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22" Type="http://schemas.openxmlformats.org/officeDocument/2006/relationships/slide" Target="slides/slide17.xml"/><Relationship Id="rId10" Type="http://schemas.openxmlformats.org/officeDocument/2006/relationships/slide" Target="slides/slide5.xml"/><Relationship Id="rId21" Type="http://schemas.openxmlformats.org/officeDocument/2006/relationships/slide" Target="slides/slide16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2a2b283e597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2a2b283e597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a2b283e597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a2b283e597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2a2b283e597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2a2b283e597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a2b283e597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a2b283e597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2a2b283e597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2a2b283e597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a2b283e597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2a2b283e597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2a2b283e597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2a2b283e597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2a2b283e597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2a2b283e597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2a2b283e597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2a2b283e597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2a2b283e597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2a2b283e597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1ec825c4d7b_1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1ec825c4d7b_1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1ec825c4d7b_1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1ec825c4d7b_1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2a2b283e597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2a2b283e597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1ec825c4d7b_1_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1ec825c4d7b_1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ec825c4d7b_1_1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g1ec825c4d7b_1_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1ec825c4d7b_1_1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1ec825c4d7b_1_1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2a2b283e597_0_1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g2a2b283e597_0_1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Relationship Id="rId4" Type="http://schemas.openxmlformats.org/officeDocument/2006/relationships/image" Target="../media/image17.png"/><Relationship Id="rId5" Type="http://schemas.openxmlformats.org/officeDocument/2006/relationships/image" Target="../media/image2.png"/><Relationship Id="rId6" Type="http://schemas.openxmlformats.org/officeDocument/2006/relationships/image" Target="../media/image14.png"/><Relationship Id="rId7" Type="http://schemas.openxmlformats.org/officeDocument/2006/relationships/image" Target="../media/image1.png"/><Relationship Id="rId8" Type="http://schemas.openxmlformats.org/officeDocument/2006/relationships/image" Target="../media/image1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6.png"/><Relationship Id="rId4" Type="http://schemas.openxmlformats.org/officeDocument/2006/relationships/image" Target="../media/image6.png"/><Relationship Id="rId5" Type="http://schemas.openxmlformats.org/officeDocument/2006/relationships/image" Target="../media/image15.png"/><Relationship Id="rId6" Type="http://schemas.openxmlformats.org/officeDocument/2006/relationships/image" Target="../media/image25.png"/><Relationship Id="rId7" Type="http://schemas.openxmlformats.org/officeDocument/2006/relationships/image" Target="../media/image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png"/><Relationship Id="rId4" Type="http://schemas.openxmlformats.org/officeDocument/2006/relationships/image" Target="../media/image12.png"/><Relationship Id="rId5" Type="http://schemas.openxmlformats.org/officeDocument/2006/relationships/image" Target="../media/image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1.png"/><Relationship Id="rId4" Type="http://schemas.openxmlformats.org/officeDocument/2006/relationships/image" Target="../media/image23.png"/><Relationship Id="rId5" Type="http://schemas.openxmlformats.org/officeDocument/2006/relationships/image" Target="../media/image29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4.png"/><Relationship Id="rId4" Type="http://schemas.openxmlformats.org/officeDocument/2006/relationships/image" Target="../media/image19.png"/><Relationship Id="rId5" Type="http://schemas.openxmlformats.org/officeDocument/2006/relationships/image" Target="../media/image1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7.png"/><Relationship Id="rId4" Type="http://schemas.openxmlformats.org/officeDocument/2006/relationships/image" Target="../media/image20.png"/><Relationship Id="rId5" Type="http://schemas.openxmlformats.org/officeDocument/2006/relationships/image" Target="../media/image18.png"/><Relationship Id="rId6" Type="http://schemas.openxmlformats.org/officeDocument/2006/relationships/image" Target="../media/image3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6.png"/><Relationship Id="rId4" Type="http://schemas.openxmlformats.org/officeDocument/2006/relationships/image" Target="../media/image28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0" y="1185625"/>
            <a:ext cx="8520600" cy="1146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marR="360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2400">
                <a:latin typeface="Times New Roman"/>
                <a:ea typeface="Times New Roman"/>
                <a:cs typeface="Times New Roman"/>
                <a:sym typeface="Times New Roman"/>
              </a:rPr>
              <a:t>Технології безпеки надання доступу до облікових ‎записів у інформаційних мережах</a:t>
            </a:r>
            <a:endParaRPr sz="2400"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6277800" y="2960050"/>
            <a:ext cx="2554500" cy="194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Підготував:</a:t>
            </a:r>
            <a:endParaRPr sz="1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Студент групи БК-812м</a:t>
            </a:r>
            <a:br>
              <a:rPr lang="uk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uk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І.О. ГОЛОВКО</a:t>
            </a:r>
            <a:br>
              <a:rPr lang="uk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endParaRPr sz="1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Керівник:</a:t>
            </a:r>
            <a:endParaRPr sz="1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к.ф.м.н., доцент кафедри ІБтаН</a:t>
            </a:r>
            <a:br>
              <a:rPr lang="uk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uk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Г.Л. </a:t>
            </a:r>
            <a:r>
              <a:rPr lang="uk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КОЗІНА</a:t>
            </a:r>
            <a:endParaRPr sz="1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2305650" y="230725"/>
            <a:ext cx="45327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>
                <a:latin typeface="Times New Roman"/>
                <a:ea typeface="Times New Roman"/>
                <a:cs typeface="Times New Roman"/>
                <a:sym typeface="Times New Roman"/>
              </a:rPr>
              <a:t>МІНІСТЕРСТВО ОСВІТИ І НАУКИ УКРАЇНИ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>
                <a:latin typeface="Times New Roman"/>
                <a:ea typeface="Times New Roman"/>
                <a:cs typeface="Times New Roman"/>
                <a:sym typeface="Times New Roman"/>
              </a:rPr>
              <a:t>Національний університет «Запорізька політехніка»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4993500" y="846325"/>
            <a:ext cx="3838800" cy="33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uk" sz="125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Кафедра інформаційної безпеки та наноелектроніки</a:t>
            </a:r>
            <a:endParaRPr i="1" sz="11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2000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АНОТАЦІЯ</a:t>
            </a:r>
            <a:endParaRPr sz="2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3" name="Google Shape;63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Char char="●"/>
            </a:pPr>
            <a:r>
              <a:rPr b="1" lang="uk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Об’єкт дослідження </a:t>
            </a:r>
            <a:r>
              <a:rPr lang="uk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– технології мутабельності даних в блокчейні, що надають можливість змінювати чи імітувати зміну даних в блокчейні.</a:t>
            </a:r>
            <a:endParaRPr sz="1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Char char="●"/>
            </a:pPr>
            <a:r>
              <a:rPr b="1" lang="uk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Предмет </a:t>
            </a:r>
            <a:r>
              <a:rPr b="1" lang="uk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роботи</a:t>
            </a:r>
            <a:r>
              <a:rPr lang="uk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– можливі реалізації механізму мутабельності даних на прикладі смартконтракту та застосунку, а також дослідження: як імітація мутабельності (можливості модифікації) може впливати на рівень безпеки блокчейну.</a:t>
            </a:r>
            <a:endParaRPr sz="1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Char char="●"/>
            </a:pPr>
            <a:r>
              <a:rPr b="1" lang="uk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Мета роботи</a:t>
            </a:r>
            <a:r>
              <a:rPr lang="uk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r>
              <a:rPr lang="uk" sz="1400">
                <a:solidFill>
                  <a:schemeClr val="dk1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1400">
              <a:solidFill>
                <a:schemeClr val="dk1"/>
              </a:solidFill>
              <a:highlight>
                <a:srgbClr val="FFFF00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Char char="○"/>
            </a:pPr>
            <a:r>
              <a:rPr lang="uk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дослідити технології, що дозволяють імітувати мутабельності даних в блокчейні на прикладі реалізації відповідного програмного забезпечення та можливостей протоколу блокчейну;</a:t>
            </a:r>
            <a:endParaRPr sz="1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Char char="○"/>
            </a:pPr>
            <a:r>
              <a:rPr lang="uk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</a:t>
            </a:r>
            <a:r>
              <a:rPr lang="uk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еалізувати застосунок, що дозволяє імітувати мутабельність даних в блокчейні</a:t>
            </a:r>
            <a:r>
              <a:rPr lang="uk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;</a:t>
            </a:r>
            <a:r>
              <a:rPr lang="uk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1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Char char="○"/>
            </a:pPr>
            <a:r>
              <a:rPr lang="uk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реалізувати та </a:t>
            </a:r>
            <a:r>
              <a:rPr lang="uk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вивантажити</a:t>
            </a:r>
            <a:r>
              <a:rPr lang="uk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у мережу смартконтракт, що дозволяє мутувати ресурс </a:t>
            </a:r>
            <a:r>
              <a:rPr lang="uk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всередині</a:t>
            </a:r>
            <a:r>
              <a:rPr lang="uk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мережі блокчейн.</a:t>
            </a:r>
            <a:endParaRPr sz="1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4" name="Google Shape;64;p14"/>
          <p:cNvSpPr txBox="1"/>
          <p:nvPr/>
        </p:nvSpPr>
        <p:spPr>
          <a:xfrm>
            <a:off x="8224175" y="4716000"/>
            <a:ext cx="8007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2/18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uk" sz="2020">
                <a:latin typeface="Times New Roman"/>
                <a:ea typeface="Times New Roman"/>
                <a:cs typeface="Times New Roman"/>
                <a:sym typeface="Times New Roman"/>
              </a:rPr>
              <a:t>ЗАДАЧІ РОБОТИ</a:t>
            </a:r>
            <a:endParaRPr b="1" sz="202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0" name="Google Shape;70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AutoNum type="arabicPeriod"/>
            </a:pPr>
            <a:r>
              <a:rPr lang="uk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Аналіз впливу алгоритмів мутації даних на захищеність та швидкодії блокчейн мереж.</a:t>
            </a:r>
            <a:endParaRPr sz="1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AutoNum type="arabicPeriod"/>
            </a:pPr>
            <a:r>
              <a:rPr lang="uk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Аналіз шляхів реалізації алгоритмів, що дозволяють імітувати мутабельність даних на основі блокчейн мережі.</a:t>
            </a:r>
            <a:endParaRPr sz="1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AutoNum type="arabicPeriod"/>
            </a:pPr>
            <a:r>
              <a:rPr lang="uk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Розробка реалізацій, що дозволяють практичним шляхом дослідити алгоритми імітації мутабельності даних</a:t>
            </a:r>
            <a:endParaRPr sz="1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AutoNum type="alphaLcPeriod"/>
            </a:pPr>
            <a:r>
              <a:rPr lang="uk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Розробка серверного застосунку з застосуванням програмного пакету NodeJS.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AutoNum type="alphaLcPeriod"/>
            </a:pPr>
            <a:r>
              <a:rPr lang="uk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Розробка смартконтракту, що реалізує можливість мутування даних.</a:t>
            </a:r>
            <a:endParaRPr sz="1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1" name="Google Shape;71;p15"/>
          <p:cNvSpPr txBox="1"/>
          <p:nvPr/>
        </p:nvSpPr>
        <p:spPr>
          <a:xfrm>
            <a:off x="8224175" y="4716000"/>
            <a:ext cx="8007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</a:t>
            </a:r>
            <a:r>
              <a:rPr lang="uk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/18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uk" sz="1800">
                <a:latin typeface="Times New Roman"/>
                <a:ea typeface="Times New Roman"/>
                <a:cs typeface="Times New Roman"/>
                <a:sym typeface="Times New Roman"/>
              </a:rPr>
              <a:t>ВИЗНАЧЕННЯ БЛОКЧЕЙНУ ТА ЙОГО ОСНОВНІ ПРИНЦИПИ</a:t>
            </a:r>
            <a:endParaRPr b="1" sz="1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7" name="Google Shape;77;p16"/>
          <p:cNvSpPr txBox="1"/>
          <p:nvPr>
            <p:ph idx="1" type="body"/>
          </p:nvPr>
        </p:nvSpPr>
        <p:spPr>
          <a:xfrm>
            <a:off x="128700" y="1152475"/>
            <a:ext cx="5822400" cy="63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just">
              <a:spcBef>
                <a:spcPts val="0"/>
              </a:spcBef>
              <a:spcAft>
                <a:spcPts val="1200"/>
              </a:spcAft>
              <a:buNone/>
            </a:pPr>
            <a:r>
              <a:rPr lang="uk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Блокчейн - розподілена база даних, яка зберігає впорядкований ланцюжок блоків, що постійно довшає.</a:t>
            </a:r>
            <a:endParaRPr sz="1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8" name="Google Shape;78;p16"/>
          <p:cNvSpPr txBox="1"/>
          <p:nvPr>
            <p:ph idx="1" type="body"/>
          </p:nvPr>
        </p:nvSpPr>
        <p:spPr>
          <a:xfrm>
            <a:off x="6196850" y="1152475"/>
            <a:ext cx="2884200" cy="343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uk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Головні принципи блокчейн мереж:</a:t>
            </a:r>
            <a:endParaRPr sz="1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0" marL="457200" rtl="0" algn="just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AutoNum type="arabicPeriod"/>
            </a:pPr>
            <a:r>
              <a:rPr lang="uk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Децентралізованість. </a:t>
            </a:r>
            <a:endParaRPr sz="1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AutoNum type="arabicPeriod"/>
            </a:pPr>
            <a:r>
              <a:rPr lang="uk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Криптографічна безпека.</a:t>
            </a:r>
            <a:endParaRPr sz="1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AutoNum type="arabicPeriod"/>
            </a:pPr>
            <a:r>
              <a:rPr lang="uk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Незмінність даних. </a:t>
            </a:r>
            <a:endParaRPr sz="1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AutoNum type="arabicPeriod"/>
            </a:pPr>
            <a:r>
              <a:rPr lang="uk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Консенсус. </a:t>
            </a:r>
            <a:endParaRPr sz="1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AutoNum type="arabicPeriod"/>
            </a:pPr>
            <a:r>
              <a:rPr lang="uk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Прозорість. </a:t>
            </a:r>
            <a:endParaRPr sz="1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9" name="Google Shape;79;p16"/>
          <p:cNvSpPr txBox="1"/>
          <p:nvPr/>
        </p:nvSpPr>
        <p:spPr>
          <a:xfrm>
            <a:off x="8224175" y="4716000"/>
            <a:ext cx="8007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</a:t>
            </a:r>
            <a:r>
              <a:rPr lang="uk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/18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80" name="Google Shape;80;p16"/>
          <p:cNvCxnSpPr/>
          <p:nvPr/>
        </p:nvCxnSpPr>
        <p:spPr>
          <a:xfrm>
            <a:off x="6057875" y="1069976"/>
            <a:ext cx="1800" cy="3822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1" name="Google Shape;81;p16"/>
          <p:cNvSpPr txBox="1"/>
          <p:nvPr>
            <p:ph idx="1" type="body"/>
          </p:nvPr>
        </p:nvSpPr>
        <p:spPr>
          <a:xfrm>
            <a:off x="95000" y="2110346"/>
            <a:ext cx="1939800" cy="107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just">
              <a:spcBef>
                <a:spcPts val="0"/>
              </a:spcBef>
              <a:spcAft>
                <a:spcPts val="1200"/>
              </a:spcAft>
              <a:buNone/>
            </a:pPr>
            <a:r>
              <a:rPr lang="uk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Публічний блокчейн – тип блокчейну, що відкритий для громадськості.</a:t>
            </a:r>
            <a:endParaRPr sz="1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2" name="Google Shape;82;p16"/>
          <p:cNvSpPr txBox="1"/>
          <p:nvPr>
            <p:ph idx="1" type="body"/>
          </p:nvPr>
        </p:nvSpPr>
        <p:spPr>
          <a:xfrm>
            <a:off x="2080274" y="2110346"/>
            <a:ext cx="1939800" cy="187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just">
              <a:spcBef>
                <a:spcPts val="0"/>
              </a:spcBef>
              <a:spcAft>
                <a:spcPts val="1200"/>
              </a:spcAft>
              <a:buNone/>
            </a:pPr>
            <a:r>
              <a:rPr lang="uk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Приватний блокчейн – тип блокчейну, що базується на тих самих принципах, що і публічний, але «адмініструється» конкретними особами або корпоративно.</a:t>
            </a:r>
            <a:endParaRPr sz="1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3" name="Google Shape;83;p16"/>
          <p:cNvSpPr txBox="1"/>
          <p:nvPr>
            <p:ph idx="1" type="body"/>
          </p:nvPr>
        </p:nvSpPr>
        <p:spPr>
          <a:xfrm>
            <a:off x="4065548" y="2110345"/>
            <a:ext cx="1939800" cy="127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10000"/>
          </a:bodyPr>
          <a:lstStyle/>
          <a:p>
            <a:pPr indent="0" lvl="0" marL="0" rtl="0" algn="just">
              <a:spcBef>
                <a:spcPts val="0"/>
              </a:spcBef>
              <a:spcAft>
                <a:spcPts val="1200"/>
              </a:spcAft>
              <a:buNone/>
            </a:pPr>
            <a:r>
              <a:rPr lang="uk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Федерований блокчейн – тип блокчейну, який є комбінацією публічного та приватного блокчейнів.</a:t>
            </a:r>
            <a:endParaRPr sz="1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84" name="Google Shape;8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5425" y="3300375"/>
            <a:ext cx="627351" cy="638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42897" y="3939224"/>
            <a:ext cx="627351" cy="638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6547" y="3945286"/>
            <a:ext cx="615448" cy="626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54044" y="3300375"/>
            <a:ext cx="627356" cy="638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24718" y="3300375"/>
            <a:ext cx="627355" cy="63884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676441" y="3626919"/>
            <a:ext cx="717925" cy="7179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0" name="Google Shape;90;p16"/>
          <p:cNvCxnSpPr/>
          <p:nvPr/>
        </p:nvCxnSpPr>
        <p:spPr>
          <a:xfrm>
            <a:off x="2072021" y="2004425"/>
            <a:ext cx="0" cy="2826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1" name="Google Shape;91;p16"/>
          <p:cNvCxnSpPr/>
          <p:nvPr/>
        </p:nvCxnSpPr>
        <p:spPr>
          <a:xfrm>
            <a:off x="4065550" y="2004425"/>
            <a:ext cx="0" cy="2826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2" name="Google Shape;92;p16"/>
          <p:cNvCxnSpPr/>
          <p:nvPr/>
        </p:nvCxnSpPr>
        <p:spPr>
          <a:xfrm rot="10800000">
            <a:off x="128700" y="1913425"/>
            <a:ext cx="5869800" cy="6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uk" sz="1800">
                <a:latin typeface="Times New Roman"/>
                <a:ea typeface="Times New Roman"/>
                <a:cs typeface="Times New Roman"/>
                <a:sym typeface="Times New Roman"/>
              </a:rPr>
              <a:t>ПЕРЕВАГИ ТА НЕДОЛІКИ БЛОКЧЕЙНУ</a:t>
            </a:r>
            <a:endParaRPr b="1" sz="1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8" name="Google Shape;98;p17"/>
          <p:cNvSpPr txBox="1"/>
          <p:nvPr>
            <p:ph idx="1" type="body"/>
          </p:nvPr>
        </p:nvSpPr>
        <p:spPr>
          <a:xfrm>
            <a:off x="311700" y="1017725"/>
            <a:ext cx="3813900" cy="391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Переваги:</a:t>
            </a:r>
            <a:endParaRPr sz="1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Char char="●"/>
            </a:pPr>
            <a:r>
              <a:rPr lang="uk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незмінність даних – блокчейн забезпечує незмінність та недоступність для редагування даних;</a:t>
            </a:r>
            <a:endParaRPr sz="1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Char char="●"/>
            </a:pPr>
            <a:r>
              <a:rPr lang="uk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децентралізація –  блокчейн працює на основі розподіленої мережі вузлів;</a:t>
            </a:r>
            <a:endParaRPr sz="1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Char char="●"/>
            </a:pPr>
            <a:r>
              <a:rPr lang="uk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прозорість – всі транзакції в блокчейні є публічними і доступними для перегляду;</a:t>
            </a:r>
            <a:endParaRPr sz="1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Char char="●"/>
            </a:pPr>
            <a:r>
              <a:rPr lang="uk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висока захищеність – блокчейн використовує криптографічні методи для забезпечення безпеки та конфіденційності даних.</a:t>
            </a:r>
            <a:endParaRPr sz="1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9" name="Google Shape;99;p17"/>
          <p:cNvSpPr txBox="1"/>
          <p:nvPr/>
        </p:nvSpPr>
        <p:spPr>
          <a:xfrm>
            <a:off x="8224175" y="4716000"/>
            <a:ext cx="8007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5</a:t>
            </a:r>
            <a:r>
              <a:rPr lang="uk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/18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0" name="Google Shape;100;p17"/>
          <p:cNvSpPr txBox="1"/>
          <p:nvPr>
            <p:ph idx="1" type="body"/>
          </p:nvPr>
        </p:nvSpPr>
        <p:spPr>
          <a:xfrm>
            <a:off x="4888325" y="1017725"/>
            <a:ext cx="3813900" cy="391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Недоліки</a:t>
            </a:r>
            <a:r>
              <a:rPr lang="uk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endParaRPr sz="1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Char char="●"/>
            </a:pPr>
            <a:r>
              <a:rPr lang="uk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незмінність даних – неможливо виправити похибку у збережених даних;</a:t>
            </a:r>
            <a:endParaRPr sz="1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Char char="●"/>
            </a:pPr>
            <a:r>
              <a:rPr lang="uk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низька швидкість – блокчейн може мати обмежену пропускну здатність та швидкість обробки транзакцій;</a:t>
            </a:r>
            <a:endParaRPr sz="1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Char char="●"/>
            </a:pPr>
            <a:r>
              <a:rPr lang="uk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витрати та енергоємність – мережі блокчейн, через складність криптоперетворень, є енергоємними та вимагають значних витрат на обчислення.</a:t>
            </a:r>
            <a:endParaRPr sz="1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101" name="Google Shape;101;p17"/>
          <p:cNvCxnSpPr/>
          <p:nvPr/>
        </p:nvCxnSpPr>
        <p:spPr>
          <a:xfrm>
            <a:off x="4519225" y="1017726"/>
            <a:ext cx="0" cy="3596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1800">
                <a:latin typeface="Times New Roman"/>
                <a:ea typeface="Times New Roman"/>
                <a:cs typeface="Times New Roman"/>
                <a:sym typeface="Times New Roman"/>
              </a:rPr>
              <a:t>МЕХАНІЗМИ БЛОКЧЕЙНУ</a:t>
            </a:r>
            <a:endParaRPr b="1"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1800">
                <a:latin typeface="Times New Roman"/>
                <a:ea typeface="Times New Roman"/>
                <a:cs typeface="Times New Roman"/>
                <a:sym typeface="Times New Roman"/>
              </a:rPr>
              <a:t> ТА ІНСТРУМЕНТИ ВЗАЄМОДІЇ З НИМ</a:t>
            </a:r>
            <a:endParaRPr b="1" sz="1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7" name="Google Shape;107;p18"/>
          <p:cNvSpPr txBox="1"/>
          <p:nvPr>
            <p:ph idx="1" type="body"/>
          </p:nvPr>
        </p:nvSpPr>
        <p:spPr>
          <a:xfrm>
            <a:off x="311700" y="2064200"/>
            <a:ext cx="3562800" cy="46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uk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Транзакції – операції запису.</a:t>
            </a:r>
            <a:endParaRPr sz="1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8" name="Google Shape;108;p18"/>
          <p:cNvSpPr txBox="1"/>
          <p:nvPr/>
        </p:nvSpPr>
        <p:spPr>
          <a:xfrm>
            <a:off x="8224175" y="4716000"/>
            <a:ext cx="8007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6</a:t>
            </a:r>
            <a:r>
              <a:rPr lang="uk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/18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9" name="Google Shape;109;p18"/>
          <p:cNvSpPr txBox="1"/>
          <p:nvPr>
            <p:ph idx="1" type="body"/>
          </p:nvPr>
        </p:nvSpPr>
        <p:spPr>
          <a:xfrm>
            <a:off x="311700" y="2526800"/>
            <a:ext cx="3562800" cy="46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uk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Сценарії</a:t>
            </a:r>
            <a:r>
              <a:rPr lang="uk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– операції читання.</a:t>
            </a:r>
            <a:endParaRPr sz="1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0" name="Google Shape;110;p18"/>
          <p:cNvSpPr txBox="1"/>
          <p:nvPr>
            <p:ph idx="1" type="body"/>
          </p:nvPr>
        </p:nvSpPr>
        <p:spPr>
          <a:xfrm>
            <a:off x="311700" y="2989400"/>
            <a:ext cx="3562800" cy="77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uk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Смартконтракт – шаблонізоване розширення протоколу блокчейн мережі.</a:t>
            </a:r>
            <a:endParaRPr sz="1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11" name="Google Shape;11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58500" y="253438"/>
            <a:ext cx="3447125" cy="46366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1800">
                <a:latin typeface="Times New Roman"/>
                <a:ea typeface="Times New Roman"/>
                <a:cs typeface="Times New Roman"/>
                <a:sym typeface="Times New Roman"/>
              </a:rPr>
              <a:t>МУТАБЕЛЬНІСТЬ</a:t>
            </a:r>
            <a:endParaRPr b="1" sz="1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7" name="Google Shape;117;p19"/>
          <p:cNvSpPr txBox="1"/>
          <p:nvPr>
            <p:ph idx="1" type="body"/>
          </p:nvPr>
        </p:nvSpPr>
        <p:spPr>
          <a:xfrm>
            <a:off x="311700" y="1152475"/>
            <a:ext cx="8380800" cy="141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1200"/>
              </a:spcAft>
              <a:buNone/>
            </a:pPr>
            <a:r>
              <a:rPr lang="uk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Мутабельність даних (у блокчейні) – це імітація змінності або можливість змінювати представлення кінцевих даних, що зберігаються в блокчейні та надаються користувачу, без порушення принципу імутабельності.</a:t>
            </a:r>
            <a:endParaRPr sz="1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8" name="Google Shape;118;p19"/>
          <p:cNvSpPr txBox="1"/>
          <p:nvPr/>
        </p:nvSpPr>
        <p:spPr>
          <a:xfrm>
            <a:off x="8224175" y="4716000"/>
            <a:ext cx="8007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7</a:t>
            </a:r>
            <a:r>
              <a:rPr lang="uk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/18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19" name="Google Shape;119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28450" y="2185050"/>
            <a:ext cx="1616875" cy="2497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94773" y="2185046"/>
            <a:ext cx="1569748" cy="24970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1" name="Google Shape;121;p19"/>
          <p:cNvCxnSpPr>
            <a:stCxn id="119" idx="3"/>
            <a:endCxn id="120" idx="1"/>
          </p:cNvCxnSpPr>
          <p:nvPr/>
        </p:nvCxnSpPr>
        <p:spPr>
          <a:xfrm>
            <a:off x="3345325" y="3433562"/>
            <a:ext cx="23493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22" name="Google Shape;122;p19"/>
          <p:cNvSpPr txBox="1"/>
          <p:nvPr/>
        </p:nvSpPr>
        <p:spPr>
          <a:xfrm>
            <a:off x="3735100" y="2999250"/>
            <a:ext cx="15699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18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Мутація</a:t>
            </a:r>
            <a:endParaRPr sz="18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0"/>
          <p:cNvSpPr txBox="1"/>
          <p:nvPr>
            <p:ph type="title"/>
          </p:nvPr>
        </p:nvSpPr>
        <p:spPr>
          <a:xfrm>
            <a:off x="230275" y="187175"/>
            <a:ext cx="4668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uk" sz="1820">
                <a:latin typeface="Times New Roman"/>
                <a:ea typeface="Times New Roman"/>
                <a:cs typeface="Times New Roman"/>
                <a:sym typeface="Times New Roman"/>
              </a:rPr>
              <a:t>МЕХАНІЗМИ МУТАЦІЇ В БЛОКЧЕЙНІ</a:t>
            </a:r>
            <a:endParaRPr b="1" sz="182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8" name="Google Shape;128;p20"/>
          <p:cNvSpPr txBox="1"/>
          <p:nvPr/>
        </p:nvSpPr>
        <p:spPr>
          <a:xfrm>
            <a:off x="8300375" y="4792200"/>
            <a:ext cx="8007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8</a:t>
            </a:r>
            <a:r>
              <a:rPr lang="uk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/18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29" name="Google Shape;129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875" y="1761800"/>
            <a:ext cx="2758600" cy="1876750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0"/>
          <p:cNvSpPr txBox="1"/>
          <p:nvPr/>
        </p:nvSpPr>
        <p:spPr>
          <a:xfrm>
            <a:off x="5999475" y="2541725"/>
            <a:ext cx="28569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12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 заміною існуючого блоку</a:t>
            </a:r>
            <a:endParaRPr sz="12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31" name="Google Shape;131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93738" y="664963"/>
            <a:ext cx="2703082" cy="1876775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20"/>
          <p:cNvSpPr txBox="1"/>
          <p:nvPr/>
        </p:nvSpPr>
        <p:spPr>
          <a:xfrm>
            <a:off x="2916825" y="2541725"/>
            <a:ext cx="28569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10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 унікальним ідентифікатором та покажчиком на батьківський блок</a:t>
            </a:r>
            <a:endParaRPr sz="10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33" name="Google Shape;133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993738" y="2902938"/>
            <a:ext cx="2703075" cy="1870688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20"/>
          <p:cNvSpPr txBox="1"/>
          <p:nvPr/>
        </p:nvSpPr>
        <p:spPr>
          <a:xfrm>
            <a:off x="2916825" y="4773625"/>
            <a:ext cx="28569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10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Без унікального ідентифікатора та з </a:t>
            </a:r>
            <a:r>
              <a:rPr lang="uk" sz="10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покажчиком</a:t>
            </a:r>
            <a:endParaRPr sz="10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35" name="Google Shape;135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076400" y="664975"/>
            <a:ext cx="2703075" cy="1906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2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926136" y="2887925"/>
            <a:ext cx="3003626" cy="1728050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20"/>
          <p:cNvSpPr txBox="1"/>
          <p:nvPr/>
        </p:nvSpPr>
        <p:spPr>
          <a:xfrm>
            <a:off x="5999475" y="4615975"/>
            <a:ext cx="28569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12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 реалізацією історії версій блоку</a:t>
            </a:r>
            <a:endParaRPr sz="12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8" name="Google Shape;138;p20"/>
          <p:cNvSpPr txBox="1"/>
          <p:nvPr/>
        </p:nvSpPr>
        <p:spPr>
          <a:xfrm>
            <a:off x="35725" y="3638550"/>
            <a:ext cx="28569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12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Метод з паралельним ланцюжком</a:t>
            </a:r>
            <a:endParaRPr sz="12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139" name="Google Shape;139;p20"/>
          <p:cNvCxnSpPr/>
          <p:nvPr/>
        </p:nvCxnSpPr>
        <p:spPr>
          <a:xfrm flipH="1">
            <a:off x="2834926" y="664976"/>
            <a:ext cx="13500" cy="4281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0" name="Google Shape;140;p20"/>
          <p:cNvCxnSpPr/>
          <p:nvPr/>
        </p:nvCxnSpPr>
        <p:spPr>
          <a:xfrm flipH="1">
            <a:off x="5843163" y="664976"/>
            <a:ext cx="13500" cy="4281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1800">
                <a:latin typeface="Times New Roman"/>
                <a:ea typeface="Times New Roman"/>
                <a:cs typeface="Times New Roman"/>
                <a:sym typeface="Times New Roman"/>
              </a:rPr>
              <a:t>ВПЛИВ МУТАБЕЛЬНОСТІ НА ЗАХИЩЕНІСТЬ БЛОКЧЕЙНУ</a:t>
            </a:r>
            <a:endParaRPr b="1" sz="1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6" name="Google Shape;146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Небезпеки,</a:t>
            </a:r>
            <a:r>
              <a:rPr lang="uk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що супроводжують механізм мутації в мережі блокчейну:</a:t>
            </a:r>
            <a:endParaRPr sz="1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AutoNum type="arabicPeriod"/>
            </a:pPr>
            <a:r>
              <a:rPr lang="uk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Вразливість несанкціонованих змін. Дана вразливість полягає у тому, що ми не можемо гарантувати, що останні зміни були внесені не зловмисником.</a:t>
            </a:r>
            <a:endParaRPr sz="1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AutoNum type="arabicPeriod"/>
            </a:pPr>
            <a:r>
              <a:rPr lang="uk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Атака подвійного витрачання – це заздалегідь передбачена атака, або збій у алгоритмі підтвердження транзакції, при якому один і той же запис потрапляє у ланцюг блокчейну двічі.</a:t>
            </a:r>
            <a:endParaRPr sz="1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AutoNum type="arabicPeriod"/>
            </a:pPr>
            <a:r>
              <a:rPr lang="uk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Вразливість більшості (або атака 51%) – атака, яка виникає при концентрації &gt; 50% технічних ресурсів блокчейну під контролем зловмисника, або групи зловмисників (притаманна лише для реалізації з паралельним ланцюжком).</a:t>
            </a:r>
            <a:endParaRPr sz="1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AutoNum type="arabicPeriod"/>
            </a:pPr>
            <a:r>
              <a:rPr lang="uk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Навантаження на мережу. Зі збільшенням кількості запитів навантаження пропорційно збільшується.</a:t>
            </a:r>
            <a:endParaRPr sz="1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AutoNum type="arabicPeriod"/>
            </a:pPr>
            <a:r>
              <a:rPr lang="uk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Збільшення простору для можливого впливу людського фактора на достовірність даної інформації.</a:t>
            </a:r>
            <a:endParaRPr sz="1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7" name="Google Shape;147;p21"/>
          <p:cNvSpPr txBox="1"/>
          <p:nvPr/>
        </p:nvSpPr>
        <p:spPr>
          <a:xfrm>
            <a:off x="8224175" y="4716000"/>
            <a:ext cx="8007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9</a:t>
            </a:r>
            <a:r>
              <a:rPr lang="uk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/18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1800">
                <a:latin typeface="Times New Roman"/>
                <a:ea typeface="Times New Roman"/>
                <a:cs typeface="Times New Roman"/>
                <a:sym typeface="Times New Roman"/>
              </a:rPr>
              <a:t>КОНКРЕТНІ ПРИКЛАДИ ВПЛИВУ МУТАБЕЛЬНОСТІ ДАНИХ</a:t>
            </a:r>
            <a:endParaRPr b="1" sz="1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3" name="Google Shape;153;p22"/>
          <p:cNvSpPr txBox="1"/>
          <p:nvPr/>
        </p:nvSpPr>
        <p:spPr>
          <a:xfrm>
            <a:off x="8224175" y="4716000"/>
            <a:ext cx="8007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10</a:t>
            </a:r>
            <a:r>
              <a:rPr lang="uk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/18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54" name="Google Shape;154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170125"/>
            <a:ext cx="3640750" cy="1692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3347300"/>
            <a:ext cx="3640750" cy="1243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51250" y="1170125"/>
            <a:ext cx="4101524" cy="1692275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22"/>
          <p:cNvSpPr txBox="1"/>
          <p:nvPr>
            <p:ph idx="1" type="body"/>
          </p:nvPr>
        </p:nvSpPr>
        <p:spPr>
          <a:xfrm>
            <a:off x="4651250" y="3079550"/>
            <a:ext cx="3016500" cy="89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just">
              <a:lnSpc>
                <a:spcPct val="9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b="1" lang="uk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Ethereum</a:t>
            </a:r>
            <a:br>
              <a:rPr lang="uk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uk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14 березня 2016 року – </a:t>
            </a:r>
            <a:r>
              <a:rPr lang="uk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30 липня 2019 року</a:t>
            </a:r>
            <a:br>
              <a:rPr lang="uk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uk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</a:t>
            </a:r>
            <a:r>
              <a:rPr lang="uk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ількість транзакцій – 8,248,644 </a:t>
            </a:r>
            <a:br>
              <a:rPr lang="uk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uk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Загальний розмір даних – 2971.86 Гб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8" name="Google Shape;158;p22"/>
          <p:cNvSpPr txBox="1"/>
          <p:nvPr>
            <p:ph idx="1" type="body"/>
          </p:nvPr>
        </p:nvSpPr>
        <p:spPr>
          <a:xfrm>
            <a:off x="4651250" y="3976250"/>
            <a:ext cx="3016500" cy="89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just">
              <a:lnSpc>
                <a:spcPct val="9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b="1" lang="uk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Flow</a:t>
            </a:r>
            <a:br>
              <a:rPr lang="uk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uk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11 </a:t>
            </a:r>
            <a:r>
              <a:rPr lang="uk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жовтня 2020</a:t>
            </a:r>
            <a:r>
              <a:rPr lang="uk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року – </a:t>
            </a:r>
            <a:r>
              <a:rPr lang="uk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24 квітня 2023</a:t>
            </a:r>
            <a:r>
              <a:rPr lang="uk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року</a:t>
            </a:r>
            <a:br>
              <a:rPr lang="uk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uk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Кількість транзакцій – </a:t>
            </a:r>
            <a:r>
              <a:rPr lang="uk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401,129,954</a:t>
            </a:r>
            <a:r>
              <a:rPr lang="uk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br>
              <a:rPr lang="uk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uk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Загальний розмір даних – 498.86 Гб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3"/>
          <p:cNvSpPr txBox="1"/>
          <p:nvPr>
            <p:ph type="title"/>
          </p:nvPr>
        </p:nvSpPr>
        <p:spPr>
          <a:xfrm>
            <a:off x="311700" y="853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1800">
                <a:latin typeface="Times New Roman"/>
                <a:ea typeface="Times New Roman"/>
                <a:cs typeface="Times New Roman"/>
                <a:sym typeface="Times New Roman"/>
              </a:rPr>
              <a:t>РОЗРОБКА СМАРТКОНТРАКТУ, ЩО РЕАЛІЗУЄ ФУНКЦІЇ МУТАЦІЇ</a:t>
            </a:r>
            <a:endParaRPr b="1" sz="1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4" name="Google Shape;164;p23"/>
          <p:cNvSpPr txBox="1"/>
          <p:nvPr>
            <p:ph idx="1" type="body"/>
          </p:nvPr>
        </p:nvSpPr>
        <p:spPr>
          <a:xfrm>
            <a:off x="311700" y="563200"/>
            <a:ext cx="2219400" cy="447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700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+------------------------------------+</a:t>
            </a:r>
            <a:endParaRPr sz="700">
              <a:solidFill>
                <a:srgbClr val="000000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700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|          NonFungibleToken          |</a:t>
            </a:r>
            <a:endParaRPr sz="700">
              <a:solidFill>
                <a:srgbClr val="000000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700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+------------------------------------+</a:t>
            </a:r>
            <a:endParaRPr sz="700">
              <a:solidFill>
                <a:srgbClr val="000000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700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                  v</a:t>
            </a:r>
            <a:endParaRPr sz="700">
              <a:solidFill>
                <a:srgbClr val="000000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700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+------------------------------------+</a:t>
            </a:r>
            <a:endParaRPr sz="700">
              <a:solidFill>
                <a:srgbClr val="000000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700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|           MetadataViews            |</a:t>
            </a:r>
            <a:endParaRPr sz="700">
              <a:solidFill>
                <a:srgbClr val="000000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700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+------------------------------------+</a:t>
            </a:r>
            <a:endParaRPr sz="700">
              <a:solidFill>
                <a:srgbClr val="000000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700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                  v</a:t>
            </a:r>
            <a:endParaRPr sz="700">
              <a:solidFill>
                <a:srgbClr val="000000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700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+------------------------------------+</a:t>
            </a:r>
            <a:endParaRPr sz="700">
              <a:solidFill>
                <a:srgbClr val="000000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700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|               DocHub               |</a:t>
            </a:r>
            <a:endParaRPr sz="700">
              <a:solidFill>
                <a:srgbClr val="000000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700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|------------------------------------|</a:t>
            </a:r>
            <a:endParaRPr sz="700">
              <a:solidFill>
                <a:srgbClr val="000000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700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| - totalSupply: UInt64              |</a:t>
            </a:r>
            <a:endParaRPr sz="700">
              <a:solidFill>
                <a:srgbClr val="000000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700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| - storagePath: StoragePath         |</a:t>
            </a:r>
            <a:endParaRPr sz="700">
              <a:solidFill>
                <a:srgbClr val="000000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700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| - publickPath: PublicPath          |</a:t>
            </a:r>
            <a:endParaRPr sz="700">
              <a:solidFill>
                <a:srgbClr val="000000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700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| - privatePath: PrivatePath         |</a:t>
            </a:r>
            <a:endParaRPr sz="700">
              <a:solidFill>
                <a:srgbClr val="000000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700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|------------------------------------|</a:t>
            </a:r>
            <a:endParaRPr sz="700">
              <a:solidFill>
                <a:srgbClr val="000000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700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| + HistoryPoint                     |</a:t>
            </a:r>
            <a:endParaRPr sz="700">
              <a:solidFill>
                <a:srgbClr val="000000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700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|------------------------------------|</a:t>
            </a:r>
            <a:endParaRPr sz="700">
              <a:solidFill>
                <a:srgbClr val="000000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700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| + INFT                             |</a:t>
            </a:r>
            <a:endParaRPr sz="700">
              <a:solidFill>
                <a:srgbClr val="000000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700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|------------------------------------|</a:t>
            </a:r>
            <a:endParaRPr sz="700">
              <a:solidFill>
                <a:srgbClr val="000000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700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| # NFT                              |</a:t>
            </a:r>
            <a:endParaRPr sz="700">
              <a:solidFill>
                <a:srgbClr val="000000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700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| - history: [HistoryPoint]          |</a:t>
            </a:r>
            <a:endParaRPr sz="700">
              <a:solidFill>
                <a:srgbClr val="000000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700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| - id: UInt64                       |</a:t>
            </a:r>
            <a:endParaRPr sz="700">
              <a:solidFill>
                <a:srgbClr val="000000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700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| - metadata: MetadataViews.NFTView  |</a:t>
            </a:r>
            <a:endParaRPr sz="700">
              <a:solidFill>
                <a:srgbClr val="000000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700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| - file: {MetadataViews.File}?      |</a:t>
            </a:r>
            <a:endParaRPr sz="700">
              <a:solidFill>
                <a:srgbClr val="000000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700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| - data: String                     |</a:t>
            </a:r>
            <a:endParaRPr sz="700">
              <a:solidFill>
                <a:srgbClr val="000000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700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|------------------------------------|</a:t>
            </a:r>
            <a:endParaRPr sz="700">
              <a:solidFill>
                <a:srgbClr val="000000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700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| + DocCollectionPublic              |</a:t>
            </a:r>
            <a:endParaRPr sz="700">
              <a:solidFill>
                <a:srgbClr val="000000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700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|------------------------------------|</a:t>
            </a:r>
            <a:endParaRPr sz="700">
              <a:solidFill>
                <a:srgbClr val="000000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700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| # Collection                       |</a:t>
            </a:r>
            <a:endParaRPr sz="700">
              <a:solidFill>
                <a:srgbClr val="000000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700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| - ownedNFTs:                       | </a:t>
            </a:r>
            <a:endParaRPr sz="700">
              <a:solidFill>
                <a:srgbClr val="000000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700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|    @{UInt64: NonFungibleToken.NFT} |</a:t>
            </a:r>
            <a:endParaRPr sz="700">
              <a:solidFill>
                <a:srgbClr val="000000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700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|------------------------------------|</a:t>
            </a:r>
            <a:endParaRPr sz="700">
              <a:solidFill>
                <a:srgbClr val="000000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700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| + withdraw(withdrawID:UInt64):@.NFT|</a:t>
            </a:r>
            <a:endParaRPr sz="700">
              <a:solidFill>
                <a:srgbClr val="000000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700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| + clone(cloneID: UInt64): @NFT     |</a:t>
            </a:r>
            <a:endParaRPr sz="700">
              <a:solidFill>
                <a:srgbClr val="000000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700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| + deposit(token: @NFT): void       |</a:t>
            </a:r>
            <a:endParaRPr sz="700">
              <a:solidFill>
                <a:srgbClr val="000000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700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| + getIDs(): [UInt64]               |</a:t>
            </a:r>
            <a:endParaRPr sz="700">
              <a:solidFill>
                <a:srgbClr val="000000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700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| + borrowNFT(id: UInt64): &amp;NFT      |</a:t>
            </a:r>
            <a:endParaRPr sz="700">
              <a:solidFill>
                <a:srgbClr val="000000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700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| + borrowNFTSafe(id: UInt64): &amp;.NFT?|</a:t>
            </a:r>
            <a:endParaRPr sz="700">
              <a:solidFill>
                <a:srgbClr val="000000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700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| + myNFT(id: UInt64): &amp;NFT?         |</a:t>
            </a:r>
            <a:endParaRPr sz="700">
              <a:solidFill>
                <a:srgbClr val="000000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700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| + borrowViewResolver(id: UInt64):  |</a:t>
            </a:r>
            <a:endParaRPr sz="700">
              <a:solidFill>
                <a:srgbClr val="000000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700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|    &amp;MetadataViews.Resolver         |</a:t>
            </a:r>
            <a:endParaRPr sz="700">
              <a:solidFill>
                <a:srgbClr val="000000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700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| - init(): void                     |</a:t>
            </a:r>
            <a:endParaRPr sz="700">
              <a:solidFill>
                <a:srgbClr val="000000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700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| - destroy(): void                  |</a:t>
            </a:r>
            <a:endParaRPr sz="700">
              <a:solidFill>
                <a:srgbClr val="000000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700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|------------------------------------|</a:t>
            </a:r>
            <a:endParaRPr sz="700">
              <a:solidFill>
                <a:srgbClr val="000000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700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| + init(): void                     |</a:t>
            </a:r>
            <a:endParaRPr sz="700">
              <a:solidFill>
                <a:srgbClr val="000000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700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| + </a:t>
            </a:r>
            <a:r>
              <a:rPr lang="uk" sz="700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createEmptyCollection</a:t>
            </a:r>
            <a:r>
              <a:rPr lang="uk" sz="700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():         |</a:t>
            </a:r>
            <a:endParaRPr sz="700">
              <a:solidFill>
                <a:srgbClr val="000000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700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|    @NonFungibleToken.Collection    |</a:t>
            </a:r>
            <a:endParaRPr sz="700">
              <a:solidFill>
                <a:srgbClr val="000000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700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| + mintDoc(                         |</a:t>
            </a:r>
            <a:endParaRPr sz="700">
              <a:solidFill>
                <a:srgbClr val="000000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700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|    metadata:NFTView,               |</a:t>
            </a:r>
            <a:endParaRPr sz="700">
              <a:solidFill>
                <a:srgbClr val="000000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700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|    file: {File}?,                  |</a:t>
            </a:r>
            <a:br>
              <a:rPr lang="uk" sz="700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uk" sz="700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|    data: String): @NFT             |</a:t>
            </a:r>
            <a:endParaRPr sz="700">
              <a:solidFill>
                <a:srgbClr val="000000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700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| + getNFTCollectionData():          |</a:t>
            </a:r>
            <a:endParaRPr sz="700">
              <a:solidFill>
                <a:srgbClr val="000000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700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|    MetadataViews.NFTCollectionData |</a:t>
            </a:r>
            <a:endParaRPr sz="700">
              <a:solidFill>
                <a:srgbClr val="000000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700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| + getCollectionDisplay():          |</a:t>
            </a:r>
            <a:br>
              <a:rPr lang="uk" sz="700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uk" sz="700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|    NFTCollectionDisplay            |</a:t>
            </a:r>
            <a:endParaRPr sz="700">
              <a:solidFill>
                <a:srgbClr val="000000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700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+------------------------------------+</a:t>
            </a:r>
            <a:endParaRPr sz="700"/>
          </a:p>
        </p:txBody>
      </p:sp>
      <p:sp>
        <p:nvSpPr>
          <p:cNvPr id="165" name="Google Shape;165;p23"/>
          <p:cNvSpPr txBox="1"/>
          <p:nvPr/>
        </p:nvSpPr>
        <p:spPr>
          <a:xfrm>
            <a:off x="8224175" y="4716000"/>
            <a:ext cx="8007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11</a:t>
            </a:r>
            <a:r>
              <a:rPr lang="uk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/18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6" name="Google Shape;166;p23"/>
          <p:cNvSpPr txBox="1"/>
          <p:nvPr/>
        </p:nvSpPr>
        <p:spPr>
          <a:xfrm>
            <a:off x="2395575" y="1589100"/>
            <a:ext cx="3895200" cy="136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uk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Назва смартконтракту – </a:t>
            </a:r>
            <a:r>
              <a:rPr lang="uk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DocHub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uk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Ресурси смартконтракту</a:t>
            </a:r>
            <a:r>
              <a:rPr lang="uk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–Collection, NFT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uk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Ресур що реалізує метод мутабельності</a:t>
            </a:r>
            <a:r>
              <a:rPr lang="uk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– </a:t>
            </a:r>
            <a:r>
              <a:rPr lang="uk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NFT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7" name="Google Shape;167;p23"/>
          <p:cNvSpPr txBox="1"/>
          <p:nvPr/>
        </p:nvSpPr>
        <p:spPr>
          <a:xfrm>
            <a:off x="6067188" y="3621538"/>
            <a:ext cx="3076800" cy="4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Посилання на смартконтракт </a:t>
            </a:r>
            <a:r>
              <a:rPr lang="uk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DocHub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68" name="Google Shape;168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05800" y="1069563"/>
            <a:ext cx="2399575" cy="2399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4"/>
          <p:cNvSpPr txBox="1"/>
          <p:nvPr>
            <p:ph type="title"/>
          </p:nvPr>
        </p:nvSpPr>
        <p:spPr>
          <a:xfrm>
            <a:off x="311700" y="853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1800">
                <a:latin typeface="Times New Roman"/>
                <a:ea typeface="Times New Roman"/>
                <a:cs typeface="Times New Roman"/>
                <a:sym typeface="Times New Roman"/>
              </a:rPr>
              <a:t>ПРИКЛАД ТРАНЗАКЦІЙ ДЛЯ СТВОРЕННЯ РЕСУРСІВ </a:t>
            </a:r>
            <a:endParaRPr b="1" sz="1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4" name="Google Shape;174;p24"/>
          <p:cNvSpPr txBox="1"/>
          <p:nvPr/>
        </p:nvSpPr>
        <p:spPr>
          <a:xfrm>
            <a:off x="8224175" y="4716000"/>
            <a:ext cx="8007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12/18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5" name="Google Shape;175;p24"/>
          <p:cNvSpPr txBox="1"/>
          <p:nvPr/>
        </p:nvSpPr>
        <p:spPr>
          <a:xfrm>
            <a:off x="311725" y="875200"/>
            <a:ext cx="3515100" cy="291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uk" sz="7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import NonFungibleToken from 0x631e88ae7f1d7c20</a:t>
            </a:r>
            <a:endParaRPr sz="7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uk" sz="7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import MetadataViews from 0x631e88ae7f1d7c20</a:t>
            </a:r>
            <a:endParaRPr sz="7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uk" sz="7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import DocHub from 0x88b76b3b47dec36d</a:t>
            </a:r>
            <a:endParaRPr sz="7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7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transaction {</a:t>
            </a:r>
            <a:endParaRPr sz="7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7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let accoutn: AuthAccount</a:t>
            </a:r>
            <a:endParaRPr sz="7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7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prepare(acct: AuthAccount) {</a:t>
            </a:r>
            <a:endParaRPr sz="7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7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self.accoutn = acct</a:t>
            </a:r>
            <a:endParaRPr sz="7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7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}</a:t>
            </a:r>
            <a:endParaRPr sz="7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7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execute { </a:t>
            </a:r>
            <a:endParaRPr sz="7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7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let collection &lt;-DocHub.createEmptyCollection()</a:t>
            </a:r>
            <a:endParaRPr sz="7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7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self.accoutn.save(&lt;-collection, to: DocHub.storagePath)</a:t>
            </a:r>
            <a:endParaRPr sz="7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7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let collectionCapab = </a:t>
            </a:r>
            <a:endParaRPr sz="7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7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  self.accoutn.link&lt;&amp;{NonFungibleToken.Receiver}&gt;(</a:t>
            </a:r>
            <a:endParaRPr sz="7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7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    DocHub.publickPath, </a:t>
            </a:r>
            <a:endParaRPr sz="7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7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    target: DocHub.storagePath</a:t>
            </a:r>
            <a:endParaRPr sz="7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7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  )</a:t>
            </a:r>
            <a:endParaRPr sz="7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7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    ?? panic("Collection in storage not exist")</a:t>
            </a:r>
            <a:endParaRPr sz="7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7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self.accoutn.link&lt;</a:t>
            </a:r>
            <a:endParaRPr sz="7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7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  &amp;{NonFungibleToken.Provider, </a:t>
            </a:r>
            <a:endParaRPr sz="7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7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  NonFungibleToken.CollectionPublic, </a:t>
            </a:r>
            <a:endParaRPr sz="7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7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  DocHub.DocCollectionPubllic}</a:t>
            </a:r>
            <a:endParaRPr sz="7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7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&gt;(DocHub.privatePath, target: DocHub.storagePath)</a:t>
            </a:r>
            <a:endParaRPr sz="7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7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</a:t>
            </a:r>
            <a:r>
              <a:rPr lang="uk" sz="7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7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7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700">
              <a:solidFill>
                <a:schemeClr val="dk2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76" name="Google Shape;176;p24"/>
          <p:cNvSpPr txBox="1"/>
          <p:nvPr/>
        </p:nvSpPr>
        <p:spPr>
          <a:xfrm>
            <a:off x="4994225" y="658075"/>
            <a:ext cx="3725400" cy="399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uk" sz="7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import NonFungibleToken from 0x631e88ae7f1d7c20</a:t>
            </a:r>
            <a:endParaRPr sz="7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uk" sz="7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import MetadataViews from 0x631e88ae7f1d7c20</a:t>
            </a:r>
            <a:endParaRPr sz="7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uk" sz="7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import DocHub from 0x88b76b3b47dec36d</a:t>
            </a:r>
            <a:endParaRPr sz="7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7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transaction (docUrl: String, mediaUrl: String, data: String) {</a:t>
            </a:r>
            <a:endParaRPr sz="7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7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let collection: &amp;{NonFungibleToken.Receiver}</a:t>
            </a:r>
            <a:endParaRPr sz="7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7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prepare(acct: AuthAccount) {</a:t>
            </a:r>
            <a:endParaRPr sz="7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7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  self.collection = acct.getCapability&lt;</a:t>
            </a:r>
            <a:endParaRPr sz="7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7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    &amp;{NonFungibleToken.Receiver}</a:t>
            </a:r>
            <a:endParaRPr sz="7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7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  &gt;(DocHub.publickPath)</a:t>
            </a:r>
            <a:endParaRPr sz="7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7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    .borrow()</a:t>
            </a:r>
            <a:endParaRPr sz="7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7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      ?? panic("Could not borrow receiver reference")</a:t>
            </a:r>
            <a:endParaRPr sz="7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7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}</a:t>
            </a:r>
            <a:endParaRPr sz="7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7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execute {</a:t>
            </a:r>
            <a:endParaRPr sz="7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7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  let file = MetadataViews.HTTPFile(url: mediaUrl)</a:t>
            </a:r>
            <a:endParaRPr sz="7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7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  let display =  MetadataViews.Display(</a:t>
            </a:r>
            <a:endParaRPr sz="7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7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    name: "second document", </a:t>
            </a:r>
            <a:endParaRPr sz="7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7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    description: "upload for test", </a:t>
            </a:r>
            <a:endParaRPr sz="7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7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    thumbnail: file</a:t>
            </a:r>
            <a:endParaRPr sz="7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7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  )</a:t>
            </a:r>
            <a:endParaRPr sz="7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7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  let fileOfDocument = MetadataViews.HTTPFile(url: docUrl)</a:t>
            </a:r>
            <a:endParaRPr sz="7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7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  let metadata = MetadataViews.NFTView(</a:t>
            </a:r>
            <a:endParaRPr sz="7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7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    id: DocHub.totalSupply,</a:t>
            </a:r>
            <a:endParaRPr sz="7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7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    uuid: DocHub.totalSupply,</a:t>
            </a:r>
            <a:endParaRPr sz="7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7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    display: display,</a:t>
            </a:r>
            <a:endParaRPr sz="7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7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    externalURL: MetadataViews.ExternalURL(url: docUrl)</a:t>
            </a:r>
            <a:endParaRPr sz="7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7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  )</a:t>
            </a:r>
            <a:endParaRPr sz="7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7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  let newDoc &lt;- DocHub.mintDoc(</a:t>
            </a:r>
            <a:endParaRPr sz="7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7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    metadata: metadata,</a:t>
            </a:r>
            <a:endParaRPr sz="7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7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    file: fileOfDocument,</a:t>
            </a:r>
            <a:endParaRPr sz="7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7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    data: data</a:t>
            </a:r>
            <a:endParaRPr sz="7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7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  )</a:t>
            </a:r>
            <a:endParaRPr sz="7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7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  self.collection.deposit(token: &lt;- newDoc)</a:t>
            </a:r>
            <a:endParaRPr sz="7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7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}</a:t>
            </a:r>
            <a:endParaRPr sz="7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7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700">
              <a:solidFill>
                <a:schemeClr val="dk2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pic>
        <p:nvPicPr>
          <p:cNvPr id="177" name="Google Shape;177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3839375"/>
            <a:ext cx="3603600" cy="11819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8" name="Google Shape;178;p24"/>
          <p:cNvCxnSpPr/>
          <p:nvPr/>
        </p:nvCxnSpPr>
        <p:spPr>
          <a:xfrm flipH="1">
            <a:off x="4403763" y="607226"/>
            <a:ext cx="13500" cy="4281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79" name="Google Shape;179;p24"/>
          <p:cNvSpPr txBox="1"/>
          <p:nvPr/>
        </p:nvSpPr>
        <p:spPr>
          <a:xfrm>
            <a:off x="5394575" y="4651375"/>
            <a:ext cx="29247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Транзакція на створення ресурсу NFT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0" name="Google Shape;180;p24"/>
          <p:cNvSpPr txBox="1"/>
          <p:nvPr/>
        </p:nvSpPr>
        <p:spPr>
          <a:xfrm>
            <a:off x="606925" y="658075"/>
            <a:ext cx="29247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Транзакція на створення ресурсу колекції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5"/>
          <p:cNvSpPr txBox="1"/>
          <p:nvPr>
            <p:ph type="title"/>
          </p:nvPr>
        </p:nvSpPr>
        <p:spPr>
          <a:xfrm>
            <a:off x="311700" y="853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1800">
                <a:latin typeface="Times New Roman"/>
                <a:ea typeface="Times New Roman"/>
                <a:cs typeface="Times New Roman"/>
                <a:sym typeface="Times New Roman"/>
              </a:rPr>
              <a:t>ПРИКЛАД ТРАНЗАКЦІЇ ЩО ЗДІЙСНЮЄ МУТАЦІЮ</a:t>
            </a:r>
            <a:endParaRPr b="1" sz="1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6" name="Google Shape;186;p25"/>
          <p:cNvSpPr txBox="1"/>
          <p:nvPr/>
        </p:nvSpPr>
        <p:spPr>
          <a:xfrm>
            <a:off x="8224175" y="4716000"/>
            <a:ext cx="8007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13/18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7" name="Google Shape;187;p25"/>
          <p:cNvSpPr txBox="1"/>
          <p:nvPr/>
        </p:nvSpPr>
        <p:spPr>
          <a:xfrm>
            <a:off x="311725" y="915775"/>
            <a:ext cx="3515100" cy="366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uk" sz="7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import NonFungibleToken from 0x631e88ae7f1d7c20</a:t>
            </a:r>
            <a:endParaRPr sz="7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uk" sz="7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import MetadataViews from 0x631e88ae7f1d7c20</a:t>
            </a:r>
            <a:endParaRPr sz="7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uk" sz="7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import DocHub from 0x88b76b3b47dec36d</a:t>
            </a:r>
            <a:br>
              <a:rPr lang="uk" sz="7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uk" sz="7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transaction (id: UInt64, fileUrl: String) {</a:t>
            </a:r>
            <a:endParaRPr sz="7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uk" sz="7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let collection: &amp;{DocHub.DocCollectionPubllic}</a:t>
            </a:r>
            <a:endParaRPr sz="7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uk" sz="7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prepare(acct: AuthAccount) {</a:t>
            </a:r>
            <a:endParaRPr sz="7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uk" sz="7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  self.collection = acct.getCapability&lt;</a:t>
            </a:r>
            <a:endParaRPr sz="7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uk" sz="7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    &amp;{DocHub.DocCollectionPubllic}</a:t>
            </a:r>
            <a:endParaRPr sz="7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uk" sz="7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  &gt;(DocHub.privatePath)</a:t>
            </a:r>
            <a:endParaRPr sz="7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uk" sz="7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    .borrow()</a:t>
            </a:r>
            <a:endParaRPr sz="7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uk" sz="7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}</a:t>
            </a:r>
            <a:endParaRPr sz="7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uk" sz="7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execute {</a:t>
            </a:r>
            <a:endParaRPr sz="7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uk" sz="7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  let nft = self.collection.myNFT(id: id)</a:t>
            </a:r>
            <a:endParaRPr sz="7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uk" sz="7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    ?? panic("Can't cast data")</a:t>
            </a:r>
            <a:endParaRPr sz="7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uk" sz="7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  let file = MetadataViews.ExternalURL(url: fileUrl)</a:t>
            </a:r>
            <a:endParaRPr sz="7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uk" sz="7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  let metadata = MetadataViews.NFTView(</a:t>
            </a:r>
            <a:endParaRPr sz="7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uk" sz="7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    id: nft.metadata.id,</a:t>
            </a:r>
            <a:endParaRPr sz="7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uk" sz="7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    uuid: nft.metadata.uuid,</a:t>
            </a:r>
            <a:endParaRPr sz="7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uk" sz="7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    display: nft.metadata.display,</a:t>
            </a:r>
            <a:endParaRPr sz="7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uk" sz="7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    externalURL: file,</a:t>
            </a:r>
            <a:endParaRPr sz="7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uk" sz="7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    collectionData: nft.metadata.collectionData,</a:t>
            </a:r>
            <a:endParaRPr sz="7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uk" sz="7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    collectionDisplay: nft.metadata.collectionDisplay,</a:t>
            </a:r>
            <a:endParaRPr sz="7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uk" sz="7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    royalties: nft.metadata.royalties,</a:t>
            </a:r>
            <a:endParaRPr sz="7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uk" sz="7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    traits: nft.metadata.traits</a:t>
            </a:r>
            <a:endParaRPr sz="7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uk" sz="7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  )</a:t>
            </a:r>
            <a:endParaRPr sz="7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uk" sz="7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  nft.update(report: DocHub.HistoryPoint(</a:t>
            </a:r>
            <a:endParaRPr sz="7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uk" sz="7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    metadata: metadata,</a:t>
            </a:r>
            <a:endParaRPr sz="7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uk" sz="7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    file: nft.file,</a:t>
            </a:r>
            <a:endParaRPr sz="7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uk" sz="7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    data: nft.data</a:t>
            </a:r>
            <a:endParaRPr sz="7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uk" sz="7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  ))</a:t>
            </a:r>
            <a:endParaRPr sz="7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uk" sz="7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}</a:t>
            </a:r>
            <a:endParaRPr sz="7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uk" sz="7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7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188" name="Google Shape;188;p25"/>
          <p:cNvCxnSpPr/>
          <p:nvPr/>
        </p:nvCxnSpPr>
        <p:spPr>
          <a:xfrm flipH="1">
            <a:off x="4403763" y="607226"/>
            <a:ext cx="13500" cy="4281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89" name="Google Shape;189;p25"/>
          <p:cNvSpPr txBox="1"/>
          <p:nvPr/>
        </p:nvSpPr>
        <p:spPr>
          <a:xfrm>
            <a:off x="5394575" y="4651375"/>
            <a:ext cx="29247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Транзакція на створення ресурсу NFT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0" name="Google Shape;190;p25"/>
          <p:cNvSpPr txBox="1"/>
          <p:nvPr/>
        </p:nvSpPr>
        <p:spPr>
          <a:xfrm>
            <a:off x="501775" y="4580275"/>
            <a:ext cx="29247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Транзакція спрямована на мутацію даних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91" name="Google Shape;191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915775"/>
            <a:ext cx="4455326" cy="921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25"/>
          <p:cNvPicPr preferRelativeResize="0"/>
          <p:nvPr/>
        </p:nvPicPr>
        <p:blipFill>
          <a:blip r:embed="rId4">
            <a:alphaModFix amt="30000"/>
          </a:blip>
          <a:stretch>
            <a:fillRect/>
          </a:stretch>
        </p:blipFill>
        <p:spPr>
          <a:xfrm>
            <a:off x="5289725" y="1399125"/>
            <a:ext cx="3287325" cy="1093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3" name="Google Shape;193;p25"/>
          <p:cNvCxnSpPr>
            <a:stCxn id="191" idx="2"/>
            <a:endCxn id="194" idx="0"/>
          </p:cNvCxnSpPr>
          <p:nvPr/>
        </p:nvCxnSpPr>
        <p:spPr>
          <a:xfrm>
            <a:off x="6799663" y="1836825"/>
            <a:ext cx="0" cy="913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195" name="Google Shape;195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72013" y="2750331"/>
            <a:ext cx="4455324" cy="14522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rPr b="1" lang="uk" sz="1800">
                <a:latin typeface="Times New Roman"/>
                <a:ea typeface="Times New Roman"/>
                <a:cs typeface="Times New Roman"/>
                <a:sym typeface="Times New Roman"/>
              </a:rPr>
              <a:t>РОЗРОБКА ЗАСТОСУНКУ, ЩО РЕАЛІЗУЄ ФУНКЦІЇ МУТАЦІЇ</a:t>
            </a:r>
            <a:endParaRPr b="1"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t/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1" name="Google Shape;201;p26"/>
          <p:cNvSpPr txBox="1"/>
          <p:nvPr/>
        </p:nvSpPr>
        <p:spPr>
          <a:xfrm>
            <a:off x="8224175" y="4716000"/>
            <a:ext cx="8007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14</a:t>
            </a:r>
            <a:r>
              <a:rPr lang="uk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/18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02" name="Google Shape;202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38125" y="296500"/>
            <a:ext cx="1691825" cy="476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26"/>
          <p:cNvPicPr preferRelativeResize="0"/>
          <p:nvPr/>
        </p:nvPicPr>
        <p:blipFill rotWithShape="1">
          <a:blip r:embed="rId4">
            <a:alphaModFix/>
          </a:blip>
          <a:srcRect b="21067" l="7723" r="6644" t="5629"/>
          <a:stretch/>
        </p:blipFill>
        <p:spPr>
          <a:xfrm>
            <a:off x="2457912" y="1811700"/>
            <a:ext cx="4077425" cy="2420600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26"/>
          <p:cNvSpPr txBox="1"/>
          <p:nvPr/>
        </p:nvSpPr>
        <p:spPr>
          <a:xfrm>
            <a:off x="2567625" y="1425325"/>
            <a:ext cx="38580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Сторінка аутентифікації гаманця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205" name="Google Shape;205;p26"/>
          <p:cNvCxnSpPr/>
          <p:nvPr/>
        </p:nvCxnSpPr>
        <p:spPr>
          <a:xfrm flipH="1">
            <a:off x="6629900" y="877125"/>
            <a:ext cx="10200" cy="4185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6" name="Google Shape;206;p26"/>
          <p:cNvCxnSpPr/>
          <p:nvPr/>
        </p:nvCxnSpPr>
        <p:spPr>
          <a:xfrm flipH="1">
            <a:off x="2353175" y="877125"/>
            <a:ext cx="10200" cy="4185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07" name="Google Shape;207;p26"/>
          <p:cNvSpPr txBox="1"/>
          <p:nvPr/>
        </p:nvSpPr>
        <p:spPr>
          <a:xfrm>
            <a:off x="123438" y="3218500"/>
            <a:ext cx="2106300" cy="78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Посилання на смартконтракт DocHubV2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08" name="Google Shape;208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2400" y="1170125"/>
            <a:ext cx="2048375" cy="2048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7"/>
          <p:cNvSpPr txBox="1"/>
          <p:nvPr>
            <p:ph type="title"/>
          </p:nvPr>
        </p:nvSpPr>
        <p:spPr>
          <a:xfrm>
            <a:off x="212150" y="1503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rPr b="1" lang="uk" sz="1800">
                <a:latin typeface="Times New Roman"/>
                <a:ea typeface="Times New Roman"/>
                <a:cs typeface="Times New Roman"/>
                <a:sym typeface="Times New Roman"/>
              </a:rPr>
              <a:t>ПОКРОКОВА СХЕМА ВИКОРИСТАННЯ ЗАСТОСУНКУ</a:t>
            </a:r>
            <a:endParaRPr b="1"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t/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4" name="Google Shape;214;p27"/>
          <p:cNvSpPr txBox="1"/>
          <p:nvPr/>
        </p:nvSpPr>
        <p:spPr>
          <a:xfrm>
            <a:off x="8224175" y="4797300"/>
            <a:ext cx="8007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15/18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15" name="Google Shape;215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89250" y="2795675"/>
            <a:ext cx="5289300" cy="2110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86075" y="869887"/>
            <a:ext cx="2392452" cy="156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27"/>
          <p:cNvPicPr preferRelativeResize="0"/>
          <p:nvPr/>
        </p:nvPicPr>
        <p:blipFill rotWithShape="1">
          <a:blip r:embed="rId5">
            <a:alphaModFix/>
          </a:blip>
          <a:srcRect b="0" l="0" r="704" t="0"/>
          <a:stretch/>
        </p:blipFill>
        <p:spPr>
          <a:xfrm>
            <a:off x="212150" y="838050"/>
            <a:ext cx="4886125" cy="1631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12150" y="2831362"/>
            <a:ext cx="2601994" cy="20392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9" name="Google Shape;219;p27"/>
          <p:cNvCxnSpPr>
            <a:stCxn id="217" idx="3"/>
            <a:endCxn id="216" idx="1"/>
          </p:cNvCxnSpPr>
          <p:nvPr/>
        </p:nvCxnSpPr>
        <p:spPr>
          <a:xfrm>
            <a:off x="5098275" y="1653713"/>
            <a:ext cx="13878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20" name="Google Shape;220;p27"/>
          <p:cNvCxnSpPr/>
          <p:nvPr/>
        </p:nvCxnSpPr>
        <p:spPr>
          <a:xfrm flipH="1">
            <a:off x="7679000" y="2437536"/>
            <a:ext cx="3300" cy="495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21" name="Google Shape;221;p27"/>
          <p:cNvCxnSpPr>
            <a:stCxn id="215" idx="1"/>
            <a:endCxn id="218" idx="3"/>
          </p:cNvCxnSpPr>
          <p:nvPr/>
        </p:nvCxnSpPr>
        <p:spPr>
          <a:xfrm rot="10800000">
            <a:off x="2814050" y="3850987"/>
            <a:ext cx="7752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22" name="Google Shape;222;p27"/>
          <p:cNvSpPr txBox="1"/>
          <p:nvPr/>
        </p:nvSpPr>
        <p:spPr>
          <a:xfrm>
            <a:off x="1007300" y="557275"/>
            <a:ext cx="3295800" cy="31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Початкова сторінка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3" name="Google Shape;223;p27"/>
          <p:cNvSpPr txBox="1"/>
          <p:nvPr/>
        </p:nvSpPr>
        <p:spPr>
          <a:xfrm>
            <a:off x="2442950" y="3538375"/>
            <a:ext cx="1517400" cy="31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Мутація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4" name="Google Shape;224;p27"/>
          <p:cNvSpPr txBox="1"/>
          <p:nvPr/>
        </p:nvSpPr>
        <p:spPr>
          <a:xfrm>
            <a:off x="6486075" y="557275"/>
            <a:ext cx="2392500" cy="31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Створення NF</a:t>
            </a:r>
            <a:r>
              <a:rPr lang="uk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</a:t>
            </a:r>
            <a:endParaRPr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5" name="Google Shape;225;p27"/>
          <p:cNvSpPr txBox="1"/>
          <p:nvPr/>
        </p:nvSpPr>
        <p:spPr>
          <a:xfrm>
            <a:off x="5153988" y="2647300"/>
            <a:ext cx="2392500" cy="31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Відображення NFT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6" name="Google Shape;226;p27"/>
          <p:cNvSpPr txBox="1"/>
          <p:nvPr/>
        </p:nvSpPr>
        <p:spPr>
          <a:xfrm>
            <a:off x="316888" y="2529175"/>
            <a:ext cx="2392500" cy="31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Відображення зміненої NFT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28"/>
          <p:cNvSpPr txBox="1"/>
          <p:nvPr>
            <p:ph type="title"/>
          </p:nvPr>
        </p:nvSpPr>
        <p:spPr>
          <a:xfrm>
            <a:off x="212150" y="3027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rPr b="1" lang="uk" sz="1800">
                <a:latin typeface="Times New Roman"/>
                <a:ea typeface="Times New Roman"/>
                <a:cs typeface="Times New Roman"/>
                <a:sym typeface="Times New Roman"/>
              </a:rPr>
              <a:t>ВІЗУАЛІЗАЦІЯ ЗМІН У МЕРЕЖІ БЛОКЧЕЙНУ</a:t>
            </a:r>
            <a:endParaRPr b="1"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t/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2" name="Google Shape;232;p28"/>
          <p:cNvSpPr txBox="1"/>
          <p:nvPr/>
        </p:nvSpPr>
        <p:spPr>
          <a:xfrm>
            <a:off x="8224175" y="4797300"/>
            <a:ext cx="8007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16/18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33" name="Google Shape;233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1375" y="1077825"/>
            <a:ext cx="3417075" cy="335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89450" y="1052850"/>
            <a:ext cx="3643300" cy="34058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35" name="Google Shape;235;p28"/>
          <p:cNvCxnSpPr>
            <a:stCxn id="233" idx="3"/>
            <a:endCxn id="234" idx="1"/>
          </p:cNvCxnSpPr>
          <p:nvPr/>
        </p:nvCxnSpPr>
        <p:spPr>
          <a:xfrm>
            <a:off x="3798450" y="2755787"/>
            <a:ext cx="12909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29"/>
          <p:cNvSpPr txBox="1"/>
          <p:nvPr>
            <p:ph type="title"/>
          </p:nvPr>
        </p:nvSpPr>
        <p:spPr>
          <a:xfrm>
            <a:off x="212150" y="3027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rPr b="1" lang="uk" sz="1800">
                <a:latin typeface="Times New Roman"/>
                <a:ea typeface="Times New Roman"/>
                <a:cs typeface="Times New Roman"/>
                <a:sym typeface="Times New Roman"/>
              </a:rPr>
              <a:t>ВИСНОВКИ</a:t>
            </a:r>
            <a:endParaRPr b="1"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t/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41" name="Google Shape;241;p29"/>
          <p:cNvSpPr txBox="1"/>
          <p:nvPr/>
        </p:nvSpPr>
        <p:spPr>
          <a:xfrm>
            <a:off x="8224175" y="4797300"/>
            <a:ext cx="8007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17/18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42" name="Google Shape;242;p29"/>
          <p:cNvSpPr txBox="1"/>
          <p:nvPr/>
        </p:nvSpPr>
        <p:spPr>
          <a:xfrm>
            <a:off x="328750" y="826050"/>
            <a:ext cx="8471400" cy="405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Char char="●"/>
            </a:pPr>
            <a:r>
              <a:rPr lang="uk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Реалізація механізмів імітації мутабельності даних в блокчейні, має ряд позитивних факторів, таких як: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Char char="○"/>
            </a:pPr>
            <a:r>
              <a:rPr lang="uk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збільшене навантаження на мережу – ускладнення розрахункового завдання для зловмисника;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Char char="○"/>
            </a:pPr>
            <a:r>
              <a:rPr lang="uk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зменшення впливу потенційних помилок;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Char char="○"/>
            </a:pPr>
            <a:r>
              <a:rPr lang="uk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зменшення розміру блокчейну, відповідно зростання швидкості пошуку інформації в мережі.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Char char="●"/>
            </a:pPr>
            <a:r>
              <a:rPr lang="uk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До недоліків реалізації механізмів мутації відносяться: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Char char="○"/>
            </a:pPr>
            <a:r>
              <a:rPr lang="uk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збільшене навантаження на мережу – збільшена вірогідність відмови у доступі;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Char char="○"/>
            </a:pPr>
            <a:r>
              <a:rPr lang="uk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збільшений простір до вразливостей викликаних людським фактором (помилки в алгоритмах смартконтракту, атаки що використовують соціальну інженерію).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Char char="●"/>
            </a:pPr>
            <a:r>
              <a:rPr lang="uk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Аналіз розроблених реалізацій механізмів імітації мутації з використанням блокчейну, :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Char char="○"/>
            </a:pPr>
            <a:r>
              <a:rPr lang="uk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реалізація механізмів мутації з використанням вбудованих механізмів блокчейну (смартконтрактів), надає швидкий та простий інструмент для взаємодії з ресурсами в блокчейні.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Char char="○"/>
            </a:pPr>
            <a:r>
              <a:rPr lang="uk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реалізація механізмів мутації з використанням вбудованих механізмів блокчейну на рівні застосунку має складніший та повільний механізм надання доступу до даних.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0"/>
          <p:cNvSpPr txBox="1"/>
          <p:nvPr/>
        </p:nvSpPr>
        <p:spPr>
          <a:xfrm>
            <a:off x="2475300" y="1526700"/>
            <a:ext cx="4193400" cy="209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uk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Дякую за увагу</a:t>
            </a:r>
            <a:endParaRPr b="1"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FFFF00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