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72" r:id="rId4"/>
    <p:sldId id="273" r:id="rId5"/>
    <p:sldId id="274" r:id="rId6"/>
    <p:sldId id="275" r:id="rId7"/>
    <p:sldId id="276" r:id="rId8"/>
    <p:sldId id="277" r:id="rId9"/>
    <p:sldId id="278" r:id="rId10"/>
    <p:sldId id="279" r:id="rId11"/>
    <p:sldId id="284" r:id="rId12"/>
    <p:sldId id="280"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7000" r="-7000"/>
          </a:stretch>
        </a:blip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19.03.2024</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1196752"/>
            <a:ext cx="7200800" cy="2790800"/>
          </a:xfrm>
        </p:spPr>
        <p:txBody>
          <a:bodyPr>
            <a:normAutofit fontScale="90000"/>
          </a:bodyPr>
          <a:lstStyle/>
          <a:p>
            <a:pPr algn="ctr"/>
            <a:r>
              <a:rPr lang="uk-UA" sz="3200" dirty="0"/>
              <a:t>Дипломна  магістерська робота</a:t>
            </a:r>
            <a:br>
              <a:rPr lang="uk-UA" dirty="0"/>
            </a:br>
            <a:r>
              <a:rPr lang="uk-UA" sz="2400" dirty="0"/>
              <a:t>на тему</a:t>
            </a:r>
            <a:br>
              <a:rPr lang="uk-UA" sz="2400" dirty="0"/>
            </a:br>
            <a:br>
              <a:rPr lang="uk-UA" b="1" u="sng" dirty="0"/>
            </a:br>
            <a:r>
              <a:rPr lang="uk-UA" b="1" u="sng" dirty="0"/>
              <a:t>Аналіз ризиків для покращення якості управлінні проектами </a:t>
            </a:r>
            <a:endParaRPr lang="ru-RU" dirty="0"/>
          </a:p>
        </p:txBody>
      </p:sp>
      <p:sp>
        <p:nvSpPr>
          <p:cNvPr id="3" name="Подзаголовок 2"/>
          <p:cNvSpPr>
            <a:spLocks noGrp="1"/>
          </p:cNvSpPr>
          <p:nvPr>
            <p:ph type="subTitle" idx="1"/>
          </p:nvPr>
        </p:nvSpPr>
        <p:spPr>
          <a:xfrm>
            <a:off x="4228728" y="4869160"/>
            <a:ext cx="4915272" cy="1775048"/>
          </a:xfrm>
        </p:spPr>
        <p:txBody>
          <a:bodyPr>
            <a:normAutofit fontScale="92500" lnSpcReduction="20000"/>
          </a:bodyPr>
          <a:lstStyle/>
          <a:p>
            <a:pPr algn="ctr"/>
            <a:r>
              <a:rPr lang="uk-UA" dirty="0"/>
              <a:t>Виконав:</a:t>
            </a:r>
            <a:r>
              <a:rPr lang="uk-UA" b="1" dirty="0"/>
              <a:t> група БК-412м</a:t>
            </a:r>
            <a:endParaRPr lang="uk-UA" dirty="0"/>
          </a:p>
          <a:p>
            <a:pPr algn="ctr"/>
            <a:r>
              <a:rPr lang="uk-UA" u="sng" dirty="0"/>
              <a:t>Шаров Микита Юрійович</a:t>
            </a:r>
          </a:p>
          <a:p>
            <a:pPr algn="ctr"/>
            <a:r>
              <a:rPr lang="uk-UA" b="1" i="1" dirty="0"/>
              <a:t>Керівник: </a:t>
            </a:r>
            <a:r>
              <a:rPr lang="uk-UA" b="1" i="1" dirty="0" err="1"/>
              <a:t>д.т.н</a:t>
            </a:r>
            <a:r>
              <a:rPr lang="uk-UA" b="1" i="1"/>
              <a:t>., </a:t>
            </a:r>
            <a:r>
              <a:rPr lang="uk-UA" b="1" i="1" dirty="0"/>
              <a:t>професор </a:t>
            </a:r>
            <a:r>
              <a:rPr lang="uk-UA" b="1" i="1" dirty="0" err="1"/>
              <a:t>Сніжной</a:t>
            </a:r>
            <a:r>
              <a:rPr lang="uk-UA" b="1" i="1" dirty="0"/>
              <a:t> Геннадій</a:t>
            </a:r>
          </a:p>
          <a:p>
            <a:pPr algn="ctr"/>
            <a:r>
              <a:rPr lang="uk-UA" u="sng" dirty="0"/>
              <a:t> </a:t>
            </a:r>
            <a:endParaRPr lang="ru-RU" dirty="0"/>
          </a:p>
        </p:txBody>
      </p:sp>
      <p:sp>
        <p:nvSpPr>
          <p:cNvPr id="19458" name="AutoShape 2" descr="https://zp.edu.ua/sites/all/themes/zntu_/images/NUZP-Emblem-logo-2-3.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59" name="Picture 3" descr="C:\Users\user\Downloads\NUZP-GERB (1).png"/>
          <p:cNvPicPr>
            <a:picLocks noChangeAspect="1" noChangeArrowheads="1"/>
          </p:cNvPicPr>
          <p:nvPr/>
        </p:nvPicPr>
        <p:blipFill>
          <a:blip r:embed="rId2" cstate="print"/>
          <a:srcRect/>
          <a:stretch>
            <a:fillRect/>
          </a:stretch>
        </p:blipFill>
        <p:spPr bwMode="auto">
          <a:xfrm>
            <a:off x="1619672" y="3933056"/>
            <a:ext cx="2808312" cy="314990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7651576" cy="838200"/>
          </a:xfrm>
        </p:spPr>
        <p:txBody>
          <a:bodyPr>
            <a:normAutofit fontScale="90000"/>
          </a:bodyPr>
          <a:lstStyle/>
          <a:p>
            <a:r>
              <a:rPr lang="uk-UA" dirty="0"/>
              <a:t>Теплова карта ризиків ППНР/ПНР проекту </a:t>
            </a:r>
            <a:r>
              <a:rPr lang="uk-UA" dirty="0" err="1"/>
              <a:t>ДП</a:t>
            </a:r>
            <a:r>
              <a:rPr lang="uk-UA" dirty="0"/>
              <a:t> «Електронмаш»</a:t>
            </a:r>
            <a:endParaRPr lang="ru-RU" dirty="0"/>
          </a:p>
        </p:txBody>
      </p:sp>
      <p:pic>
        <p:nvPicPr>
          <p:cNvPr id="4" name="Рисунок 3" descr="C:\Users\user\Desktop\Без имени.png"/>
          <p:cNvPicPr/>
          <p:nvPr/>
        </p:nvPicPr>
        <p:blipFill>
          <a:blip r:embed="rId2" cstate="print"/>
          <a:srcRect/>
          <a:stretch>
            <a:fillRect/>
          </a:stretch>
        </p:blipFill>
        <p:spPr bwMode="auto">
          <a:xfrm>
            <a:off x="755576" y="1124744"/>
            <a:ext cx="7430652" cy="5733256"/>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052737"/>
            <a:ext cx="7920880" cy="2736304"/>
          </a:xfrm>
        </p:spPr>
        <p:txBody>
          <a:bodyPr>
            <a:normAutofit fontScale="77500" lnSpcReduction="20000"/>
          </a:bodyPr>
          <a:lstStyle/>
          <a:p>
            <a:r>
              <a:rPr lang="uk-UA" dirty="0"/>
              <a:t>За результатами загальної кількості компаній у сфері ризик-менеджменту, можна зробити наступні висновки. Переважна частка вітчизняних компаній розглядає як основного напрями розвиток культури управління ризиками. Це позитивний тренд, оскільки якісна культура управління ризиками знижує ймовірність втрат та підвищує ефективність ризик-менеджменту.</a:t>
            </a:r>
            <a:endParaRPr lang="ru-RU" dirty="0"/>
          </a:p>
          <a:p>
            <a:endParaRPr lang="ru-RU" dirty="0"/>
          </a:p>
        </p:txBody>
      </p:sp>
      <p:sp>
        <p:nvSpPr>
          <p:cNvPr id="4" name="TextBox 3"/>
          <p:cNvSpPr txBox="1"/>
          <p:nvPr/>
        </p:nvSpPr>
        <p:spPr>
          <a:xfrm>
            <a:off x="1043608" y="3645024"/>
            <a:ext cx="7704856" cy="3139321"/>
          </a:xfrm>
          <a:prstGeom prst="rect">
            <a:avLst/>
          </a:prstGeom>
          <a:noFill/>
        </p:spPr>
        <p:txBody>
          <a:bodyPr wrap="square" rtlCol="0">
            <a:spAutoFit/>
          </a:bodyPr>
          <a:lstStyle/>
          <a:p>
            <a:pPr marL="342900" indent="-342900" algn="just">
              <a:lnSpc>
                <a:spcPct val="80000"/>
              </a:lnSpc>
              <a:spcBef>
                <a:spcPct val="20000"/>
              </a:spcBef>
              <a:buClr>
                <a:schemeClr val="accent1"/>
              </a:buClr>
              <a:buSzPct val="70000"/>
              <a:buFont typeface="Wingdings 2"/>
              <a:buChar char=""/>
            </a:pPr>
            <a:r>
              <a:rPr lang="uk-UA" sz="2500" dirty="0">
                <a:solidFill>
                  <a:schemeClr val="tx2"/>
                </a:solidFill>
              </a:rPr>
              <a:t>Також спостерігається тенденція підвищення інтеграції ризик-менеджменту до таких бізнес-процесів, як бюджетування та стратегічне планування, та скорочення інтеграції у виробничі та інвестиційні процеси. Крім того, все більше компаній (53% у 2022 р. проти 46% у 2020 р.) розуміють необхідність впровадження інструментів кількісної оцінки ризиків, що сприятиме більш точному аналізу ризикових ситуацій.</a:t>
            </a:r>
            <a:endParaRPr lang="ru-RU" sz="2500" dirty="0">
              <a:solidFill>
                <a:schemeClr val="tx2"/>
              </a:solidFill>
            </a:endParaRP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шляхи нівелювання ризиків</a:t>
            </a:r>
            <a:endParaRPr lang="ru-RU" dirty="0"/>
          </a:p>
        </p:txBody>
      </p:sp>
      <p:sp>
        <p:nvSpPr>
          <p:cNvPr id="3" name="Содержимое 2"/>
          <p:cNvSpPr>
            <a:spLocks noGrp="1"/>
          </p:cNvSpPr>
          <p:nvPr>
            <p:ph idx="1"/>
          </p:nvPr>
        </p:nvSpPr>
        <p:spPr>
          <a:xfrm>
            <a:off x="971600" y="1554162"/>
            <a:ext cx="7128792" cy="4899174"/>
          </a:xfrm>
        </p:spPr>
        <p:txBody>
          <a:bodyPr>
            <a:normAutofit/>
          </a:bodyPr>
          <a:lstStyle/>
          <a:p>
            <a:pPr algn="ctr"/>
            <a:r>
              <a:rPr lang="uk-UA" dirty="0"/>
              <a:t>Збереження ризику</a:t>
            </a:r>
            <a:endParaRPr lang="ru-RU" dirty="0"/>
          </a:p>
          <a:p>
            <a:pPr algn="ctr"/>
            <a:r>
              <a:rPr lang="uk-UA" dirty="0"/>
              <a:t>Відмова (уникнення) ризику</a:t>
            </a:r>
            <a:endParaRPr lang="ru-RU" dirty="0"/>
          </a:p>
          <a:p>
            <a:pPr algn="ctr"/>
            <a:r>
              <a:rPr lang="uk-UA" dirty="0"/>
              <a:t>Зменшення ризику</a:t>
            </a:r>
            <a:endParaRPr lang="ru-RU" dirty="0"/>
          </a:p>
          <a:p>
            <a:pPr algn="ctr"/>
            <a:r>
              <a:rPr lang="uk-UA" dirty="0"/>
              <a:t>Утримання ризику</a:t>
            </a:r>
            <a:endParaRPr lang="ru-RU" dirty="0"/>
          </a:p>
          <a:p>
            <a:pPr algn="ctr"/>
            <a:r>
              <a:rPr lang="uk-UA" dirty="0"/>
              <a:t>Передача ризику</a:t>
            </a:r>
            <a:endParaRPr lang="ru-RU" dirty="0"/>
          </a:p>
          <a:p>
            <a:pPr algn="ctr"/>
            <a:r>
              <a:rPr lang="uk-UA" dirty="0"/>
              <a:t>Перенесення ризику не пов'язане зі страхуванням </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068960"/>
            <a:ext cx="8686800" cy="838200"/>
          </a:xfrm>
        </p:spPr>
        <p:txBody>
          <a:bodyPr/>
          <a:lstStyle/>
          <a:p>
            <a:pPr algn="ctr"/>
            <a:r>
              <a:rPr lang="uk-UA" dirty="0"/>
              <a:t>Дякую за увагу!</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692696"/>
            <a:ext cx="7920880" cy="2664296"/>
          </a:xfrm>
        </p:spPr>
        <p:txBody>
          <a:bodyPr>
            <a:normAutofit fontScale="77500" lnSpcReduction="20000"/>
          </a:bodyPr>
          <a:lstStyle/>
          <a:p>
            <a:pPr>
              <a:buNone/>
            </a:pPr>
            <a:r>
              <a:rPr lang="uk-UA" b="1" dirty="0"/>
              <a:t>Актуальність дослідження</a:t>
            </a:r>
            <a:r>
              <a:rPr lang="uk-UA" dirty="0"/>
              <a:t>. На сьогоднішній день у всьому світі одним із найпопулярніших способів управління бізнесом є проектний підхід. У українській економіці проектне управління також отримує дедалі більшого розвитку, як і раніше, що це нова в організаційному та професійному плані ринкова культура для українських керівників і менеджерів.</a:t>
            </a:r>
            <a:endParaRPr lang="ru-RU" dirty="0"/>
          </a:p>
        </p:txBody>
      </p:sp>
      <p:sp>
        <p:nvSpPr>
          <p:cNvPr id="5" name="Содержимое 2"/>
          <p:cNvSpPr txBox="1">
            <a:spLocks/>
          </p:cNvSpPr>
          <p:nvPr/>
        </p:nvSpPr>
        <p:spPr>
          <a:xfrm>
            <a:off x="1043608" y="3356992"/>
            <a:ext cx="7776864" cy="3240360"/>
          </a:xfrm>
          <a:prstGeom prst="rect">
            <a:avLst/>
          </a:prstGeom>
        </p:spPr>
        <p:txBody>
          <a:bodyPr vert="horz">
            <a:normAutofit fontScale="92500" lnSpcReduction="10000"/>
          </a:bodyPr>
          <a:lstStyle/>
          <a:p>
            <a:pPr algn="just"/>
            <a:r>
              <a:rPr lang="uk-UA" sz="2500" b="1" dirty="0">
                <a:solidFill>
                  <a:schemeClr val="tx2"/>
                </a:solidFill>
              </a:rPr>
              <a:t>Мета магістерської роботи</a:t>
            </a:r>
            <a:r>
              <a:rPr lang="uk-UA" sz="2500" dirty="0">
                <a:solidFill>
                  <a:schemeClr val="tx2"/>
                </a:solidFill>
              </a:rPr>
              <a:t>: розвиток теоретичних положень, розробка методичних та практичних рекомендацій щодо оцінки ризиків проекту з урахуванням особливостей процесів проектного управління в організації.</a:t>
            </a:r>
            <a:endParaRPr lang="ru-RU" sz="2500" dirty="0">
              <a:solidFill>
                <a:schemeClr val="tx2"/>
              </a:solidFill>
            </a:endParaRPr>
          </a:p>
          <a:p>
            <a:pPr algn="just"/>
            <a:r>
              <a:rPr lang="uk-UA" sz="2500" b="1" dirty="0">
                <a:solidFill>
                  <a:schemeClr val="tx2"/>
                </a:solidFill>
              </a:rPr>
              <a:t>Об'єкт дослідження</a:t>
            </a:r>
            <a:r>
              <a:rPr lang="uk-UA" sz="2500" dirty="0">
                <a:solidFill>
                  <a:schemeClr val="tx2"/>
                </a:solidFill>
              </a:rPr>
              <a:t>: процес оцінки ризиків у межах проектного управління.</a:t>
            </a:r>
            <a:endParaRPr lang="ru-RU" sz="2500" dirty="0">
              <a:solidFill>
                <a:schemeClr val="tx2"/>
              </a:solidFill>
            </a:endParaRPr>
          </a:p>
          <a:p>
            <a:pPr algn="just"/>
            <a:r>
              <a:rPr lang="uk-UA" sz="2500" b="1" dirty="0">
                <a:solidFill>
                  <a:schemeClr val="tx2"/>
                </a:solidFill>
              </a:rPr>
              <a:t>Предмет дослідження</a:t>
            </a:r>
            <a:r>
              <a:rPr lang="uk-UA" sz="2500" dirty="0">
                <a:solidFill>
                  <a:schemeClr val="tx2"/>
                </a:solidFill>
              </a:rPr>
              <a:t>: відносини, що виникають під час здійснення організацією проектного управління у сфері оцінки ризиків проекту.</a:t>
            </a:r>
            <a:endParaRPr lang="ru-RU" sz="2500" dirty="0">
              <a:solidFill>
                <a:schemeClr val="tx2"/>
              </a:solidFill>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u-RU" sz="32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554163"/>
            <a:ext cx="7795592" cy="2090862"/>
          </a:xfrm>
        </p:spPr>
        <p:txBody>
          <a:bodyPr/>
          <a:lstStyle/>
          <a:p>
            <a:pPr algn="just">
              <a:buNone/>
            </a:pPr>
            <a:r>
              <a:rPr lang="uk-UA" b="1" dirty="0"/>
              <a:t>Ризик</a:t>
            </a:r>
            <a:r>
              <a:rPr lang="uk-UA" dirty="0"/>
              <a:t> – це можливість збитку чи шкоди, тобто заподіяння втрат внаслідок випадкового характеру прийнятих господарських рішень чи дій</a:t>
            </a:r>
            <a:endParaRPr lang="ru-RU" dirty="0"/>
          </a:p>
        </p:txBody>
      </p:sp>
      <p:sp>
        <p:nvSpPr>
          <p:cNvPr id="4" name="Содержимое 2"/>
          <p:cNvSpPr txBox="1">
            <a:spLocks/>
          </p:cNvSpPr>
          <p:nvPr/>
        </p:nvSpPr>
        <p:spPr>
          <a:xfrm>
            <a:off x="1043608" y="4221088"/>
            <a:ext cx="7795592" cy="2090862"/>
          </a:xfrm>
          <a:prstGeom prst="rect">
            <a:avLst/>
          </a:prstGeom>
        </p:spPr>
        <p:txBody>
          <a:bodyPr vert="horz">
            <a:normAutofit fontScale="47500" lnSpcReduction="20000"/>
          </a:bodyPr>
          <a:lstStyle/>
          <a:p>
            <a:pPr marL="342900" indent="-342900">
              <a:spcBef>
                <a:spcPct val="20000"/>
              </a:spcBef>
              <a:buClr>
                <a:schemeClr val="accent1"/>
              </a:buClr>
              <a:buSzPct val="70000"/>
            </a:pPr>
            <a:r>
              <a:rPr lang="uk-UA" sz="4600" dirty="0">
                <a:solidFill>
                  <a:schemeClr val="tx2"/>
                </a:solidFill>
              </a:rPr>
              <a:t>Обов'язкові параметри, що характеризують поняття ризику:</a:t>
            </a:r>
            <a:endParaRPr lang="ru-RU" sz="4600" dirty="0">
              <a:solidFill>
                <a:schemeClr val="tx2"/>
              </a:solidFill>
            </a:endParaRPr>
          </a:p>
          <a:p>
            <a:pPr marL="342900" indent="-342900">
              <a:spcBef>
                <a:spcPct val="20000"/>
              </a:spcBef>
              <a:buClr>
                <a:schemeClr val="accent1"/>
              </a:buClr>
              <a:buSzPct val="70000"/>
              <a:buFont typeface="Wingdings 2"/>
              <a:buChar char=""/>
            </a:pPr>
            <a:r>
              <a:rPr lang="uk-UA" sz="4600" dirty="0">
                <a:solidFill>
                  <a:schemeClr val="tx2"/>
                </a:solidFill>
              </a:rPr>
              <a:t>ризик є наслідок об'єктивно існуючої невизначеності;</a:t>
            </a:r>
            <a:endParaRPr lang="ru-RU" sz="4600" dirty="0">
              <a:solidFill>
                <a:schemeClr val="tx2"/>
              </a:solidFill>
            </a:endParaRPr>
          </a:p>
          <a:p>
            <a:pPr marL="342900" indent="-342900">
              <a:spcBef>
                <a:spcPct val="20000"/>
              </a:spcBef>
              <a:buClr>
                <a:schemeClr val="accent1"/>
              </a:buClr>
              <a:buSzPct val="70000"/>
              <a:buFont typeface="Wingdings 2"/>
              <a:buChar char=""/>
            </a:pPr>
            <a:r>
              <a:rPr lang="uk-UA" sz="4600" dirty="0">
                <a:solidFill>
                  <a:schemeClr val="tx2"/>
                </a:solidFill>
              </a:rPr>
              <a:t>виникнення ризику пов'язують із ситуаціями прийняття рішення, заданої у своїй метою і ймовірністю недосягнення цієї мети внаслідок випадкового впливу певних чинників.</a:t>
            </a:r>
            <a:endParaRPr lang="ru-RU" sz="4600" dirty="0">
              <a:solidFill>
                <a:schemeClr val="tx2"/>
              </a:solidFill>
            </a:endParaRPr>
          </a:p>
          <a:p>
            <a:pPr marL="342900" marR="0" lvl="0" indent="-342900" algn="just"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u-RU" sz="32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996952"/>
            <a:ext cx="8686800" cy="838200"/>
          </a:xfrm>
        </p:spPr>
        <p:txBody>
          <a:bodyPr>
            <a:normAutofit fontScale="90000"/>
          </a:bodyPr>
          <a:lstStyle/>
          <a:p>
            <a:pPr algn="ctr"/>
            <a:r>
              <a:rPr lang="uk-UA" dirty="0"/>
              <a:t>Ризик = Невизначеність + Суб'єктивне ставлення ЛПР до її наслідків </a:t>
            </a:r>
            <a:endParaRPr lang="ru-RU" dirty="0"/>
          </a:p>
        </p:txBody>
      </p:sp>
      <p:sp>
        <p:nvSpPr>
          <p:cNvPr id="4" name="TextBox 3"/>
          <p:cNvSpPr txBox="1"/>
          <p:nvPr/>
        </p:nvSpPr>
        <p:spPr>
          <a:xfrm>
            <a:off x="1763688" y="5877272"/>
            <a:ext cx="7056784" cy="369332"/>
          </a:xfrm>
          <a:prstGeom prst="rect">
            <a:avLst/>
          </a:prstGeom>
          <a:noFill/>
        </p:spPr>
        <p:txBody>
          <a:bodyPr wrap="square" rtlCol="0">
            <a:spAutoFit/>
          </a:bodyPr>
          <a:lstStyle/>
          <a:p>
            <a:pPr algn="r"/>
            <a:r>
              <a:rPr lang="uk-UA" dirty="0"/>
              <a:t>ЛПР – людина, що приймає рішення</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Схема виміру проекту</a:t>
            </a:r>
            <a:endParaRPr lang="ru-RU" dirty="0"/>
          </a:p>
        </p:txBody>
      </p:sp>
      <p:pic>
        <p:nvPicPr>
          <p:cNvPr id="7178" name="Picture 10"/>
          <p:cNvPicPr>
            <a:picLocks noChangeAspect="1" noChangeArrowheads="1"/>
          </p:cNvPicPr>
          <p:nvPr/>
        </p:nvPicPr>
        <p:blipFill>
          <a:blip r:embed="rId2" cstate="print"/>
          <a:srcRect/>
          <a:stretch>
            <a:fillRect/>
          </a:stretch>
        </p:blipFill>
        <p:spPr bwMode="auto">
          <a:xfrm>
            <a:off x="971600" y="1344762"/>
            <a:ext cx="7076357" cy="410046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554163"/>
            <a:ext cx="7776864" cy="2306886"/>
          </a:xfrm>
        </p:spPr>
        <p:txBody>
          <a:bodyPr>
            <a:normAutofit fontScale="92500" lnSpcReduction="10000"/>
          </a:bodyPr>
          <a:lstStyle/>
          <a:p>
            <a:pPr algn="just">
              <a:buNone/>
            </a:pPr>
            <a:r>
              <a:rPr lang="uk-UA" b="1" dirty="0" err="1"/>
              <a:t>ДП</a:t>
            </a:r>
            <a:r>
              <a:rPr lang="uk-UA" b="1" dirty="0"/>
              <a:t> «Електронмаш» </a:t>
            </a:r>
            <a:r>
              <a:rPr lang="uk-UA" dirty="0"/>
              <a:t>- це державне підприємство, що спеціалізується на виробництві комп'ютерів і периферійного устаткування та знаходиться у </a:t>
            </a:r>
            <a:r>
              <a:rPr lang="uk-UA" dirty="0" err="1"/>
              <a:t>м.Київ</a:t>
            </a:r>
            <a:r>
              <a:rPr lang="uk-UA" dirty="0"/>
              <a:t>, вул. Кільцева Дорога, будинок 4.</a:t>
            </a:r>
            <a:endParaRPr lang="ru-RU" dirty="0"/>
          </a:p>
        </p:txBody>
      </p:sp>
      <p:pic>
        <p:nvPicPr>
          <p:cNvPr id="6146" name="Picture 2" descr="ФДМУ продав Електронмаш на аукціоні за 430 мільйонів"/>
          <p:cNvPicPr>
            <a:picLocks noChangeAspect="1" noChangeArrowheads="1"/>
          </p:cNvPicPr>
          <p:nvPr/>
        </p:nvPicPr>
        <p:blipFill>
          <a:blip r:embed="rId2" cstate="print"/>
          <a:srcRect/>
          <a:stretch>
            <a:fillRect/>
          </a:stretch>
        </p:blipFill>
        <p:spPr bwMode="auto">
          <a:xfrm>
            <a:off x="3419872" y="3771942"/>
            <a:ext cx="5400600" cy="308605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7704856" cy="838200"/>
          </a:xfrm>
        </p:spPr>
        <p:txBody>
          <a:bodyPr>
            <a:normAutofit fontScale="90000"/>
          </a:bodyPr>
          <a:lstStyle/>
          <a:p>
            <a:pPr algn="ctr"/>
            <a:r>
              <a:rPr lang="uk-UA" b="1" dirty="0"/>
              <a:t>Визначення рівня впливу ризиків на проект</a:t>
            </a:r>
            <a:br>
              <a:rPr lang="ru-RU" dirty="0"/>
            </a:br>
            <a:endParaRPr lang="ru-RU" dirty="0"/>
          </a:p>
        </p:txBody>
      </p:sp>
      <p:graphicFrame>
        <p:nvGraphicFramePr>
          <p:cNvPr id="4" name="Таблица 3"/>
          <p:cNvGraphicFramePr>
            <a:graphicFrameLocks noGrp="1"/>
          </p:cNvGraphicFramePr>
          <p:nvPr/>
        </p:nvGraphicFramePr>
        <p:xfrm>
          <a:off x="971600" y="1916832"/>
          <a:ext cx="7128792" cy="4128459"/>
        </p:xfrm>
        <a:graphic>
          <a:graphicData uri="http://schemas.openxmlformats.org/drawingml/2006/table">
            <a:tbl>
              <a:tblPr/>
              <a:tblGrid>
                <a:gridCol w="2375808">
                  <a:extLst>
                    <a:ext uri="{9D8B030D-6E8A-4147-A177-3AD203B41FA5}">
                      <a16:colId xmlns:a16="http://schemas.microsoft.com/office/drawing/2014/main" val="20000"/>
                    </a:ext>
                  </a:extLst>
                </a:gridCol>
                <a:gridCol w="2376492">
                  <a:extLst>
                    <a:ext uri="{9D8B030D-6E8A-4147-A177-3AD203B41FA5}">
                      <a16:colId xmlns:a16="http://schemas.microsoft.com/office/drawing/2014/main" val="20001"/>
                    </a:ext>
                  </a:extLst>
                </a:gridCol>
                <a:gridCol w="2376492">
                  <a:extLst>
                    <a:ext uri="{9D8B030D-6E8A-4147-A177-3AD203B41FA5}">
                      <a16:colId xmlns:a16="http://schemas.microsoft.com/office/drawing/2014/main" val="20002"/>
                    </a:ext>
                  </a:extLst>
                </a:gridCol>
              </a:tblGrid>
              <a:tr h="1008112">
                <a:tc>
                  <a:txBody>
                    <a:bodyPr/>
                    <a:lstStyle/>
                    <a:p>
                      <a:pPr algn="ctr">
                        <a:lnSpc>
                          <a:spcPct val="150000"/>
                        </a:lnSpc>
                        <a:spcAft>
                          <a:spcPts val="0"/>
                        </a:spcAft>
                      </a:pPr>
                      <a:r>
                        <a:rPr lang="uk-UA" sz="1800" b="1">
                          <a:latin typeface="Times New Roman"/>
                          <a:cs typeface="Times New Roman"/>
                        </a:rPr>
                        <a:t>Рівень впливу ризику на проект</a:t>
                      </a:r>
                      <a:endParaRPr lang="ru-RU" sz="1200" b="1">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800" b="1" dirty="0">
                          <a:latin typeface="Times New Roman"/>
                          <a:cs typeface="Times New Roman"/>
                        </a:rPr>
                        <a:t>Наслідки в грошовому вимірі</a:t>
                      </a:r>
                      <a:endParaRPr lang="ru-RU" sz="1200" b="1" dirty="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800" b="1" dirty="0">
                          <a:latin typeface="Times New Roman"/>
                          <a:cs typeface="Times New Roman"/>
                        </a:rPr>
                        <a:t>Наслідки у місяцях</a:t>
                      </a:r>
                      <a:endParaRPr lang="ru-RU" sz="1200" b="1" dirty="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80087">
                <a:tc>
                  <a:txBody>
                    <a:bodyPr/>
                    <a:lstStyle/>
                    <a:p>
                      <a:pPr algn="ctr">
                        <a:lnSpc>
                          <a:spcPct val="150000"/>
                        </a:lnSpc>
                        <a:spcAft>
                          <a:spcPts val="0"/>
                        </a:spcAft>
                      </a:pPr>
                      <a:r>
                        <a:rPr lang="uk-UA" sz="1800">
                          <a:latin typeface="Times New Roman"/>
                          <a:cs typeface="Times New Roman"/>
                        </a:rPr>
                        <a:t>Високий </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1800">
                          <a:latin typeface="Times New Roman"/>
                          <a:cs typeface="Times New Roman"/>
                        </a:rPr>
                        <a:t>≥ 40 млн </a:t>
                      </a:r>
                      <a:r>
                        <a:rPr lang="uk-UA" sz="1800">
                          <a:latin typeface="Times New Roman"/>
                          <a:cs typeface="Times New Roman"/>
                        </a:rPr>
                        <a:t>грн</a:t>
                      </a:r>
                      <a:r>
                        <a:rPr lang="ru-RU" sz="1800">
                          <a:latin typeface="Times New Roman"/>
                          <a:cs typeface="Times New Roman"/>
                        </a:rPr>
                        <a:t>.</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1800">
                          <a:latin typeface="Times New Roman"/>
                          <a:cs typeface="Times New Roman"/>
                        </a:rPr>
                        <a:t>≥ 4 м</a:t>
                      </a:r>
                      <a:r>
                        <a:rPr lang="uk-UA" sz="1800">
                          <a:latin typeface="Times New Roman"/>
                          <a:cs typeface="Times New Roman"/>
                        </a:rPr>
                        <a:t>ісяців</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60173">
                <a:tc>
                  <a:txBody>
                    <a:bodyPr/>
                    <a:lstStyle/>
                    <a:p>
                      <a:pPr algn="ctr">
                        <a:lnSpc>
                          <a:spcPct val="150000"/>
                        </a:lnSpc>
                        <a:spcAft>
                          <a:spcPts val="0"/>
                        </a:spcAft>
                      </a:pPr>
                      <a:r>
                        <a:rPr lang="uk-UA" sz="1800">
                          <a:latin typeface="Times New Roman"/>
                          <a:cs typeface="Times New Roman"/>
                        </a:rPr>
                        <a:t>Середній</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1800" dirty="0">
                          <a:latin typeface="Times New Roman"/>
                          <a:cs typeface="Times New Roman"/>
                        </a:rPr>
                        <a:t>≥ 20 </a:t>
                      </a:r>
                      <a:r>
                        <a:rPr lang="ru-RU" sz="1800" dirty="0" err="1">
                          <a:latin typeface="Times New Roman"/>
                          <a:cs typeface="Times New Roman"/>
                        </a:rPr>
                        <a:t>млн</a:t>
                      </a:r>
                      <a:r>
                        <a:rPr lang="ru-RU" sz="1800" dirty="0">
                          <a:latin typeface="Times New Roman"/>
                          <a:cs typeface="Times New Roman"/>
                        </a:rPr>
                        <a:t> </a:t>
                      </a:r>
                      <a:r>
                        <a:rPr lang="uk-UA" sz="1800" dirty="0" err="1">
                          <a:latin typeface="Times New Roman"/>
                          <a:cs typeface="Times New Roman"/>
                        </a:rPr>
                        <a:t>грн</a:t>
                      </a:r>
                      <a:r>
                        <a:rPr lang="ru-RU" sz="1800" dirty="0">
                          <a:latin typeface="Times New Roman"/>
                          <a:cs typeface="Times New Roman"/>
                        </a:rPr>
                        <a:t>. </a:t>
                      </a:r>
                      <a:endParaRPr lang="ru-RU" sz="1200" dirty="0">
                        <a:latin typeface="Calibri"/>
                        <a:cs typeface="Times New Roman"/>
                      </a:endParaRPr>
                    </a:p>
                    <a:p>
                      <a:pPr algn="ctr">
                        <a:lnSpc>
                          <a:spcPct val="150000"/>
                        </a:lnSpc>
                        <a:spcAft>
                          <a:spcPts val="0"/>
                        </a:spcAft>
                      </a:pPr>
                      <a:r>
                        <a:rPr lang="ru-RU" sz="1800" dirty="0">
                          <a:latin typeface="Times New Roman"/>
                          <a:cs typeface="Times New Roman"/>
                        </a:rPr>
                        <a:t>&lt; 40 </a:t>
                      </a:r>
                      <a:r>
                        <a:rPr lang="ru-RU" sz="1800" dirty="0" err="1">
                          <a:latin typeface="Times New Roman"/>
                          <a:cs typeface="Times New Roman"/>
                        </a:rPr>
                        <a:t>млн</a:t>
                      </a:r>
                      <a:r>
                        <a:rPr lang="ru-RU" sz="1800" dirty="0">
                          <a:latin typeface="Times New Roman"/>
                          <a:cs typeface="Times New Roman"/>
                        </a:rPr>
                        <a:t> </a:t>
                      </a:r>
                      <a:r>
                        <a:rPr lang="uk-UA" sz="1800" dirty="0" err="1">
                          <a:latin typeface="Times New Roman"/>
                          <a:cs typeface="Times New Roman"/>
                        </a:rPr>
                        <a:t>грн</a:t>
                      </a:r>
                      <a:r>
                        <a:rPr lang="ru-RU" sz="1800" dirty="0">
                          <a:latin typeface="Times New Roman"/>
                          <a:cs typeface="Times New Roman"/>
                        </a:rPr>
                        <a:t>.</a:t>
                      </a:r>
                      <a:endParaRPr lang="ru-RU" sz="1200" dirty="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1800">
                          <a:latin typeface="Times New Roman"/>
                          <a:cs typeface="Times New Roman"/>
                        </a:rPr>
                        <a:t>≥ 2 м</a:t>
                      </a:r>
                      <a:r>
                        <a:rPr lang="uk-UA" sz="1800">
                          <a:latin typeface="Times New Roman"/>
                          <a:cs typeface="Times New Roman"/>
                        </a:rPr>
                        <a:t>ісяців </a:t>
                      </a:r>
                      <a:endParaRPr lang="ru-RU" sz="1200">
                        <a:latin typeface="Calibri"/>
                        <a:cs typeface="Times New Roman"/>
                      </a:endParaRPr>
                    </a:p>
                    <a:p>
                      <a:pPr algn="ctr">
                        <a:lnSpc>
                          <a:spcPct val="150000"/>
                        </a:lnSpc>
                        <a:spcAft>
                          <a:spcPts val="0"/>
                        </a:spcAft>
                      </a:pPr>
                      <a:r>
                        <a:rPr lang="ru-RU" sz="1800">
                          <a:latin typeface="Times New Roman"/>
                          <a:cs typeface="Times New Roman"/>
                        </a:rPr>
                        <a:t>&lt; 4 м</a:t>
                      </a:r>
                      <a:r>
                        <a:rPr lang="uk-UA" sz="1800">
                          <a:latin typeface="Times New Roman"/>
                          <a:cs typeface="Times New Roman"/>
                        </a:rPr>
                        <a:t>ісяців</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80087">
                <a:tc>
                  <a:txBody>
                    <a:bodyPr/>
                    <a:lstStyle/>
                    <a:p>
                      <a:pPr algn="ctr">
                        <a:lnSpc>
                          <a:spcPct val="150000"/>
                        </a:lnSpc>
                        <a:spcAft>
                          <a:spcPts val="0"/>
                        </a:spcAft>
                      </a:pPr>
                      <a:r>
                        <a:rPr lang="uk-UA" sz="1800">
                          <a:latin typeface="Times New Roman"/>
                          <a:cs typeface="Times New Roman"/>
                        </a:rPr>
                        <a:t>Низький</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1800">
                          <a:latin typeface="Times New Roman"/>
                          <a:cs typeface="Times New Roman"/>
                        </a:rPr>
                        <a:t>&lt; 20 млн </a:t>
                      </a:r>
                      <a:r>
                        <a:rPr lang="uk-UA" sz="1800">
                          <a:latin typeface="Times New Roman"/>
                          <a:cs typeface="Times New Roman"/>
                        </a:rPr>
                        <a:t>грн</a:t>
                      </a:r>
                      <a:r>
                        <a:rPr lang="ru-RU" sz="1800">
                          <a:latin typeface="Times New Roman"/>
                          <a:cs typeface="Times New Roman"/>
                        </a:rPr>
                        <a:t>.</a:t>
                      </a:r>
                      <a:endParaRPr lang="ru-RU" sz="120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1800" dirty="0">
                          <a:latin typeface="Times New Roman"/>
                          <a:cs typeface="Times New Roman"/>
                        </a:rPr>
                        <a:t>&lt; 2 м</a:t>
                      </a:r>
                      <a:r>
                        <a:rPr lang="uk-UA" sz="1800" dirty="0" err="1">
                          <a:latin typeface="Times New Roman"/>
                          <a:cs typeface="Times New Roman"/>
                        </a:rPr>
                        <a:t>ісяців</a:t>
                      </a:r>
                      <a:endParaRPr lang="ru-RU" sz="1200" dirty="0">
                        <a:latin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7579568" cy="838200"/>
          </a:xfrm>
        </p:spPr>
        <p:txBody>
          <a:bodyPr>
            <a:noAutofit/>
          </a:bodyPr>
          <a:lstStyle/>
          <a:p>
            <a:r>
              <a:rPr lang="uk-UA" sz="2800" b="1" dirty="0"/>
              <a:t>Класифікація ризиків </a:t>
            </a:r>
            <a:r>
              <a:rPr lang="uk-UA" sz="2800" b="1" dirty="0" err="1"/>
              <a:t>ДП</a:t>
            </a:r>
            <a:r>
              <a:rPr lang="uk-UA" sz="2800" b="1" dirty="0"/>
              <a:t> «Електронмаш» за ключовими напрямками</a:t>
            </a:r>
            <a:br>
              <a:rPr lang="ru-RU" sz="2800" dirty="0"/>
            </a:br>
            <a:endParaRPr lang="ru-RU" sz="2800" dirty="0"/>
          </a:p>
        </p:txBody>
      </p:sp>
      <p:graphicFrame>
        <p:nvGraphicFramePr>
          <p:cNvPr id="4" name="Таблица 3"/>
          <p:cNvGraphicFramePr>
            <a:graphicFrameLocks noGrp="1"/>
          </p:cNvGraphicFramePr>
          <p:nvPr/>
        </p:nvGraphicFramePr>
        <p:xfrm>
          <a:off x="971600" y="1124744"/>
          <a:ext cx="7128793" cy="5679153"/>
        </p:xfrm>
        <a:graphic>
          <a:graphicData uri="http://schemas.openxmlformats.org/drawingml/2006/table">
            <a:tbl>
              <a:tblPr/>
              <a:tblGrid>
                <a:gridCol w="1584176">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4248473">
                  <a:extLst>
                    <a:ext uri="{9D8B030D-6E8A-4147-A177-3AD203B41FA5}">
                      <a16:colId xmlns:a16="http://schemas.microsoft.com/office/drawing/2014/main" val="20002"/>
                    </a:ext>
                  </a:extLst>
                </a:gridCol>
              </a:tblGrid>
              <a:tr h="458600">
                <a:tc>
                  <a:txBody>
                    <a:bodyPr/>
                    <a:lstStyle/>
                    <a:p>
                      <a:pPr algn="ctr">
                        <a:lnSpc>
                          <a:spcPct val="150000"/>
                        </a:lnSpc>
                        <a:spcAft>
                          <a:spcPts val="0"/>
                        </a:spcAft>
                      </a:pPr>
                      <a:r>
                        <a:rPr lang="uk-UA" sz="1050">
                          <a:solidFill>
                            <a:srgbClr val="000000"/>
                          </a:solidFill>
                          <a:latin typeface="Times New Roman"/>
                          <a:cs typeface="Times New Roman"/>
                        </a:rPr>
                        <a:t>Класифікаційна група</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dirty="0">
                          <a:solidFill>
                            <a:srgbClr val="000000"/>
                          </a:solidFill>
                          <a:latin typeface="Times New Roman"/>
                          <a:cs typeface="Times New Roman"/>
                        </a:rPr>
                        <a:t>Кількість ризиків за весь період проекту</a:t>
                      </a:r>
                      <a:endParaRPr lang="ru-RU" sz="1000" dirty="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Приклади ризиків</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46500">
                <a:tc>
                  <a:txBody>
                    <a:bodyPr/>
                    <a:lstStyle/>
                    <a:p>
                      <a:pPr algn="ctr">
                        <a:lnSpc>
                          <a:spcPct val="150000"/>
                        </a:lnSpc>
                        <a:spcAft>
                          <a:spcPts val="0"/>
                        </a:spcAft>
                      </a:pPr>
                      <a:r>
                        <a:rPr lang="uk-UA" sz="1050">
                          <a:solidFill>
                            <a:srgbClr val="000000"/>
                          </a:solidFill>
                          <a:latin typeface="Times New Roman"/>
                          <a:cs typeface="Times New Roman"/>
                        </a:rPr>
                        <a:t>Ризики будівельно- монтажних робіт</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dirty="0">
                          <a:solidFill>
                            <a:srgbClr val="000000"/>
                          </a:solidFill>
                          <a:latin typeface="Times New Roman"/>
                          <a:cs typeface="Times New Roman"/>
                        </a:rPr>
                        <a:t>36</a:t>
                      </a:r>
                      <a:endParaRPr lang="ru-RU" sz="1000" dirty="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 ризик виходу з ладу електрообладнання внаслідок забруднення/пошкоджень у процесі монтажу та загальнобудівельних робіт;</a:t>
                      </a:r>
                      <a:endParaRPr lang="ru-RU" sz="1000">
                        <a:latin typeface="Calibri"/>
                        <a:cs typeface="Times New Roman"/>
                      </a:endParaRPr>
                    </a:p>
                    <a:p>
                      <a:pPr algn="ctr">
                        <a:lnSpc>
                          <a:spcPct val="150000"/>
                        </a:lnSpc>
                        <a:spcAft>
                          <a:spcPts val="0"/>
                        </a:spcAft>
                      </a:pPr>
                      <a:r>
                        <a:rPr lang="uk-UA" sz="1050">
                          <a:solidFill>
                            <a:srgbClr val="000000"/>
                          </a:solidFill>
                          <a:latin typeface="Times New Roman"/>
                          <a:cs typeface="Times New Roman"/>
                        </a:rPr>
                        <a:t>- ризик непрогнозовано частого виходу з ладу ключового обладнання після його монтажу</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17200">
                <a:tc>
                  <a:txBody>
                    <a:bodyPr/>
                    <a:lstStyle/>
                    <a:p>
                      <a:pPr algn="ctr">
                        <a:lnSpc>
                          <a:spcPct val="150000"/>
                        </a:lnSpc>
                        <a:spcAft>
                          <a:spcPts val="0"/>
                        </a:spcAft>
                      </a:pPr>
                      <a:r>
                        <a:rPr lang="uk-UA" sz="1050">
                          <a:solidFill>
                            <a:srgbClr val="000000"/>
                          </a:solidFill>
                          <a:latin typeface="Times New Roman"/>
                          <a:cs typeface="Times New Roman"/>
                        </a:rPr>
                        <a:t>Ризики передпусконалаго-джувальних та пусконалагоджувальних робіт</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52</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 ризик зриву термінів ППНР/ПНР Піроліз через проблеми при пуску основних компресорів виробництва;</a:t>
                      </a:r>
                      <a:endParaRPr lang="ru-RU" sz="1000">
                        <a:latin typeface="Calibri"/>
                        <a:cs typeface="Times New Roman"/>
                      </a:endParaRPr>
                    </a:p>
                    <a:p>
                      <a:pPr algn="ctr">
                        <a:lnSpc>
                          <a:spcPct val="150000"/>
                        </a:lnSpc>
                        <a:spcAft>
                          <a:spcPts val="0"/>
                        </a:spcAft>
                      </a:pPr>
                      <a:r>
                        <a:rPr lang="uk-UA" sz="1050">
                          <a:solidFill>
                            <a:srgbClr val="000000"/>
                          </a:solidFill>
                          <a:latin typeface="Times New Roman"/>
                          <a:cs typeface="Times New Roman"/>
                        </a:rPr>
                        <a:t>- ризик виникнення небезпечних ситуацій на етапі ППНР/ПНР.</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25709">
                <a:tc>
                  <a:txBody>
                    <a:bodyPr/>
                    <a:lstStyle/>
                    <a:p>
                      <a:pPr algn="ctr">
                        <a:lnSpc>
                          <a:spcPct val="150000"/>
                        </a:lnSpc>
                        <a:spcAft>
                          <a:spcPts val="0"/>
                        </a:spcAft>
                      </a:pPr>
                      <a:r>
                        <a:rPr lang="uk-UA" sz="1050">
                          <a:solidFill>
                            <a:srgbClr val="000000"/>
                          </a:solidFill>
                          <a:latin typeface="Times New Roman"/>
                          <a:cs typeface="Times New Roman"/>
                        </a:rPr>
                        <a:t>Ризики майбутньої операційної діяльності</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32</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 ризик недосягнення цільової якості продукції;</a:t>
                      </a:r>
                      <a:endParaRPr lang="ru-RU" sz="1000">
                        <a:latin typeface="Calibri"/>
                        <a:cs typeface="Times New Roman"/>
                      </a:endParaRPr>
                    </a:p>
                    <a:p>
                      <a:pPr algn="ctr">
                        <a:lnSpc>
                          <a:spcPct val="150000"/>
                        </a:lnSpc>
                        <a:spcAft>
                          <a:spcPts val="0"/>
                        </a:spcAft>
                      </a:pPr>
                      <a:r>
                        <a:rPr lang="uk-UA" sz="1050">
                          <a:solidFill>
                            <a:srgbClr val="000000"/>
                          </a:solidFill>
                          <a:latin typeface="Times New Roman"/>
                          <a:cs typeface="Times New Roman"/>
                        </a:rPr>
                        <a:t>- ризик недосягнення проектних потужностей у зв'язку із позаплановими зупинками екструдерів.</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17200">
                <a:tc>
                  <a:txBody>
                    <a:bodyPr/>
                    <a:lstStyle/>
                    <a:p>
                      <a:pPr algn="ctr">
                        <a:lnSpc>
                          <a:spcPct val="150000"/>
                        </a:lnSpc>
                        <a:spcAft>
                          <a:spcPts val="0"/>
                        </a:spcAft>
                      </a:pPr>
                      <a:r>
                        <a:rPr lang="uk-UA" sz="1050">
                          <a:solidFill>
                            <a:srgbClr val="000000"/>
                          </a:solidFill>
                          <a:latin typeface="Times New Roman"/>
                          <a:cs typeface="Times New Roman"/>
                        </a:rPr>
                        <a:t>Ризики з персоналу</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17</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 ризик невиконання програми підготовки персоналу обсягом, необхідному для успішного пуску;</a:t>
                      </a:r>
                      <a:endParaRPr lang="ru-RU" sz="1000">
                        <a:latin typeface="Calibri"/>
                        <a:cs typeface="Times New Roman"/>
                      </a:endParaRPr>
                    </a:p>
                    <a:p>
                      <a:pPr algn="ctr">
                        <a:lnSpc>
                          <a:spcPct val="150000"/>
                        </a:lnSpc>
                        <a:spcAft>
                          <a:spcPts val="0"/>
                        </a:spcAft>
                      </a:pPr>
                      <a:r>
                        <a:rPr lang="uk-UA" sz="1050">
                          <a:solidFill>
                            <a:srgbClr val="000000"/>
                          </a:solidFill>
                          <a:latin typeface="Times New Roman"/>
                          <a:cs typeface="Times New Roman"/>
                        </a:rPr>
                        <a:t>- ризик зриву виконання робіт через незадовільні санітарно-побутові умови для обслуговуючого персоналу.</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451416">
                <a:tc>
                  <a:txBody>
                    <a:bodyPr/>
                    <a:lstStyle/>
                    <a:p>
                      <a:pPr algn="ctr">
                        <a:lnSpc>
                          <a:spcPct val="150000"/>
                        </a:lnSpc>
                        <a:spcAft>
                          <a:spcPts val="0"/>
                        </a:spcAft>
                      </a:pPr>
                      <a:r>
                        <a:rPr lang="uk-UA" sz="1050">
                          <a:solidFill>
                            <a:srgbClr val="000000"/>
                          </a:solidFill>
                          <a:latin typeface="Times New Roman"/>
                          <a:cs typeface="Times New Roman"/>
                        </a:rPr>
                        <a:t>Інші ризики</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a:solidFill>
                            <a:srgbClr val="000000"/>
                          </a:solidFill>
                          <a:latin typeface="Times New Roman"/>
                          <a:cs typeface="Times New Roman"/>
                        </a:rPr>
                        <a:t>9</a:t>
                      </a:r>
                      <a:endParaRPr lang="ru-RU" sz="100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050" dirty="0">
                          <a:solidFill>
                            <a:srgbClr val="000000"/>
                          </a:solidFill>
                          <a:latin typeface="Times New Roman"/>
                          <a:cs typeface="Times New Roman"/>
                        </a:rPr>
                        <a:t>- ризик порушення вимог Закону України «Про забезпечення єдності вимірів», отримання розпоряджень з боку наглядових органів, штрафні санкції, заборона на введення в експлуатацію;</a:t>
                      </a:r>
                      <a:endParaRPr lang="ru-RU" sz="1000" dirty="0">
                        <a:latin typeface="Calibri"/>
                        <a:cs typeface="Times New Roman"/>
                      </a:endParaRPr>
                    </a:p>
                    <a:p>
                      <a:pPr algn="ctr">
                        <a:lnSpc>
                          <a:spcPct val="150000"/>
                        </a:lnSpc>
                        <a:spcAft>
                          <a:spcPts val="0"/>
                        </a:spcAft>
                      </a:pPr>
                      <a:r>
                        <a:rPr lang="uk-UA" sz="1050" dirty="0">
                          <a:solidFill>
                            <a:srgbClr val="000000"/>
                          </a:solidFill>
                          <a:latin typeface="Times New Roman"/>
                          <a:cs typeface="Times New Roman"/>
                        </a:rPr>
                        <a:t>- ризик неотримання у необхідні терміни документації на формування бази даних нормативів по об'єктах загальнозаводського господарства.</a:t>
                      </a:r>
                      <a:endParaRPr lang="ru-RU" sz="1000" dirty="0">
                        <a:latin typeface="Calibri"/>
                        <a:cs typeface="Times New Roman"/>
                      </a:endParaRPr>
                    </a:p>
                  </a:txBody>
                  <a:tcPr marL="24190" marR="24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7651576" cy="838200"/>
          </a:xfrm>
        </p:spPr>
        <p:txBody>
          <a:bodyPr>
            <a:normAutofit fontScale="90000"/>
          </a:bodyPr>
          <a:lstStyle/>
          <a:p>
            <a:r>
              <a:rPr lang="uk-UA" b="1" dirty="0"/>
              <a:t>Визначення значення та рівня ризику по персоналу</a:t>
            </a:r>
            <a:br>
              <a:rPr lang="ru-RU" dirty="0"/>
            </a:br>
            <a:endParaRPr lang="ru-RU" dirty="0"/>
          </a:p>
        </p:txBody>
      </p:sp>
      <p:graphicFrame>
        <p:nvGraphicFramePr>
          <p:cNvPr id="4" name="Таблица 3"/>
          <p:cNvGraphicFramePr>
            <a:graphicFrameLocks noGrp="1"/>
          </p:cNvGraphicFramePr>
          <p:nvPr/>
        </p:nvGraphicFramePr>
        <p:xfrm>
          <a:off x="1115616" y="1556792"/>
          <a:ext cx="6912766" cy="4032448"/>
        </p:xfrm>
        <a:graphic>
          <a:graphicData uri="http://schemas.openxmlformats.org/drawingml/2006/table">
            <a:tbl>
              <a:tblPr/>
              <a:tblGrid>
                <a:gridCol w="1368151">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1080120">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gridCol w="1368151">
                  <a:extLst>
                    <a:ext uri="{9D8B030D-6E8A-4147-A177-3AD203B41FA5}">
                      <a16:colId xmlns:a16="http://schemas.microsoft.com/office/drawing/2014/main" val="20005"/>
                    </a:ext>
                  </a:extLst>
                </a:gridCol>
              </a:tblGrid>
              <a:tr h="930564">
                <a:tc>
                  <a:txBody>
                    <a:bodyPr/>
                    <a:lstStyle/>
                    <a:p>
                      <a:pPr algn="ctr">
                        <a:lnSpc>
                          <a:spcPct val="150000"/>
                        </a:lnSpc>
                        <a:spcAft>
                          <a:spcPts val="0"/>
                        </a:spcAft>
                      </a:pPr>
                      <a:r>
                        <a:rPr lang="uk-UA" sz="1300" b="0">
                          <a:latin typeface="Times New Roman"/>
                          <a:ea typeface="Calibri"/>
                          <a:cs typeface="Times New Roman"/>
                        </a:rPr>
                        <a:t>Сценарій ризику</a:t>
                      </a:r>
                      <a:endParaRPr lang="ru-RU" sz="1000" b="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300" b="0">
                          <a:latin typeface="Times New Roman"/>
                          <a:ea typeface="Calibri"/>
                          <a:cs typeface="Times New Roman"/>
                        </a:rPr>
                        <a:t>Відставання від дати запуску, міс.</a:t>
                      </a:r>
                      <a:endParaRPr lang="ru-RU" sz="1000" b="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300" b="0">
                          <a:latin typeface="Times New Roman"/>
                          <a:ea typeface="Calibri"/>
                          <a:cs typeface="Times New Roman"/>
                        </a:rPr>
                        <a:t>Вплив прибуток, млн грн.</a:t>
                      </a:r>
                      <a:endParaRPr lang="ru-RU" sz="1000" b="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300" b="0">
                          <a:latin typeface="Times New Roman"/>
                          <a:ea typeface="Calibri"/>
                          <a:cs typeface="Times New Roman"/>
                        </a:rPr>
                        <a:t>Ймовірність ризику, %</a:t>
                      </a:r>
                      <a:endParaRPr lang="ru-RU" sz="1000" b="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300" b="0">
                          <a:latin typeface="Times New Roman"/>
                          <a:ea typeface="Calibri"/>
                          <a:cs typeface="Times New Roman"/>
                        </a:rPr>
                        <a:t>Значення ризику, млн грн.</a:t>
                      </a:r>
                      <a:endParaRPr lang="ru-RU" sz="1000" b="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300" b="0" dirty="0">
                          <a:latin typeface="Times New Roman"/>
                          <a:ea typeface="Calibri"/>
                          <a:cs typeface="Times New Roman"/>
                        </a:rPr>
                        <a:t>Рівень ризику</a:t>
                      </a:r>
                      <a:endParaRPr lang="ru-RU" sz="1000" b="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01884">
                <a:tc>
                  <a:txBody>
                    <a:bodyPr/>
                    <a:lstStyle/>
                    <a:p>
                      <a:pPr algn="just">
                        <a:lnSpc>
                          <a:spcPct val="150000"/>
                        </a:lnSpc>
                        <a:spcAft>
                          <a:spcPts val="0"/>
                        </a:spcAft>
                      </a:pPr>
                      <a:r>
                        <a:rPr lang="uk-UA" sz="1300" dirty="0">
                          <a:latin typeface="Times New Roman"/>
                          <a:ea typeface="Calibri"/>
                          <a:cs typeface="Times New Roman"/>
                        </a:rPr>
                        <a:t>Ризик невиконання програми підготовки персоналу в обсязі, необхідному для успішного запуску</a:t>
                      </a:r>
                      <a:endParaRPr lang="ru-RU" sz="10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300" dirty="0">
                          <a:latin typeface="Times New Roman"/>
                          <a:ea typeface="Calibri"/>
                          <a:cs typeface="Times New Roman"/>
                        </a:rPr>
                        <a:t>3 </a:t>
                      </a:r>
                      <a:endParaRPr lang="ru-RU" sz="10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300">
                          <a:latin typeface="Times New Roman"/>
                          <a:ea typeface="Calibri"/>
                          <a:cs typeface="Times New Roman"/>
                        </a:rPr>
                        <a:t> 5*3=15 </a:t>
                      </a:r>
                      <a:endParaRPr lang="ru-RU" sz="10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300">
                          <a:latin typeface="Times New Roman"/>
                          <a:ea typeface="Calibri"/>
                          <a:cs typeface="Times New Roman"/>
                        </a:rPr>
                        <a:t>30 (10) </a:t>
                      </a:r>
                      <a:endParaRPr lang="ru-RU" sz="10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300">
                          <a:latin typeface="Times New Roman"/>
                          <a:ea typeface="Calibri"/>
                          <a:cs typeface="Times New Roman"/>
                        </a:rPr>
                        <a:t>Зр= 15 * 0,3 (0,1)=4,5(1,5) </a:t>
                      </a:r>
                      <a:endParaRPr lang="ru-RU" sz="10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300" dirty="0">
                          <a:latin typeface="Times New Roman"/>
                          <a:ea typeface="Calibri"/>
                          <a:cs typeface="Times New Roman"/>
                        </a:rPr>
                        <a:t>1(2) (Т.к. 4,5 ≥ 2) </a:t>
                      </a:r>
                      <a:endParaRPr lang="ru-RU" sz="10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290</TotalTime>
  <Words>713</Words>
  <Application>Microsoft Office PowerPoint</Application>
  <PresentationFormat>Екран (4:3)</PresentationFormat>
  <Paragraphs>80</Paragraphs>
  <Slides>13</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13</vt:i4>
      </vt:variant>
    </vt:vector>
  </HeadingPairs>
  <TitlesOfParts>
    <vt:vector size="19" baseType="lpstr">
      <vt:lpstr>Calibri</vt:lpstr>
      <vt:lpstr>Franklin Gothic Book</vt:lpstr>
      <vt:lpstr>Franklin Gothic Medium</vt:lpstr>
      <vt:lpstr>Times New Roman</vt:lpstr>
      <vt:lpstr>Wingdings 2</vt:lpstr>
      <vt:lpstr>Трек</vt:lpstr>
      <vt:lpstr>Дипломна  магістерська робота на тему  Аналіз ризиків для покращення якості управлінні проектами </vt:lpstr>
      <vt:lpstr>Презентація PowerPoint</vt:lpstr>
      <vt:lpstr>Презентація PowerPoint</vt:lpstr>
      <vt:lpstr>Ризик = Невизначеність + Суб'єктивне ставлення ЛПР до її наслідків </vt:lpstr>
      <vt:lpstr>Схема виміру проекту</vt:lpstr>
      <vt:lpstr>Презентація PowerPoint</vt:lpstr>
      <vt:lpstr>Визначення рівня впливу ризиків на проект </vt:lpstr>
      <vt:lpstr>Класифікація ризиків ДП «Електронмаш» за ключовими напрямками </vt:lpstr>
      <vt:lpstr>Визначення значення та рівня ризику по персоналу </vt:lpstr>
      <vt:lpstr>Теплова карта ризиків ППНР/ПНР проекту ДП «Електронмаш»</vt:lpstr>
      <vt:lpstr>Презентація PowerPoint</vt:lpstr>
      <vt:lpstr>шляхи нівелювання ризиків</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Дипломна  магістерська робота на тему  Оцінка реальної ліквідності активів підприємства</dc:title>
  <cp:lastModifiedBy>adm</cp:lastModifiedBy>
  <cp:revision>19</cp:revision>
  <dcterms:modified xsi:type="dcterms:W3CDTF">2024-03-19T07:22:42Z</dcterms:modified>
</cp:coreProperties>
</file>