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95" d="100"/>
          <a:sy n="95" d="100"/>
        </p:scale>
        <p:origin x="20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56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436161" y="2724463"/>
            <a:ext cx="7477601" cy="24995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6561"/>
              </a:lnSpc>
              <a:buNone/>
            </a:pPr>
            <a:r>
              <a:rPr lang="en-US" sz="5249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Кібервійна: сучасний стан, виклики та загрози</a:t>
            </a:r>
            <a:endParaRPr lang="en-US" sz="52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19599" y="3965138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6319599" y="4570452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6319599" y="5175766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6319599" y="5781080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6319599" y="6741914"/>
            <a:ext cx="7710726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Керівник дипломного проекту                       Романенко Сергій
Виконав ст. гр. БК-812м                                  Кладько Кирило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4941570" y="977146"/>
            <a:ext cx="47472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Додаткові заходи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2115860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6" name="Shape 4"/>
          <p:cNvSpPr/>
          <p:nvPr/>
        </p:nvSpPr>
        <p:spPr>
          <a:xfrm>
            <a:off x="2037993" y="2721173"/>
            <a:ext cx="3370064" cy="3925967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811">
            <a:solidFill>
              <a:srgbClr val="303B69"/>
            </a:solidFill>
            <a:prstDash val="solid"/>
          </a:ln>
        </p:spPr>
      </p:sp>
      <p:sp>
        <p:nvSpPr>
          <p:cNvPr id="7" name="Text 5"/>
          <p:cNvSpPr/>
          <p:nvPr/>
        </p:nvSpPr>
        <p:spPr>
          <a:xfrm>
            <a:off x="2273975" y="2957155"/>
            <a:ext cx="2898100" cy="55542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4374"/>
              </a:lnSpc>
              <a:buNone/>
            </a:pPr>
            <a:r>
              <a:rPr lang="en-US" sz="3600" b="1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Пентести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2273975" y="3645813"/>
            <a:ext cx="2898100" cy="22217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4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Проведення тестувань на проникнення для виявлення слабких місць у безпеці.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hape 7"/>
          <p:cNvSpPr/>
          <p:nvPr/>
        </p:nvSpPr>
        <p:spPr>
          <a:xfrm>
            <a:off x="5630228" y="2721173"/>
            <a:ext cx="3370064" cy="3925967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811">
            <a:solidFill>
              <a:srgbClr val="303B69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5866209" y="2823318"/>
            <a:ext cx="2898100" cy="83296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281"/>
              </a:lnSpc>
              <a:buNone/>
            </a:pPr>
            <a:r>
              <a:rPr lang="en-US" sz="3200" b="1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Співпраця з Експертами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9"/>
          <p:cNvSpPr/>
          <p:nvPr/>
        </p:nvSpPr>
        <p:spPr>
          <a:xfrm>
            <a:off x="5762029" y="3923348"/>
            <a:ext cx="3356254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3499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Консультації з професійними фахівцями у галузі кібербезпеки для забезпечення комплексного підходу до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безпеки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hape 10"/>
          <p:cNvSpPr/>
          <p:nvPr/>
        </p:nvSpPr>
        <p:spPr>
          <a:xfrm>
            <a:off x="9222462" y="2721173"/>
            <a:ext cx="3370064" cy="3925967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811">
            <a:solidFill>
              <a:srgbClr val="303B69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9458444" y="2957155"/>
            <a:ext cx="2666286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3281"/>
              </a:lnSpc>
            </a:pPr>
            <a:r>
              <a:rPr lang="en-US" sz="3200" b="1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Хмарові</a:t>
            </a:r>
            <a:r>
              <a:rPr lang="en-US" sz="3200" b="1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сервіси</a:t>
            </a:r>
            <a:endParaRPr lang="en-US" sz="3200" b="1" dirty="0">
              <a:solidFill>
                <a:srgbClr val="EBECE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9458444" y="3645813"/>
            <a:ext cx="2898100" cy="177736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3499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Розміщення деяких систем та даних у безпечних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хмарах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 13"/>
          <p:cNvSpPr/>
          <p:nvPr/>
        </p:nvSpPr>
        <p:spPr>
          <a:xfrm>
            <a:off x="2037993" y="6897052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1668">
            <a:solidFill>
              <a:srgbClr val="565151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2937391" y="518517"/>
            <a:ext cx="8755380" cy="58769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4628"/>
              </a:lnSpc>
              <a:buNone/>
            </a:pPr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Розвиток українського законодавства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848570" y="1482328"/>
            <a:ext cx="8933140" cy="75199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62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Подальший розвиток українського законодавства у сфері кібербезпеки та кібервійни має включати в себе декілька ключових напрямків.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hape 4"/>
          <p:cNvSpPr/>
          <p:nvPr/>
        </p:nvSpPr>
        <p:spPr>
          <a:xfrm>
            <a:off x="7296388" y="2445901"/>
            <a:ext cx="37505" cy="5265182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7" name="Shape 5"/>
          <p:cNvSpPr/>
          <p:nvPr/>
        </p:nvSpPr>
        <p:spPr>
          <a:xfrm>
            <a:off x="7526655" y="2826722"/>
            <a:ext cx="658178" cy="37505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8" name="Shape 6"/>
          <p:cNvSpPr/>
          <p:nvPr/>
        </p:nvSpPr>
        <p:spPr>
          <a:xfrm>
            <a:off x="7103507" y="2634020"/>
            <a:ext cx="423148" cy="423148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1668">
            <a:solidFill>
              <a:srgbClr val="303B69"/>
            </a:solidFill>
            <a:prstDash val="solid"/>
          </a:ln>
        </p:spPr>
      </p:sp>
      <p:sp>
        <p:nvSpPr>
          <p:cNvPr id="9" name="Text 7"/>
          <p:cNvSpPr/>
          <p:nvPr/>
        </p:nvSpPr>
        <p:spPr>
          <a:xfrm>
            <a:off x="7250311" y="2669262"/>
            <a:ext cx="129540" cy="3525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77"/>
              </a:lnSpc>
              <a:buNone/>
            </a:pPr>
            <a:r>
              <a:rPr lang="en-US" sz="2221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221" dirty="0"/>
          </a:p>
        </p:txBody>
      </p:sp>
      <p:sp>
        <p:nvSpPr>
          <p:cNvPr id="10" name="Text 8"/>
          <p:cNvSpPr/>
          <p:nvPr/>
        </p:nvSpPr>
        <p:spPr>
          <a:xfrm>
            <a:off x="8349377" y="2633901"/>
            <a:ext cx="3432334" cy="15039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62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Перегляду та оновлення існуючого законодавства в контексті швидкого розвитку цифрових технологій.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hape 9"/>
          <p:cNvSpPr/>
          <p:nvPr/>
        </p:nvSpPr>
        <p:spPr>
          <a:xfrm>
            <a:off x="6445329" y="3766959"/>
            <a:ext cx="658178" cy="37505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12" name="Shape 10"/>
          <p:cNvSpPr/>
          <p:nvPr/>
        </p:nvSpPr>
        <p:spPr>
          <a:xfrm>
            <a:off x="7103507" y="3574256"/>
            <a:ext cx="423148" cy="423148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1668">
            <a:solidFill>
              <a:srgbClr val="303B69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7231261" y="3609499"/>
            <a:ext cx="167640" cy="3525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77"/>
              </a:lnSpc>
              <a:buNone/>
            </a:pPr>
            <a:r>
              <a:rPr lang="en-US" sz="2221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221" dirty="0"/>
          </a:p>
        </p:txBody>
      </p:sp>
      <p:sp>
        <p:nvSpPr>
          <p:cNvPr id="14" name="Text 12"/>
          <p:cNvSpPr/>
          <p:nvPr/>
        </p:nvSpPr>
        <p:spPr>
          <a:xfrm>
            <a:off x="2848570" y="3574137"/>
            <a:ext cx="3432215" cy="11279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962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Створення ефективного механізму реагування на кібератаки</a:t>
            </a:r>
            <a:r>
              <a:rPr lang="en-US" sz="1851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.</a:t>
            </a:r>
            <a:endParaRPr lang="en-US" sz="1851" dirty="0"/>
          </a:p>
        </p:txBody>
      </p:sp>
      <p:sp>
        <p:nvSpPr>
          <p:cNvPr id="15" name="Shape 13"/>
          <p:cNvSpPr/>
          <p:nvPr/>
        </p:nvSpPr>
        <p:spPr>
          <a:xfrm>
            <a:off x="7526655" y="4894719"/>
            <a:ext cx="658178" cy="37505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16" name="Shape 14"/>
          <p:cNvSpPr/>
          <p:nvPr/>
        </p:nvSpPr>
        <p:spPr>
          <a:xfrm>
            <a:off x="7103507" y="4702016"/>
            <a:ext cx="423148" cy="423148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1668">
            <a:solidFill>
              <a:srgbClr val="303B69"/>
            </a:solidFill>
            <a:prstDash val="solid"/>
          </a:ln>
        </p:spPr>
      </p:sp>
      <p:sp>
        <p:nvSpPr>
          <p:cNvPr id="17" name="Text 15"/>
          <p:cNvSpPr/>
          <p:nvPr/>
        </p:nvSpPr>
        <p:spPr>
          <a:xfrm>
            <a:off x="7238881" y="4737259"/>
            <a:ext cx="152400" cy="3525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77"/>
              </a:lnSpc>
              <a:buNone/>
            </a:pPr>
            <a:r>
              <a:rPr lang="en-US" sz="2221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221" dirty="0"/>
          </a:p>
        </p:txBody>
      </p:sp>
      <p:sp>
        <p:nvSpPr>
          <p:cNvPr id="18" name="Text 16"/>
          <p:cNvSpPr/>
          <p:nvPr/>
        </p:nvSpPr>
        <p:spPr>
          <a:xfrm>
            <a:off x="8349377" y="4701897"/>
            <a:ext cx="3432334" cy="75199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62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Підготовка кваліфікованих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спеціалістів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Shape 17"/>
          <p:cNvSpPr/>
          <p:nvPr/>
        </p:nvSpPr>
        <p:spPr>
          <a:xfrm>
            <a:off x="6445329" y="5699939"/>
            <a:ext cx="658178" cy="37505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20" name="Shape 18"/>
          <p:cNvSpPr/>
          <p:nvPr/>
        </p:nvSpPr>
        <p:spPr>
          <a:xfrm>
            <a:off x="7103507" y="5507117"/>
            <a:ext cx="423148" cy="423148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1668">
            <a:solidFill>
              <a:srgbClr val="303B69"/>
            </a:solidFill>
            <a:prstDash val="solid"/>
          </a:ln>
        </p:spPr>
      </p:sp>
      <p:sp>
        <p:nvSpPr>
          <p:cNvPr id="21" name="Text 19"/>
          <p:cNvSpPr/>
          <p:nvPr/>
        </p:nvSpPr>
        <p:spPr>
          <a:xfrm>
            <a:off x="7227451" y="5542359"/>
            <a:ext cx="175260" cy="3525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77"/>
              </a:lnSpc>
              <a:buNone/>
            </a:pPr>
            <a:r>
              <a:rPr lang="en-US" sz="2221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4</a:t>
            </a:r>
            <a:endParaRPr lang="en-US" sz="2221" dirty="0"/>
          </a:p>
        </p:txBody>
      </p:sp>
      <p:sp>
        <p:nvSpPr>
          <p:cNvPr id="22" name="Text 20"/>
          <p:cNvSpPr/>
          <p:nvPr/>
        </p:nvSpPr>
        <p:spPr>
          <a:xfrm>
            <a:off x="2848570" y="5548193"/>
            <a:ext cx="3432215" cy="58745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r">
              <a:lnSpc>
                <a:spcPts val="2962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Підтримка інформаційних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кампаній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3" name="Shape 21"/>
          <p:cNvSpPr/>
          <p:nvPr/>
        </p:nvSpPr>
        <p:spPr>
          <a:xfrm>
            <a:off x="7526655" y="6546235"/>
            <a:ext cx="658178" cy="37505"/>
          </a:xfrm>
          <a:prstGeom prst="roundRect">
            <a:avLst>
              <a:gd name="adj" fmla="val 225652"/>
            </a:avLst>
          </a:prstGeom>
          <a:solidFill>
            <a:srgbClr val="303B69"/>
          </a:solidFill>
          <a:ln/>
        </p:spPr>
      </p:sp>
      <p:sp>
        <p:nvSpPr>
          <p:cNvPr id="24" name="Shape 22"/>
          <p:cNvSpPr/>
          <p:nvPr/>
        </p:nvSpPr>
        <p:spPr>
          <a:xfrm>
            <a:off x="7103507" y="6353413"/>
            <a:ext cx="423148" cy="423148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1668">
            <a:solidFill>
              <a:srgbClr val="303B69"/>
            </a:solidFill>
            <a:prstDash val="solid"/>
          </a:ln>
        </p:spPr>
      </p:sp>
      <p:sp>
        <p:nvSpPr>
          <p:cNvPr id="25" name="Text 23"/>
          <p:cNvSpPr/>
          <p:nvPr/>
        </p:nvSpPr>
        <p:spPr>
          <a:xfrm>
            <a:off x="7235071" y="6388656"/>
            <a:ext cx="160020" cy="3525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77"/>
              </a:lnSpc>
              <a:buNone/>
            </a:pPr>
            <a:r>
              <a:rPr lang="en-US" sz="2221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5</a:t>
            </a:r>
            <a:endParaRPr lang="en-US" sz="2221" dirty="0"/>
          </a:p>
        </p:txBody>
      </p:sp>
      <p:sp>
        <p:nvSpPr>
          <p:cNvPr id="26" name="Text 24"/>
          <p:cNvSpPr/>
          <p:nvPr/>
        </p:nvSpPr>
        <p:spPr>
          <a:xfrm>
            <a:off x="8349377" y="6394490"/>
            <a:ext cx="3432334" cy="58745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>
              <a:lnSpc>
                <a:spcPts val="2962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Захисту критичної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інфраструктури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279565"/>
            <a:ext cx="74776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Кібервійна: що це таке та чому це важлива проблема</a:t>
            </a:r>
            <a:endParaRPr lang="en-US" sz="4374" dirty="0"/>
          </a:p>
        </p:txBody>
      </p:sp>
      <p:sp>
        <p:nvSpPr>
          <p:cNvPr id="6" name="Text 3"/>
          <p:cNvSpPr/>
          <p:nvPr/>
        </p:nvSpPr>
        <p:spPr>
          <a:xfrm>
            <a:off x="833199" y="3001566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833199" y="360687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833199" y="4212193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833198" y="3606879"/>
            <a:ext cx="74776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Кібервійна - це конфліктна діяльність, що відбувається в кіберпросторі. Вона включає в себе атаки на комп'ютерні системи та мережі з метою завдання шкоди або отримання конфіденційної інформації. Кібервійна стає все більш важливою проблемою у світі, оскільки загрози з боку хакерів та кіберзлочинців постійно зростають.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369856"/>
          </a:xfrm>
          <a:prstGeom prst="rect">
            <a:avLst/>
          </a:prstGeom>
          <a:solidFill>
            <a:srgbClr val="080E26"/>
          </a:solidFill>
          <a:ln w="10954">
            <a:solidFill>
              <a:srgbClr val="565151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4510920" y="285483"/>
            <a:ext cx="5608320" cy="55304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4355"/>
              </a:lnSpc>
              <a:buNone/>
            </a:pPr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Сучасний стан кібервійни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7297460" y="1393508"/>
            <a:ext cx="35362" cy="6489740"/>
          </a:xfrm>
          <a:prstGeom prst="roundRect">
            <a:avLst>
              <a:gd name="adj" fmla="val 225207"/>
            </a:avLst>
          </a:prstGeom>
          <a:solidFill>
            <a:srgbClr val="303B69"/>
          </a:solidFill>
          <a:ln/>
        </p:spPr>
      </p:sp>
      <p:sp>
        <p:nvSpPr>
          <p:cNvPr id="6" name="Shape 4"/>
          <p:cNvSpPr/>
          <p:nvPr/>
        </p:nvSpPr>
        <p:spPr>
          <a:xfrm>
            <a:off x="7514153" y="1713131"/>
            <a:ext cx="619363" cy="35362"/>
          </a:xfrm>
          <a:prstGeom prst="roundRect">
            <a:avLst>
              <a:gd name="adj" fmla="val 225207"/>
            </a:avLst>
          </a:prstGeom>
          <a:solidFill>
            <a:srgbClr val="303B69"/>
          </a:solidFill>
          <a:ln/>
        </p:spPr>
      </p:sp>
      <p:sp>
        <p:nvSpPr>
          <p:cNvPr id="7" name="Shape 5"/>
          <p:cNvSpPr/>
          <p:nvPr/>
        </p:nvSpPr>
        <p:spPr>
          <a:xfrm>
            <a:off x="7116008" y="1531739"/>
            <a:ext cx="398145" cy="398145"/>
          </a:xfrm>
          <a:prstGeom prst="roundRect">
            <a:avLst>
              <a:gd name="adj" fmla="val 20002"/>
            </a:avLst>
          </a:prstGeom>
          <a:solidFill>
            <a:srgbClr val="283157"/>
          </a:solidFill>
          <a:ln w="10954">
            <a:solidFill>
              <a:srgbClr val="303B69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7254121" y="1564838"/>
            <a:ext cx="121920" cy="33182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613"/>
              </a:lnSpc>
              <a:buNone/>
            </a:pPr>
            <a:r>
              <a:rPr lang="en-US" sz="2090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090" dirty="0"/>
          </a:p>
        </p:txBody>
      </p:sp>
      <p:sp>
        <p:nvSpPr>
          <p:cNvPr id="9" name="Text 7"/>
          <p:cNvSpPr/>
          <p:nvPr/>
        </p:nvSpPr>
        <p:spPr>
          <a:xfrm>
            <a:off x="8288417" y="1570434"/>
            <a:ext cx="1920240" cy="2764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177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Зростання загроз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8288417" y="1952982"/>
            <a:ext cx="3229808" cy="141505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230"/>
              </a:lnSpc>
              <a:buNone/>
            </a:pPr>
            <a:r>
              <a:rPr lang="en-US" sz="16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Кібератаки стають все більш поширеними та складними, загрожуючи не тільки окремим користувачам, а й цілим бізнесам і державам.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hape 9"/>
          <p:cNvSpPr/>
          <p:nvPr/>
        </p:nvSpPr>
        <p:spPr>
          <a:xfrm>
            <a:off x="6496645" y="2597884"/>
            <a:ext cx="619363" cy="35362"/>
          </a:xfrm>
          <a:prstGeom prst="roundRect">
            <a:avLst>
              <a:gd name="adj" fmla="val 225207"/>
            </a:avLst>
          </a:prstGeom>
          <a:solidFill>
            <a:srgbClr val="303B69"/>
          </a:solidFill>
          <a:ln/>
        </p:spPr>
      </p:sp>
      <p:sp>
        <p:nvSpPr>
          <p:cNvPr id="12" name="Shape 10"/>
          <p:cNvSpPr/>
          <p:nvPr/>
        </p:nvSpPr>
        <p:spPr>
          <a:xfrm>
            <a:off x="7116008" y="2416493"/>
            <a:ext cx="398145" cy="398145"/>
          </a:xfrm>
          <a:prstGeom prst="roundRect">
            <a:avLst>
              <a:gd name="adj" fmla="val 20002"/>
            </a:avLst>
          </a:prstGeom>
          <a:solidFill>
            <a:srgbClr val="283157"/>
          </a:solidFill>
          <a:ln w="10954">
            <a:solidFill>
              <a:srgbClr val="303B69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7235071" y="2449592"/>
            <a:ext cx="160020" cy="33182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613"/>
              </a:lnSpc>
              <a:buNone/>
            </a:pPr>
            <a:r>
              <a:rPr lang="en-US" sz="2090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090" dirty="0"/>
          </a:p>
        </p:txBody>
      </p:sp>
      <p:sp>
        <p:nvSpPr>
          <p:cNvPr id="14" name="Text 12"/>
          <p:cNvSpPr/>
          <p:nvPr/>
        </p:nvSpPr>
        <p:spPr>
          <a:xfrm>
            <a:off x="3112056" y="2455188"/>
            <a:ext cx="3229689" cy="5529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77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Використання новітніх технологій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3112056" y="3114199"/>
            <a:ext cx="3229689" cy="113204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230"/>
              </a:lnSpc>
              <a:buNone/>
            </a:pPr>
            <a:r>
              <a:rPr lang="en-US" sz="16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Хакери активно використовують штучний інтелект, блокчейн та інші сучасні технології для здійснення кібератак</a:t>
            </a:r>
            <a:r>
              <a:rPr lang="en-US" sz="1393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.</a:t>
            </a:r>
            <a:endParaRPr lang="en-US" sz="1393" dirty="0"/>
          </a:p>
        </p:txBody>
      </p:sp>
      <p:sp>
        <p:nvSpPr>
          <p:cNvPr id="16" name="Shape 14"/>
          <p:cNvSpPr/>
          <p:nvPr/>
        </p:nvSpPr>
        <p:spPr>
          <a:xfrm>
            <a:off x="7514153" y="4041517"/>
            <a:ext cx="619363" cy="35362"/>
          </a:xfrm>
          <a:prstGeom prst="roundRect">
            <a:avLst>
              <a:gd name="adj" fmla="val 225207"/>
            </a:avLst>
          </a:prstGeom>
          <a:solidFill>
            <a:srgbClr val="303B69"/>
          </a:solidFill>
          <a:ln/>
        </p:spPr>
      </p:sp>
      <p:sp>
        <p:nvSpPr>
          <p:cNvPr id="17" name="Shape 15"/>
          <p:cNvSpPr/>
          <p:nvPr/>
        </p:nvSpPr>
        <p:spPr>
          <a:xfrm>
            <a:off x="7116008" y="3860125"/>
            <a:ext cx="398145" cy="398145"/>
          </a:xfrm>
          <a:prstGeom prst="roundRect">
            <a:avLst>
              <a:gd name="adj" fmla="val 20002"/>
            </a:avLst>
          </a:prstGeom>
          <a:solidFill>
            <a:srgbClr val="283157"/>
          </a:solidFill>
          <a:ln w="10954">
            <a:solidFill>
              <a:srgbClr val="303B69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7242691" y="3893225"/>
            <a:ext cx="144780" cy="33182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613"/>
              </a:lnSpc>
              <a:buNone/>
            </a:pPr>
            <a:r>
              <a:rPr lang="en-US" sz="2090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090" dirty="0"/>
          </a:p>
        </p:txBody>
      </p:sp>
      <p:sp>
        <p:nvSpPr>
          <p:cNvPr id="19" name="Text 17"/>
          <p:cNvSpPr/>
          <p:nvPr/>
        </p:nvSpPr>
        <p:spPr>
          <a:xfrm>
            <a:off x="8288417" y="3898821"/>
            <a:ext cx="3229808" cy="5529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177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Вразливості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програмного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забезпечення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Text 18"/>
          <p:cNvSpPr/>
          <p:nvPr/>
        </p:nvSpPr>
        <p:spPr>
          <a:xfrm>
            <a:off x="8288417" y="4557832"/>
            <a:ext cx="3229808" cy="169806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230"/>
              </a:lnSpc>
              <a:buNone/>
            </a:pPr>
            <a:r>
              <a:rPr lang="en-US" sz="16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Помилки в програмному забезпеченні стають джерелом потенційних вразливостей, які можуть бути використані зловмисниками для здійснення </a:t>
            </a:r>
            <a:r>
              <a:rPr lang="en-US" sz="16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атак</a:t>
            </a:r>
            <a:r>
              <a:rPr lang="en-US" sz="16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1" name="Shape 19"/>
          <p:cNvSpPr/>
          <p:nvPr/>
        </p:nvSpPr>
        <p:spPr>
          <a:xfrm>
            <a:off x="6496645" y="5485388"/>
            <a:ext cx="619363" cy="35362"/>
          </a:xfrm>
          <a:prstGeom prst="roundRect">
            <a:avLst>
              <a:gd name="adj" fmla="val 225207"/>
            </a:avLst>
          </a:prstGeom>
          <a:solidFill>
            <a:srgbClr val="303B69"/>
          </a:solidFill>
          <a:ln/>
        </p:spPr>
      </p:sp>
      <p:sp>
        <p:nvSpPr>
          <p:cNvPr id="22" name="Shape 20"/>
          <p:cNvSpPr/>
          <p:nvPr/>
        </p:nvSpPr>
        <p:spPr>
          <a:xfrm>
            <a:off x="7116008" y="5303996"/>
            <a:ext cx="398145" cy="398145"/>
          </a:xfrm>
          <a:prstGeom prst="roundRect">
            <a:avLst>
              <a:gd name="adj" fmla="val 20002"/>
            </a:avLst>
          </a:prstGeom>
          <a:solidFill>
            <a:srgbClr val="283157"/>
          </a:solidFill>
          <a:ln w="10954">
            <a:solidFill>
              <a:srgbClr val="303B69"/>
            </a:solidFill>
            <a:prstDash val="solid"/>
          </a:ln>
        </p:spPr>
      </p:sp>
      <p:sp>
        <p:nvSpPr>
          <p:cNvPr id="23" name="Text 21"/>
          <p:cNvSpPr/>
          <p:nvPr/>
        </p:nvSpPr>
        <p:spPr>
          <a:xfrm>
            <a:off x="7235071" y="5337096"/>
            <a:ext cx="160020" cy="33182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613"/>
              </a:lnSpc>
              <a:buNone/>
            </a:pPr>
            <a:r>
              <a:rPr lang="en-US" sz="2090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4</a:t>
            </a:r>
            <a:endParaRPr lang="en-US" sz="2090" dirty="0"/>
          </a:p>
        </p:txBody>
      </p:sp>
      <p:sp>
        <p:nvSpPr>
          <p:cNvPr id="24" name="Text 22"/>
          <p:cNvSpPr/>
          <p:nvPr/>
        </p:nvSpPr>
        <p:spPr>
          <a:xfrm>
            <a:off x="4231005" y="5342692"/>
            <a:ext cx="2110740" cy="2764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177"/>
              </a:lnSpc>
              <a:buNone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Людський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фактор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Text 23"/>
          <p:cNvSpPr/>
          <p:nvPr/>
        </p:nvSpPr>
        <p:spPr>
          <a:xfrm>
            <a:off x="3112056" y="5725239"/>
            <a:ext cx="3229689" cy="198108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230"/>
              </a:lnSpc>
              <a:buNone/>
            </a:pPr>
            <a:r>
              <a:rPr lang="en-US" sz="16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Найслабшою ланкою в системі кібербезпеки часто є сама людина. Навіть найсучасніші технології не можуть повністю захистити інформацію, якщо користувачі не дотримуються основних правил безпеки.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897850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 Характеристики та цілі кібервійни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4490799" y="2619851"/>
            <a:ext cx="4542115" cy="4711779"/>
          </a:xfrm>
          <a:prstGeom prst="roundRect">
            <a:avLst>
              <a:gd name="adj" fmla="val 2201"/>
            </a:avLst>
          </a:prstGeom>
          <a:solidFill>
            <a:srgbClr val="283157"/>
          </a:solidFill>
          <a:ln w="13811">
            <a:solidFill>
              <a:srgbClr val="303B69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4726781" y="2855833"/>
            <a:ext cx="37566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4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Характеристики кібервійни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5082183" y="3452932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Анонімність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5082183" y="3897154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Швидкість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та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масштаб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5082183" y="4341376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Низька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вартість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Text 8"/>
          <p:cNvSpPr/>
          <p:nvPr/>
        </p:nvSpPr>
        <p:spPr>
          <a:xfrm>
            <a:off x="5082183" y="4785598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Гібридність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5082183" y="5229820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Правові та етичні проблеми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5082183" y="5674042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Труднощі в обороні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5082183" y="6118265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Диверсифікація методів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5082183" y="6562487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Взаємозалежність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hape 13"/>
          <p:cNvSpPr/>
          <p:nvPr/>
        </p:nvSpPr>
        <p:spPr>
          <a:xfrm>
            <a:off x="9255085" y="2619851"/>
            <a:ext cx="4542115" cy="4711779"/>
          </a:xfrm>
          <a:prstGeom prst="roundRect">
            <a:avLst>
              <a:gd name="adj" fmla="val 2201"/>
            </a:avLst>
          </a:prstGeom>
          <a:solidFill>
            <a:srgbClr val="283157"/>
          </a:solidFill>
          <a:ln w="13811">
            <a:solidFill>
              <a:srgbClr val="303B69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9491067" y="2855833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4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Цілі</a:t>
            </a:r>
            <a:r>
              <a:rPr lang="en-US" sz="2400" dirty="0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EBECE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кібератак</a:t>
            </a:r>
            <a:endParaRPr lang="en-US" sz="2400" dirty="0">
              <a:solidFill>
                <a:srgbClr val="EBECE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9846469" y="3452932"/>
            <a:ext cx="371475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Здобуття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конфіденційної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інформації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9846469" y="4252555"/>
            <a:ext cx="371475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Порушення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роботи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інфраструктури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9846469" y="5052179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Пропаганда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та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дезінформація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9846469" y="5496401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Пошкодження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репутації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Text 19"/>
          <p:cNvSpPr/>
          <p:nvPr/>
        </p:nvSpPr>
        <p:spPr>
          <a:xfrm>
            <a:off x="9846469" y="5940623"/>
            <a:ext cx="3714750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Економічна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шкода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Text 20"/>
          <p:cNvSpPr/>
          <p:nvPr/>
        </p:nvSpPr>
        <p:spPr>
          <a:xfrm>
            <a:off x="9846469" y="6384846"/>
            <a:ext cx="371475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lnSpc>
                <a:spcPts val="2799"/>
              </a:lnSpc>
              <a:buSzPct val="100000"/>
              <a:buChar char="•"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Підрив довіри до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цифрових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систем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-119" y="-3215"/>
            <a:ext cx="14630400" cy="8232815"/>
          </a:xfrm>
          <a:prstGeom prst="rect">
            <a:avLst/>
          </a:prstGeom>
          <a:solidFill>
            <a:srgbClr val="080E26"/>
          </a:solidFill>
          <a:ln w="13335">
            <a:solidFill>
              <a:srgbClr val="565151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2203609" y="591860"/>
            <a:ext cx="8991600" cy="67246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296"/>
              </a:lnSpc>
              <a:buNone/>
            </a:pPr>
            <a:r>
              <a:rPr lang="en-US" sz="4237" dirty="0">
                <a:solidFill>
                  <a:srgbClr val="FFFFF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Приклади кібератак та їх наслідки</a:t>
            </a:r>
            <a:endParaRPr lang="en-US" sz="4237" dirty="0"/>
          </a:p>
        </p:txBody>
      </p:sp>
      <p:sp>
        <p:nvSpPr>
          <p:cNvPr id="5" name="Text 3"/>
          <p:cNvSpPr/>
          <p:nvPr/>
        </p:nvSpPr>
        <p:spPr>
          <a:xfrm>
            <a:off x="2203609" y="1694736"/>
            <a:ext cx="10223063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11"/>
              </a:lnSpc>
              <a:buNone/>
            </a:pPr>
            <a:endParaRPr lang="en-US" sz="1695" dirty="0"/>
          </a:p>
        </p:txBody>
      </p:sp>
      <p:sp>
        <p:nvSpPr>
          <p:cNvPr id="6" name="Text 4"/>
          <p:cNvSpPr/>
          <p:nvPr/>
        </p:nvSpPr>
        <p:spPr>
          <a:xfrm>
            <a:off x="2203609" y="2281118"/>
            <a:ext cx="10223063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11"/>
              </a:lnSpc>
              <a:buNone/>
            </a:pPr>
            <a:endParaRPr lang="en-US" sz="1695" dirty="0"/>
          </a:p>
        </p:txBody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609" y="2867501"/>
            <a:ext cx="3192423" cy="1972985"/>
          </a:xfrm>
          <a:prstGeom prst="rect">
            <a:avLst/>
          </a:prstGeom>
        </p:spPr>
      </p:pic>
      <p:sp>
        <p:nvSpPr>
          <p:cNvPr id="8" name="Text 5"/>
          <p:cNvSpPr/>
          <p:nvPr/>
        </p:nvSpPr>
        <p:spPr>
          <a:xfrm>
            <a:off x="2723733" y="5068728"/>
            <a:ext cx="2152174" cy="33635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648"/>
              </a:lnSpc>
              <a:buNone/>
            </a:pPr>
            <a:r>
              <a:rPr lang="en-US" sz="36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Рансомвар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2203609" y="5574863"/>
            <a:ext cx="3192423" cy="137731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11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Кіберзлочинці шифрують дані на комп'ютерах та вимагають викуп для їх розшифрування.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810" y="2867501"/>
            <a:ext cx="3192542" cy="1973104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6238994" y="5118496"/>
            <a:ext cx="2152174" cy="33635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48"/>
              </a:lnSpc>
              <a:buNone/>
            </a:pPr>
            <a:r>
              <a:rPr lang="en-US" sz="3600" dirty="0" err="1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Фішинг</a:t>
            </a:r>
            <a:endParaRPr lang="en-US" sz="3600" dirty="0">
              <a:solidFill>
                <a:srgbClr val="FFFFF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Text 8"/>
          <p:cNvSpPr/>
          <p:nvPr/>
        </p:nvSpPr>
        <p:spPr>
          <a:xfrm>
            <a:off x="5718810" y="5574983"/>
            <a:ext cx="3192542" cy="20659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11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Зловмисники намагаються отримати логіни, паролі та іншу особисту інформацію шляхом використання підроблених веб-сайтів та електронних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листів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4130" y="2867501"/>
            <a:ext cx="3192542" cy="1973104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9754255" y="5122067"/>
            <a:ext cx="2152174" cy="33635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48"/>
              </a:lnSpc>
              <a:buNone/>
            </a:pPr>
            <a:r>
              <a:rPr lang="en-US" sz="36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DDoS-</a:t>
            </a:r>
            <a:r>
              <a:rPr lang="en-US" sz="3600" dirty="0" err="1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атаки</a:t>
            </a:r>
            <a:endParaRPr lang="en-US" sz="3600" dirty="0">
              <a:solidFill>
                <a:srgbClr val="FFFFFF"/>
              </a:solidFill>
              <a:latin typeface="Times New Roman" panose="02020603050405020304" pitchFamily="18" charset="0"/>
              <a:ea typeface="Fraunces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Text 10"/>
          <p:cNvSpPr/>
          <p:nvPr/>
        </p:nvSpPr>
        <p:spPr>
          <a:xfrm>
            <a:off x="9234130" y="5574983"/>
            <a:ext cx="3192542" cy="20659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>
              <a:lnSpc>
                <a:spcPts val="2711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Зловмисники перевантажують сервери або мережі шляхом надсилання великої кількості запитів, змушуючи їх перестати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працювати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1215628"/>
            <a:ext cx="7477601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8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Заходи захисту та відновлення після кібератак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19598" y="327159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Після кібератаки, важливо швидко здійснити ряд контрзаходів.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6319597" y="370849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Ці заходи можна умовно поділити на наступні кроки: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6319596" y="424076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- запобіжні заходи;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6319595" y="4696362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- ідентифікація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та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реагування на атаки</a:t>
            </a: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;</a:t>
            </a:r>
            <a:endParaRPr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6319595" y="5301676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b="1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-</a:t>
            </a: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 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відновлення після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атаки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1" name="Text 8"/>
          <p:cNvSpPr/>
          <p:nvPr/>
        </p:nvSpPr>
        <p:spPr>
          <a:xfrm>
            <a:off x="6319595" y="590698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b="1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-</a:t>
            </a: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 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аналіз та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покращення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-13812" y="-48042"/>
            <a:ext cx="14644211" cy="8277642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2037993" y="1073706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Технічні заходи для забезпечення </a:t>
            </a:r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кібербезпеки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2795707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2037993" y="3401020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024182" y="2866608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8" name="Shape 6"/>
          <p:cNvSpPr/>
          <p:nvPr/>
        </p:nvSpPr>
        <p:spPr>
          <a:xfrm>
            <a:off x="2024182" y="3471922"/>
            <a:ext cx="10554414" cy="1938933"/>
          </a:xfrm>
          <a:prstGeom prst="roundRect">
            <a:avLst>
              <a:gd name="adj" fmla="val 5157"/>
            </a:avLst>
          </a:prstGeom>
          <a:noFill/>
          <a:ln w="13811">
            <a:solidFill>
              <a:srgbClr val="FFFFFF">
                <a:alpha val="24000"/>
              </a:srgbClr>
            </a:solidFill>
            <a:prstDash val="solid"/>
          </a:ln>
        </p:spPr>
      </p:sp>
      <p:sp>
        <p:nvSpPr>
          <p:cNvPr id="9" name="Shape 7"/>
          <p:cNvSpPr/>
          <p:nvPr/>
        </p:nvSpPr>
        <p:spPr>
          <a:xfrm>
            <a:off x="2037993" y="3485733"/>
            <a:ext cx="10526792" cy="637103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10" name="Text 8"/>
          <p:cNvSpPr/>
          <p:nvPr/>
        </p:nvSpPr>
        <p:spPr>
          <a:xfrm>
            <a:off x="2260164" y="3626584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IDPS</a:t>
            </a:r>
          </a:p>
        </p:txBody>
      </p:sp>
      <p:sp>
        <p:nvSpPr>
          <p:cNvPr id="11" name="Text 9"/>
          <p:cNvSpPr/>
          <p:nvPr/>
        </p:nvSpPr>
        <p:spPr>
          <a:xfrm>
            <a:off x="7527370" y="3626584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 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Фаєрволи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та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антивірусне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ПЗ</a:t>
            </a:r>
          </a:p>
        </p:txBody>
      </p:sp>
      <p:sp>
        <p:nvSpPr>
          <p:cNvPr id="12" name="Shape 10"/>
          <p:cNvSpPr/>
          <p:nvPr/>
        </p:nvSpPr>
        <p:spPr>
          <a:xfrm>
            <a:off x="2037993" y="4122837"/>
            <a:ext cx="10526792" cy="637103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3" name="Text 11"/>
          <p:cNvSpPr/>
          <p:nvPr/>
        </p:nvSpPr>
        <p:spPr>
          <a:xfrm>
            <a:off x="2260164" y="4263687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99"/>
              </a:lnSpc>
            </a:pP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Криптографічний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захист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даних</a:t>
            </a:r>
            <a:endParaRPr lang="en-US" sz="28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7527370" y="4263687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Багатофакторна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аутентифікація</a:t>
            </a:r>
            <a:endParaRPr lang="en-US" sz="28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Shape 13"/>
          <p:cNvSpPr/>
          <p:nvPr/>
        </p:nvSpPr>
        <p:spPr>
          <a:xfrm>
            <a:off x="2037993" y="4759940"/>
            <a:ext cx="10526792" cy="637103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16" name="Text 14"/>
          <p:cNvSpPr/>
          <p:nvPr/>
        </p:nvSpPr>
        <p:spPr>
          <a:xfrm>
            <a:off x="2260164" y="4900791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algn="ctr">
              <a:lnSpc>
                <a:spcPts val="2799"/>
              </a:lnSpc>
              <a:buNone/>
            </a:pP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Оновлення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та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патчі</a:t>
            </a:r>
            <a:endParaRPr lang="en-US" sz="28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7527370" y="4900791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99"/>
              </a:lnSpc>
            </a:pP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Резервне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копіювання</a:t>
            </a:r>
            <a:r>
              <a:rPr lang="en-US" sz="28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Text 16"/>
          <p:cNvSpPr/>
          <p:nvPr/>
        </p:nvSpPr>
        <p:spPr>
          <a:xfrm>
            <a:off x="2024182" y="5660767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904637"/>
            <a:ext cx="571500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Організаційні заходи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833199" y="1932265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833199" y="2537579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833199" y="3142893"/>
            <a:ext cx="7477601" cy="88868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499"/>
              </a:lnSpc>
              <a:buNone/>
            </a:pP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Крім технічних заходів, важливо також враховувати організаційні аспекти кібербезпеки.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833199" y="4281488"/>
            <a:ext cx="7477601" cy="44434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499"/>
              </a:lnSpc>
              <a:buNone/>
            </a:pP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- розробка політик безпеки;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833199" y="4975741"/>
            <a:ext cx="7477601" cy="44434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499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- </a:t>
            </a: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аудит та оцінка </a:t>
            </a:r>
            <a:r>
              <a:rPr lang="en-US" sz="22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ризиків</a:t>
            </a: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1" name="Text 8"/>
          <p:cNvSpPr/>
          <p:nvPr/>
        </p:nvSpPr>
        <p:spPr>
          <a:xfrm>
            <a:off x="833199" y="5669994"/>
            <a:ext cx="7477601" cy="44434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499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- </a:t>
            </a:r>
            <a:r>
              <a:rPr lang="en-US" sz="22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планування</a:t>
            </a:r>
            <a:r>
              <a:rPr lang="en-US" sz="22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 9"/>
          <p:cNvSpPr/>
          <p:nvPr/>
        </p:nvSpPr>
        <p:spPr>
          <a:xfrm>
            <a:off x="833199" y="6364248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13" name="Text 10"/>
          <p:cNvSpPr/>
          <p:nvPr/>
        </p:nvSpPr>
        <p:spPr>
          <a:xfrm>
            <a:off x="833199" y="6969562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98B3EA1-8F3B-4865-914A-EA99AEEF9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254198"/>
            <a:ext cx="6863292" cy="772120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 w="13811">
            <a:solidFill>
              <a:srgbClr val="565151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669727"/>
            <a:ext cx="4443889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ea typeface="Fraunces" pitchFamily="34" charset="-122"/>
                <a:cs typeface="Times New Roman" panose="02020603050405020304" pitchFamily="18" charset="0"/>
              </a:rPr>
              <a:t>Освітні заходи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19599" y="1697355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Освіта є ключовим елементом в забезпеченні кібербезпеки.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hape 4"/>
          <p:cNvSpPr/>
          <p:nvPr/>
        </p:nvSpPr>
        <p:spPr>
          <a:xfrm>
            <a:off x="6319599" y="2302669"/>
            <a:ext cx="7477601" cy="1020128"/>
          </a:xfrm>
          <a:prstGeom prst="roundRect">
            <a:avLst>
              <a:gd name="adj" fmla="val 9802"/>
            </a:avLst>
          </a:prstGeom>
          <a:noFill/>
          <a:ln w="13811">
            <a:solidFill>
              <a:srgbClr val="FFFFFF">
                <a:alpha val="24000"/>
              </a:srgbClr>
            </a:solidFill>
            <a:prstDash val="solid"/>
          </a:ln>
        </p:spPr>
      </p:sp>
      <p:sp>
        <p:nvSpPr>
          <p:cNvPr id="8" name="Shape 5"/>
          <p:cNvSpPr/>
          <p:nvPr/>
        </p:nvSpPr>
        <p:spPr>
          <a:xfrm>
            <a:off x="6333411" y="2316480"/>
            <a:ext cx="7449979" cy="9925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9" name="Text 6"/>
          <p:cNvSpPr/>
          <p:nvPr/>
        </p:nvSpPr>
        <p:spPr>
          <a:xfrm>
            <a:off x="6555581" y="2457331"/>
            <a:ext cx="3276838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Навчання співробітників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10284381" y="2457331"/>
            <a:ext cx="327683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ctr">
              <a:lnSpc>
                <a:spcPts val="2799"/>
              </a:lnSpc>
            </a:pP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Інформування про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актуальні</a:t>
            </a:r>
            <a:r>
              <a:rPr lang="en-US" sz="2000" dirty="0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EBECEF"/>
                </a:solidFill>
                <a:latin typeface="Times New Roman" panose="02020603050405020304" pitchFamily="18" charset="0"/>
                <a:ea typeface="Epilogue" pitchFamily="34" charset="-122"/>
                <a:cs typeface="Times New Roman" panose="02020603050405020304" pitchFamily="18" charset="0"/>
              </a:rPr>
              <a:t>загрози</a:t>
            </a:r>
            <a:endParaRPr lang="en-US" sz="2000" dirty="0">
              <a:solidFill>
                <a:srgbClr val="EBECEF"/>
              </a:solidFill>
              <a:latin typeface="Times New Roman" panose="02020603050405020304" pitchFamily="18" charset="0"/>
              <a:ea typeface="Epilogue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818" y="3572708"/>
            <a:ext cx="3987165" cy="39871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495</Words>
  <Application>Microsoft Office PowerPoint</Application>
  <PresentationFormat>Произвольный</PresentationFormat>
  <Paragraphs>94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Epilogue</vt:lpstr>
      <vt:lpstr>Fraunces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Fugeh</dc:creator>
  <cp:lastModifiedBy>Fougah Fougah</cp:lastModifiedBy>
  <cp:revision>4</cp:revision>
  <dcterms:created xsi:type="dcterms:W3CDTF">2023-12-18T01:09:28Z</dcterms:created>
  <dcterms:modified xsi:type="dcterms:W3CDTF">2023-12-18T01:37:39Z</dcterms:modified>
</cp:coreProperties>
</file>