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86" r:id="rId6"/>
    <p:sldId id="262" r:id="rId7"/>
    <p:sldId id="270" r:id="rId8"/>
    <p:sldId id="283" r:id="rId9"/>
    <p:sldId id="287" r:id="rId10"/>
    <p:sldId id="263" r:id="rId11"/>
    <p:sldId id="285" r:id="rId12"/>
    <p:sldId id="264" r:id="rId13"/>
    <p:sldId id="268" r:id="rId14"/>
    <p:sldId id="269" r:id="rId15"/>
    <p:sldId id="267" r:id="rId16"/>
    <p:sldId id="272" r:id="rId17"/>
    <p:sldId id="28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8" r:id="rId27"/>
    <p:sldId id="26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090F6F0-3F6C-4689-B8C9-AA239496D1DC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24DE211-844A-46E6-908A-F7C7848095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zntulib.blogspot.com/2017/04/blog-post_7.html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42910" y="1142984"/>
            <a:ext cx="7643866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UkrainianJournal" pitchFamily="18" charset="0"/>
                <a:ea typeface="Calibri" pitchFamily="34" charset="0"/>
                <a:cs typeface="Times New Roman" pitchFamily="18" charset="0"/>
              </a:rPr>
              <a:t>ФОРМИРВАНИЕ ФОНДА </a:t>
            </a:r>
            <a:endParaRPr kumimoji="0" lang="en-US" sz="3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UkrainianJourna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UkrainianJournal" pitchFamily="18" charset="0"/>
                <a:ea typeface="Calibri" pitchFamily="34" charset="0"/>
                <a:cs typeface="Times New Roman" pitchFamily="18" charset="0"/>
              </a:rPr>
              <a:t>РЕДКИХ И ЦЕННЫХ КНИГ </a:t>
            </a:r>
            <a:endParaRPr kumimoji="0" lang="en-US" sz="3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UkrainianJourna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UkrainianJournal" pitchFamily="18" charset="0"/>
                <a:ea typeface="Calibri" pitchFamily="34" charset="0"/>
                <a:cs typeface="Times New Roman" pitchFamily="18" charset="0"/>
              </a:rPr>
              <a:t>В БИБЛИОТЕКЕ ЗНТУ: </a:t>
            </a:r>
            <a:endParaRPr kumimoji="0" lang="en-US" sz="3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UkrainianJourna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UkrainianJournal" pitchFamily="18" charset="0"/>
                <a:ea typeface="Calibri" pitchFamily="34" charset="0"/>
                <a:cs typeface="Times New Roman" pitchFamily="18" charset="0"/>
              </a:rPr>
              <a:t>ВЫЯВЛЕНИЕ, ОРГАНИЗАЦИЯ ХРАНЕНИЯ И ПЕРСПЕКТИВЫ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UkrainianJourna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4296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UkrainianJournal" pitchFamily="18" charset="0"/>
              </a:rPr>
              <a:t>Расстановка фонда в соответствии с требованиями Приказа № 437 от 14. 06. 2016 г.</a:t>
            </a:r>
            <a:endParaRPr lang="ru-RU" sz="1600" b="1" dirty="0">
              <a:latin typeface="UkrainianJournal" pitchFamily="18" charset="0"/>
            </a:endParaRPr>
          </a:p>
        </p:txBody>
      </p:sp>
      <p:pic>
        <p:nvPicPr>
          <p:cNvPr id="4" name="Рисунок 3" descr="D:\Documents and Settings\mirovskaya\Рабочий стол\семинар\Структура + инструкции\P5170028.JPG"/>
          <p:cNvPicPr/>
          <p:nvPr/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 bwMode="auto">
          <a:xfrm>
            <a:off x="214282" y="714356"/>
            <a:ext cx="392909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Documents and Settings\mirovskaya\Рабочий стол\семинар\Структура + инструкции\P51700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14356"/>
            <a:ext cx="421484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Documents and Settings\mirovskaya\Рабочий стол\семинар\Структура + инструкции\P5170020.JPG"/>
          <p:cNvPicPr/>
          <p:nvPr/>
        </p:nvPicPr>
        <p:blipFill>
          <a:blip r:embed="rId4" cstate="print"/>
          <a:srcRect l="14209" t="4336"/>
          <a:stretch>
            <a:fillRect/>
          </a:stretch>
        </p:blipFill>
        <p:spPr bwMode="auto">
          <a:xfrm>
            <a:off x="2428860" y="3643314"/>
            <a:ext cx="408130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Documents and Settings\mirovskaya\Рабочий стол\семинар\P5180031.JPG"/>
          <p:cNvPicPr/>
          <p:nvPr/>
        </p:nvPicPr>
        <p:blipFill>
          <a:blip r:embed="rId2" cstate="print">
            <a:lum bright="20000" contrast="10000"/>
          </a:blip>
          <a:srcRect l="1542" t="588"/>
          <a:stretch>
            <a:fillRect/>
          </a:stretch>
        </p:blipFill>
        <p:spPr bwMode="auto">
          <a:xfrm>
            <a:off x="1428728" y="-642966"/>
            <a:ext cx="5850149" cy="787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D:\Documents and Settings\mirovskaya\Рабочий стол\семинар\Структура + инструкции\P5170033.JPG"/>
          <p:cNvPicPr/>
          <p:nvPr/>
        </p:nvPicPr>
        <p:blipFill>
          <a:blip r:embed="rId3" cstate="print">
            <a:lum bright="20000" contrast="10000"/>
          </a:blip>
          <a:srcRect l="5649" r="5515" b="6147"/>
          <a:stretch>
            <a:fillRect/>
          </a:stretch>
        </p:blipFill>
        <p:spPr bwMode="auto">
          <a:xfrm>
            <a:off x="714348" y="1714488"/>
            <a:ext cx="371477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Documents and Settings\mirovskaya\Рабочий стол\семинар\Структура + инструкции\P5170035.JPG"/>
          <p:cNvPicPr/>
          <p:nvPr/>
        </p:nvPicPr>
        <p:blipFill>
          <a:blip r:embed="rId4" cstate="print">
            <a:lum bright="10000" contrast="20000"/>
          </a:blip>
          <a:srcRect l="8408" r="7297" b="12392"/>
          <a:stretch>
            <a:fillRect/>
          </a:stretch>
        </p:blipFill>
        <p:spPr bwMode="auto">
          <a:xfrm>
            <a:off x="5000628" y="1714488"/>
            <a:ext cx="371477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357166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UkrainianJournal" pitchFamily="18" charset="0"/>
              </a:rPr>
              <a:t>Документы разработанные НБ ЗНТУ, регламентирующие работу с ФРК</a:t>
            </a:r>
            <a:endParaRPr lang="ru-RU" b="1" dirty="0">
              <a:latin typeface="UkrainianJourna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857232"/>
          <a:ext cx="2499126" cy="4362726"/>
        </p:xfrm>
        <a:graphic>
          <a:graphicData uri="http://schemas.openxmlformats.org/drawingml/2006/table">
            <a:tbl>
              <a:tblPr/>
              <a:tblGrid>
                <a:gridCol w="899685"/>
                <a:gridCol w="1599441"/>
              </a:tblGrid>
              <a:tr h="15554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ПАСПОРТ КНИГИ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Шифр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669.16   В15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Інв. №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19031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0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Автор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Валериус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Назва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Металлургия чугуна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Місце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Санктпетербург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Видавництво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В типографии Иосафата Огризко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Рік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1862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Кіл-ть стор.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II, VI, 735, [1] с., 2 л. табл. : табл.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окремих листів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ілюстрацій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карт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схем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Том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частина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0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Конволют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2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Примітка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Текст представлен в старопечатной орфографии 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Документ проверен в 2015 г.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86116" y="857232"/>
          <a:ext cx="2500330" cy="4357722"/>
        </p:xfrm>
        <a:graphic>
          <a:graphicData uri="http://schemas.openxmlformats.org/drawingml/2006/table">
            <a:tbl>
              <a:tblPr/>
              <a:tblGrid>
                <a:gridCol w="900119"/>
                <a:gridCol w="1600211"/>
              </a:tblGrid>
              <a:tr h="16636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ПАСПОРТ КНИГИ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Шифр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621.3   К65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Інв. №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705331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Автор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Копняев П.П.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2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Назва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Основы электротехники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Місце видання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Харьков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Видавництво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ХТИ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Рік видання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1922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Кіл-ть стор.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96 с. : табл., черт.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окремих листів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ілюстрацій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карт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схем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Том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частина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вип.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Конволют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Примітка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Факсимильное издание 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рукописи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3 печати на стр. 1,29,41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Документ проверен в 2015 г.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072198" y="857232"/>
          <a:ext cx="2643206" cy="4391358"/>
        </p:xfrm>
        <a:graphic>
          <a:graphicData uri="http://schemas.openxmlformats.org/drawingml/2006/table">
            <a:tbl>
              <a:tblPr/>
              <a:tblGrid>
                <a:gridCol w="951554"/>
                <a:gridCol w="1691652"/>
              </a:tblGrid>
              <a:tr h="15531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ПАСПОРТ КНИГИ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Шифр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744   Р95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Інв. №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777307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Автор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Рынин Н.А.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Назва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Ортогональные проекции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Місце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Петроград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Видавництво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[б. и.]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Рік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1918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Кіл-ть стор.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VІII, 322 с., 3 л. черт. : черт.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окремих листів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ілюстрацій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карт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схем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Том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частина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Конволют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1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Примітка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Текст представлен в старопечатной орфографии. - На обл. и тит. л. портр. Г. Монжа. - Указ. имен и предметов. - Дар Шурло В. І.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Документ проверен в 2015 г.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357166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UkrainianJournal" pitchFamily="18" charset="0"/>
              </a:rPr>
              <a:t>Примеры</a:t>
            </a:r>
            <a:r>
              <a:rPr lang="en-US" b="1" dirty="0" smtClean="0">
                <a:latin typeface="UkrainianJournal" pitchFamily="18" charset="0"/>
              </a:rPr>
              <a:t> </a:t>
            </a:r>
            <a:r>
              <a:rPr lang="uk-UA" b="1" dirty="0" smtClean="0">
                <a:latin typeface="UkrainianJournal" pitchFamily="18" charset="0"/>
              </a:rPr>
              <a:t> </a:t>
            </a:r>
            <a:r>
              <a:rPr lang="en-US" b="1" dirty="0" smtClean="0">
                <a:latin typeface="UkrainianJournal" pitchFamily="18" charset="0"/>
              </a:rPr>
              <a:t>заполнения</a:t>
            </a:r>
            <a:r>
              <a:rPr lang="en-US" b="1" dirty="0" smtClean="0">
                <a:latin typeface="UkrainianJournal" pitchFamily="18" charset="0"/>
              </a:rPr>
              <a:t> </a:t>
            </a:r>
            <a:r>
              <a:rPr lang="uk-UA" b="1" dirty="0" smtClean="0">
                <a:latin typeface="UkrainianJournal" pitchFamily="18" charset="0"/>
              </a:rPr>
              <a:t> </a:t>
            </a:r>
            <a:r>
              <a:rPr lang="en-US" b="1" dirty="0" smtClean="0">
                <a:latin typeface="UkrainianJournal" pitchFamily="18" charset="0"/>
              </a:rPr>
              <a:t>ПАСПОРТОВ</a:t>
            </a:r>
            <a:endParaRPr lang="ru-RU" b="1" dirty="0">
              <a:latin typeface="UkrainianJourna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571480"/>
          <a:ext cx="2786082" cy="5143539"/>
        </p:xfrm>
        <a:graphic>
          <a:graphicData uri="http://schemas.openxmlformats.org/drawingml/2006/table">
            <a:tbl>
              <a:tblPr/>
              <a:tblGrid>
                <a:gridCol w="930936"/>
                <a:gridCol w="1855146"/>
              </a:tblGrid>
              <a:tr h="1602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ПАСПОРТ КНИГИ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Шифр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621.13   М92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Інв. №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7736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Автор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Мухачев 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8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Назва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Теория и конструкция паровозов обыкновенных ширококолейных дорог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Місце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Харьков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0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Видавництво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Типография и Литография Зильберберга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Рік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895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Кіл-ть стор.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720 с., 6 л. табл. : табл.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1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окремих листів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Таблица А. Паровозы Парижской выставки 1889 го года. Таблица В. Паровозы Германского железнодорожного союза. Таблица С. Английские паровозы. Таблица </a:t>
                      </a: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. Американские паровозы. Таблица Е. Русские  паровозы. Таблица </a:t>
                      </a: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. Горные паровозы.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ілюстрацій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карт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схем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Том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частина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Конволют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0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Примітка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Текст представлен в старопечатной орфографии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Документ проверен в 2015 г.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428992" y="571480"/>
          <a:ext cx="2643206" cy="4714909"/>
        </p:xfrm>
        <a:graphic>
          <a:graphicData uri="http://schemas.openxmlformats.org/drawingml/2006/table">
            <a:tbl>
              <a:tblPr/>
              <a:tblGrid>
                <a:gridCol w="951554"/>
                <a:gridCol w="1691652"/>
              </a:tblGrid>
              <a:tr h="17049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ПАСПОРТ КНИГИ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Шифр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621.3   Э45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Інв. №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4867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5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Автор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0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Назва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Электричество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Місце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Санкт-Петербург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5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Видавництво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Тип. М. Меркушева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Рік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1901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Кіл-ть стор.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VII, 360 с. : ил., табл., черт.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окремих листів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ілюстрацій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карт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схем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Том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частина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5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Конволют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52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Примітка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Текст представлен в старопечатной орфографии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Журнал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Документ проверен в 2015 г.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286512" y="571480"/>
          <a:ext cx="2354467" cy="4714904"/>
        </p:xfrm>
        <a:graphic>
          <a:graphicData uri="http://schemas.openxmlformats.org/drawingml/2006/table">
            <a:tbl>
              <a:tblPr/>
              <a:tblGrid>
                <a:gridCol w="847608"/>
                <a:gridCol w="1506859"/>
              </a:tblGrid>
              <a:tr h="18164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ПАСПОРТ КНИГИ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Шифр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9(И)1   Д29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Інв. №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19818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Автор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Дельбрюк Г.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50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Назва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История военного искусства в рамках политической истории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Місце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Москва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Видавництво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Госвоениздат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Рік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1938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Кіл-ть стор.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514 с. : ил.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окремих листів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ілюстрацій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карт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схем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Том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Т. 3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частина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Конволют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Примітка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Парал. тит. на нем. яз. - Примеч. ред. - Хронол. указ. - Имен. и предм. указ.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Документ проверен в 2015 г.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928670"/>
          <a:ext cx="2571768" cy="4291563"/>
        </p:xfrm>
        <a:graphic>
          <a:graphicData uri="http://schemas.openxmlformats.org/drawingml/2006/table">
            <a:tbl>
              <a:tblPr/>
              <a:tblGrid>
                <a:gridCol w="925836"/>
                <a:gridCol w="1645932"/>
              </a:tblGrid>
              <a:tr h="1451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ПАСПОРТ КНИГИ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Шифр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3К23   П15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Інв. №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588031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Автор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Ленин В.И.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Назва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Памяти Герцена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Місце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Москва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Видавництво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Книга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Рік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1982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Кіл-ть стор.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327 с. : портр. ; в футляре ; 70х90 1/256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окремих листів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ілюстрацій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карт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схем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Том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частина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Конволют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5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Примітка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Часть текста парал.: рус., англ., исп., нем., фр. 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Тираж 5000 экз. 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Формат 70х90 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Документ проверен в 2015 г.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357554" y="928670"/>
          <a:ext cx="2500330" cy="4281594"/>
        </p:xfrm>
        <a:graphic>
          <a:graphicData uri="http://schemas.openxmlformats.org/drawingml/2006/table">
            <a:tbl>
              <a:tblPr/>
              <a:tblGrid>
                <a:gridCol w="900118"/>
                <a:gridCol w="1600212"/>
              </a:tblGrid>
              <a:tr h="1451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ПАСПОРТ КНИГИ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Шифр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57   Р22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Інв. №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772569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Автор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Ранке И.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Назва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Місце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Санкт-Петербург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Видавництво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Просвещение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Рік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1903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Кіл-ть стор.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XVI, 684, [1] с. : 650 рис., 26 хромолитограф.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окремих листів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ілюстрацій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карт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схем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Том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Т. 1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частина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Конволют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5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Примітка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Текст представлен в старопечатной орфографии. - Предм. указ. : с. 669-683. - Дар Бєлікова С. Б.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Документ проверен в 2015 г.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286512" y="928670"/>
          <a:ext cx="2571768" cy="4291563"/>
        </p:xfrm>
        <a:graphic>
          <a:graphicData uri="http://schemas.openxmlformats.org/drawingml/2006/table">
            <a:tbl>
              <a:tblPr/>
              <a:tblGrid>
                <a:gridCol w="925836"/>
                <a:gridCol w="1645932"/>
              </a:tblGrid>
              <a:tr h="1451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ПАСПОРТ КНИГИ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Шифр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539.3   Т41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Інв. №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5708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Автор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Тимошенко С.П.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Назва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Теория упругости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Місце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[Б. м.]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Видавництво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[б. и.]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Рік видання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1909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Кіл-ть стор.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238 с. : черт.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окремих листів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ілюстрацій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карт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схем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Том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частина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вип.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Конволют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707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 Примітка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  <a:cs typeface="Times New Roman"/>
                        </a:rPr>
                        <a:t>Текст представлен в старопечатной орфографии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Факсимильное издание рукописи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печати на стр. 1,13, </a:t>
                      </a:r>
                      <a:r>
                        <a:rPr lang="ru-RU" sz="9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en-US" sz="9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9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9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заце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Документ проверен в 2016 г.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428604"/>
            <a:ext cx="84296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UkrainianJournal" pitchFamily="18" charset="0"/>
              </a:rPr>
              <a:t>Распределение </a:t>
            </a:r>
            <a:r>
              <a:rPr lang="ru-RU" sz="1400" b="1" dirty="0">
                <a:latin typeface="UkrainianJournal" pitchFamily="18" charset="0"/>
              </a:rPr>
              <a:t>изданий ФРК по </a:t>
            </a:r>
            <a:r>
              <a:rPr lang="ru-RU" sz="1400" b="1" dirty="0" smtClean="0">
                <a:latin typeface="UkrainianJournal" pitchFamily="18" charset="0"/>
              </a:rPr>
              <a:t>критериям – Российские издания (код группы РИ) 1801-1925</a:t>
            </a:r>
            <a:endParaRPr kumimoji="0" lang="ru-RU" sz="14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UkrainianJournal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8143900" y="142852"/>
            <a:ext cx="1000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Calibri" pitchFamily="34" charset="0"/>
                <a:cs typeface="Times New Roman" pitchFamily="18" charset="0"/>
              </a:rPr>
              <a:t>Таблица 1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UkrainianJournal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 l="11511" t="27730" r="8407" b="16810"/>
          <a:stretch>
            <a:fillRect/>
          </a:stretch>
        </p:blipFill>
        <p:spPr bwMode="auto">
          <a:xfrm>
            <a:off x="500034" y="928670"/>
            <a:ext cx="821537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\\10.0.31.12\фото-видео\Виставки та перегляди\Книгохранение\3.11.2015 Кх-виставка скарби\IMG_25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31432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\\10.0.31.12\фото-видео\Виставки та перегляди\Книгохранение\3.11.2015 Кх-виставка скарби\IMG_2600.jpg"/>
          <p:cNvPicPr/>
          <p:nvPr/>
        </p:nvPicPr>
        <p:blipFill>
          <a:blip r:embed="rId3" cstate="print"/>
          <a:srcRect t="5521"/>
          <a:stretch>
            <a:fillRect/>
          </a:stretch>
        </p:blipFill>
        <p:spPr bwMode="auto">
          <a:xfrm rot="21269946">
            <a:off x="3239108" y="432515"/>
            <a:ext cx="3165854" cy="215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00034" y="5072074"/>
            <a:ext cx="80010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Times New Roman" pitchFamily="18" charset="0"/>
                <a:cs typeface="Times New Roman" pitchFamily="18" charset="0"/>
              </a:rPr>
              <a:t>Тематическая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Times New Roman" pitchFamily="18" charset="0"/>
                <a:cs typeface="Times New Roman" pitchFamily="18" charset="0"/>
              </a:rPr>
              <a:t> выставка «Скарби нашо</a:t>
            </a:r>
            <a:r>
              <a:rPr kumimoji="0" lang="uk-UA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Times New Roman" pitchFamily="18" charset="0"/>
                <a:cs typeface="Times New Roman" pitchFamily="18" charset="0"/>
              </a:rPr>
              <a:t>ї бібліотеки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Times New Roman" pitchFamily="18" charset="0"/>
                <a:cs typeface="Times New Roman" pitchFamily="18" charset="0"/>
              </a:rPr>
              <a:t>», которая под</a:t>
            </a:r>
            <a:r>
              <a:rPr lang="ru-RU" sz="1600" dirty="0" smtClean="0">
                <a:latin typeface="UkrainianJournal" pitchFamily="18" charset="0"/>
                <a:ea typeface="Times New Roman" pitchFamily="18" charset="0"/>
                <a:cs typeface="Times New Roman" pitchFamily="18" charset="0"/>
              </a:rPr>
              <a:t>разделяется на следующие рубрики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Times New Roman" pitchFamily="18" charset="0"/>
                <a:cs typeface="Times New Roman" pitchFamily="18" charset="0"/>
              </a:rPr>
              <a:t>                          - Українські видання (1861 - 1945 рр.);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Calibri" pitchFamily="34" charset="0"/>
                <a:cs typeface="Times New Roman" pitchFamily="18" charset="0"/>
              </a:rPr>
              <a:t>                          - Російські видання (1831 - 1925 рр.);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krainianJournal" pitchFamily="18" charset="0"/>
                <a:ea typeface="Calibri" pitchFamily="34" charset="0"/>
                <a:cs typeface="Times New Roman" pitchFamily="18" charset="0"/>
              </a:rPr>
              <a:t>- Іноземні видання (1801 - 1900 рр.).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\\10.0.31.12\фото-видео\Виставки та перегляди\Книгохранение\3.11.2015 Кх-виставка скарби\IMG_258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5848">
            <a:off x="5476761" y="1191958"/>
            <a:ext cx="387507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Documents and Settings\mirovskaya\Рабочий стол\семинар\Новая папка\Кх скарби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2000240"/>
            <a:ext cx="400052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39307" t="30461" r="24011" b="30008"/>
          <a:stretch>
            <a:fillRect/>
          </a:stretch>
        </p:blipFill>
        <p:spPr bwMode="auto">
          <a:xfrm rot="21395604">
            <a:off x="318847" y="234383"/>
            <a:ext cx="4639102" cy="397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 l="14289" t="29734" r="17926" b="17319"/>
          <a:stretch>
            <a:fillRect/>
          </a:stretch>
        </p:blipFill>
        <p:spPr bwMode="auto">
          <a:xfrm>
            <a:off x="4572000" y="142852"/>
            <a:ext cx="442915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4357694"/>
            <a:ext cx="8215338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 smtClean="0">
                <a:latin typeface="UkrainianJournalSans" pitchFamily="34" charset="0"/>
              </a:rPr>
              <a:t>Вир</a:t>
            </a:r>
            <a:r>
              <a:rPr lang="ru-RU" b="1" dirty="0" smtClean="0">
                <a:latin typeface="UkrainianJournalSans" pitchFamily="34" charset="0"/>
              </a:rPr>
              <a:t>туальные выставки</a:t>
            </a:r>
            <a:r>
              <a:rPr lang="uk-UA" b="1" dirty="0" smtClean="0">
                <a:latin typeface="UkrainianJournalSans" pitchFamily="34" charset="0"/>
              </a:rPr>
              <a:t>:</a:t>
            </a:r>
            <a:endParaRPr lang="ru-RU" b="1" dirty="0" smtClean="0">
              <a:latin typeface="UkrainianJournalSans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UkrainianJournal" pitchFamily="18" charset="0"/>
              </a:rPr>
              <a:t>1. «СЛАВНА ДАТА» (2017р.)</a:t>
            </a:r>
            <a:endParaRPr lang="en-US" sz="1600" b="1" dirty="0" smtClean="0">
              <a:latin typeface="UkrainianJournal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UkrainianJournal" pitchFamily="18" charset="0"/>
              </a:rPr>
              <a:t>2. «Увесь </a:t>
            </a:r>
            <a:r>
              <a:rPr lang="ru-RU" sz="1600" b="1" dirty="0" smtClean="0">
                <a:latin typeface="UkrainianJournal" pitchFamily="18" charset="0"/>
              </a:rPr>
              <a:t>світ в одній книзі</a:t>
            </a:r>
            <a:r>
              <a:rPr lang="ru-RU" sz="1600" b="1" dirty="0" smtClean="0">
                <a:latin typeface="UkrainianJournal" pitchFamily="18" charset="0"/>
              </a:rPr>
              <a:t>» (2016р.)</a:t>
            </a:r>
            <a:r>
              <a:rPr lang="ru-RU" sz="1600" b="1" dirty="0" smtClean="0">
                <a:latin typeface="UkrainianJournal" pitchFamily="18" charset="0"/>
              </a:rPr>
              <a:t/>
            </a:r>
            <a:br>
              <a:rPr lang="ru-RU" sz="1600" b="1" dirty="0" smtClean="0">
                <a:latin typeface="UkrainianJournal" pitchFamily="18" charset="0"/>
              </a:rPr>
            </a:br>
            <a:r>
              <a:rPr lang="ru-RU" sz="1600" b="1" dirty="0" smtClean="0">
                <a:latin typeface="UkrainianJournal" pitchFamily="18" charset="0"/>
              </a:rPr>
              <a:t>3. «Відображення </a:t>
            </a:r>
            <a:r>
              <a:rPr lang="ru-RU" sz="1600" b="1" dirty="0" smtClean="0">
                <a:latin typeface="UkrainianJournal" pitchFamily="18" charset="0"/>
              </a:rPr>
              <a:t>світського та духовного життя суспільства у репринтних друкованих виданнях кінця XVIII - початку XX століття</a:t>
            </a:r>
            <a:r>
              <a:rPr lang="ru-RU" sz="1600" b="1" dirty="0" smtClean="0">
                <a:latin typeface="UkrainianJournal" pitchFamily="18" charset="0"/>
              </a:rPr>
              <a:t>» (2015 р.)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33724" t="30244" r="18909" b="2586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33673" t="30172" r="19094" b="257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Documents and Settings\shatohina\Local Settings\Temp\Запорізький_національний_технічний_університет_ol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628654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&amp;Kcy;&amp;acy;&amp;rcy;&amp;tcy;&amp;icy;&amp;ncy;&amp;kcy;&amp;icy; &amp;pcy;&amp;ocy; &amp;zcy;&amp;acy;&amp;pcy;&amp;rcy;&amp;ocy;&amp;scy;&amp;ucy; &amp;zcy;&amp;ncy;&amp;tcy;&amp;u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357298"/>
            <a:ext cx="3157045" cy="42148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4214818"/>
            <a:ext cx="52864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UkrainianJournal" pitchFamily="18" charset="0"/>
              </a:rPr>
              <a:t>Александровское механико-техническое училище 1924 г.</a:t>
            </a:r>
            <a:endParaRPr lang="ru-RU" sz="2400" dirty="0">
              <a:latin typeface="UkrainianJournal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5572140"/>
            <a:ext cx="30718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UkrainianJournal" pitchFamily="18" charset="0"/>
              </a:rPr>
              <a:t>Главный корпус ЗНТУ 2016 г.</a:t>
            </a:r>
            <a:endParaRPr lang="ru-RU" sz="2400" dirty="0">
              <a:latin typeface="UkrainianJourna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33893" t="29598" r="19772" b="264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33903" t="30172" r="19075" b="261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33996" t="30215" r="19083" b="2586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33903" t="30172" r="19305" b="26685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34310" t="30172" r="19282" b="26364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34133" t="29885" r="19535" b="26397"/>
          <a:stretch>
            <a:fillRect/>
          </a:stretch>
        </p:blipFill>
        <p:spPr bwMode="auto">
          <a:xfrm>
            <a:off x="0" y="0"/>
            <a:ext cx="950122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85918" y="6072206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UkrainianJournal" pitchFamily="18" charset="0"/>
              </a:rPr>
              <a:t>Полная версия виртуальной выставки «Славна дата» доступна в блоге НБ ЗНТУ - </a:t>
            </a:r>
            <a:r>
              <a:rPr lang="ru-RU" sz="1600" b="1" u="sng" dirty="0" smtClean="0">
                <a:latin typeface="UkrainianJournal" pitchFamily="18" charset="0"/>
                <a:hlinkClick r:id="rId3"/>
              </a:rPr>
              <a:t>https://zntulib.blogspot.com/2017/04/blog-post_7.html</a:t>
            </a:r>
            <a:endParaRPr lang="ru-RU" sz="1600" b="1" dirty="0">
              <a:latin typeface="UkrainianJourna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Rare Books\Редкие и ценные\DSC017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714356"/>
            <a:ext cx="407196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G:\Rare Books\Редкие и ценные\DSC0178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14356"/>
            <a:ext cx="400052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:\Rare Books\Редкие и ценные\DSC0173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714488"/>
            <a:ext cx="5286412" cy="350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00232" y="5072074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Сообщение </a:t>
            </a:r>
            <a:r>
              <a:rPr lang="ru-RU" dirty="0" smtClean="0"/>
              <a:t>подготовила библиотекарь </a:t>
            </a:r>
            <a:r>
              <a:rPr lang="ru-RU" dirty="0"/>
              <a:t>2 категории НБ ЗНТУ </a:t>
            </a:r>
            <a:r>
              <a:rPr lang="ru-RU" dirty="0" smtClean="0"/>
              <a:t>И. Г. </a:t>
            </a:r>
            <a:r>
              <a:rPr lang="ru-RU" dirty="0" smtClean="0"/>
              <a:t>Шатохина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357430"/>
            <a:ext cx="7500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UkrainianJournal" pitchFamily="18" charset="0"/>
              </a:rPr>
              <a:t>Спасибо за внимание</a:t>
            </a:r>
            <a:endParaRPr lang="ru-RU" sz="5400" b="1" dirty="0">
              <a:solidFill>
                <a:srgbClr val="002060"/>
              </a:solidFill>
              <a:latin typeface="UkrainianJourna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\\10.0.31.12\фото-видео\Робочі моменти\DSC039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61775">
            <a:off x="295414" y="384610"/>
            <a:ext cx="4525774" cy="327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\\10.0.31.12\фото-видео\Наблюдения в библиотеке\IMG_2568.JPG"/>
          <p:cNvPicPr/>
          <p:nvPr/>
        </p:nvPicPr>
        <p:blipFill>
          <a:blip r:embed="rId3" cstate="print"/>
          <a:srcRect r="15510" b="16479"/>
          <a:stretch>
            <a:fillRect/>
          </a:stretch>
        </p:blipFill>
        <p:spPr bwMode="auto">
          <a:xfrm rot="802439">
            <a:off x="4991077" y="336142"/>
            <a:ext cx="3405573" cy="425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Documents and Settings\mirovskaya\Рабочий стол\семинар\17553538_1427410470652753_416873200476360140_n.jpg"/>
          <p:cNvPicPr/>
          <p:nvPr/>
        </p:nvPicPr>
        <p:blipFill>
          <a:blip r:embed="rId4"/>
          <a:srcRect l="9499" r="13527" b="22798"/>
          <a:stretch>
            <a:fillRect/>
          </a:stretch>
        </p:blipFill>
        <p:spPr bwMode="auto">
          <a:xfrm>
            <a:off x="1571604" y="3571876"/>
            <a:ext cx="414340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№14\001(17).jpg"/>
          <p:cNvPicPr/>
          <p:nvPr/>
        </p:nvPicPr>
        <p:blipFill>
          <a:blip r:embed="rId2"/>
          <a:srcRect t="2703" r="5000"/>
          <a:stretch>
            <a:fillRect/>
          </a:stretch>
        </p:blipFill>
        <p:spPr bwMode="auto">
          <a:xfrm>
            <a:off x="357159" y="500042"/>
            <a:ext cx="407196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3071810"/>
            <a:ext cx="250033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UkrainianJournal" pitchFamily="18" charset="0"/>
              </a:rPr>
              <a:t>Промышленность и техника: энциклопедия промышленных знаний </a:t>
            </a:r>
          </a:p>
        </p:txBody>
      </p:sp>
      <p:pic>
        <p:nvPicPr>
          <p:cNvPr id="5" name="Рисунок 4" descr="G:\Rare Books\Редкие и ценные\DSC017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28604"/>
            <a:ext cx="342902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286512" y="3071810"/>
            <a:ext cx="27146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000" dirty="0" smtClean="0">
                <a:latin typeface="UkrainianJournal" pitchFamily="18" charset="0"/>
              </a:rPr>
              <a:t>Энциклопедический словарь Русского Библиографического Института Гранат</a:t>
            </a:r>
            <a:endParaRPr lang="ru-RU" sz="2000" dirty="0">
              <a:latin typeface="UkrainianJournal" pitchFamily="18" charset="0"/>
            </a:endParaRPr>
          </a:p>
        </p:txBody>
      </p:sp>
      <p:pic>
        <p:nvPicPr>
          <p:cNvPr id="8" name="Рисунок 7" descr="G:\Rare Books\Редкие и ценные\DSC01813.JPG"/>
          <p:cNvPicPr/>
          <p:nvPr/>
        </p:nvPicPr>
        <p:blipFill>
          <a:blip r:embed="rId4" cstate="print"/>
          <a:srcRect l="12413" t="10472" r="16007" b="6143"/>
          <a:stretch>
            <a:fillRect/>
          </a:stretch>
        </p:blipFill>
        <p:spPr bwMode="auto">
          <a:xfrm>
            <a:off x="2643174" y="3643314"/>
            <a:ext cx="364333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\\10.0.31.12\фото-видео\Виставки та перегляди\Книгохранение\Червень 2014_раритети та праці викладачів\Изображение 0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807249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:\Documents and Settings\mirovskaya\Рабочий стол\семинар\book\P5170026.JPG"/>
          <p:cNvPicPr/>
          <p:nvPr/>
        </p:nvPicPr>
        <p:blipFill>
          <a:blip r:embed="rId2" cstate="print"/>
          <a:srcRect l="6072"/>
          <a:stretch>
            <a:fillRect/>
          </a:stretch>
        </p:blipFill>
        <p:spPr bwMode="auto">
          <a:xfrm rot="834202">
            <a:off x="5380720" y="1042144"/>
            <a:ext cx="3207482" cy="449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Documents and Settings\mirovskaya\Рабочий стол\семинар\book\P5170025.JPG"/>
          <p:cNvPicPr/>
          <p:nvPr/>
        </p:nvPicPr>
        <p:blipFill>
          <a:blip r:embed="rId3" cstate="print"/>
          <a:srcRect l="9008" t="4991" r="5285" b="3060"/>
          <a:stretch>
            <a:fillRect/>
          </a:stretch>
        </p:blipFill>
        <p:spPr bwMode="auto">
          <a:xfrm>
            <a:off x="357158" y="214290"/>
            <a:ext cx="450059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214942" y="5929330"/>
            <a:ext cx="2443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UkrainianJournal" pitchFamily="18" charset="0"/>
              </a:rPr>
              <a:t>Репринтное издание</a:t>
            </a:r>
            <a:endParaRPr lang="ru-RU" b="1" dirty="0">
              <a:latin typeface="UkrainianJourna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Documents and Settings\mirovskaya\Рабочий стол\семинар\book\P5170024.JPG"/>
          <p:cNvPicPr/>
          <p:nvPr/>
        </p:nvPicPr>
        <p:blipFill>
          <a:blip r:embed="rId2" cstate="print"/>
          <a:srcRect l="7203"/>
          <a:stretch>
            <a:fillRect/>
          </a:stretch>
        </p:blipFill>
        <p:spPr bwMode="auto">
          <a:xfrm rot="1912529">
            <a:off x="4884575" y="1236374"/>
            <a:ext cx="3427199" cy="413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D:\Documents and Settings\mirovskaya\Рабочий стол\семинар\book\P5170022.JPG"/>
          <p:cNvPicPr/>
          <p:nvPr/>
        </p:nvPicPr>
        <p:blipFill>
          <a:blip r:embed="rId3" cstate="print"/>
          <a:srcRect l="7718" r="3392" b="10105"/>
          <a:stretch>
            <a:fillRect/>
          </a:stretch>
        </p:blipFill>
        <p:spPr bwMode="auto">
          <a:xfrm>
            <a:off x="285720" y="285728"/>
            <a:ext cx="48577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072198" y="6072206"/>
            <a:ext cx="2443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UkrainianJournal" pitchFamily="18" charset="0"/>
              </a:rPr>
              <a:t>Репринтное издание</a:t>
            </a:r>
            <a:endParaRPr lang="ru-RU" b="1" dirty="0">
              <a:latin typeface="UkrainianJourna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Documents and Settings\mirovskaya\Рабочий стол\семинар\book\P5170020.JPG"/>
          <p:cNvPicPr/>
          <p:nvPr/>
        </p:nvPicPr>
        <p:blipFill>
          <a:blip r:embed="rId2" cstate="print"/>
          <a:srcRect l="3814"/>
          <a:stretch>
            <a:fillRect/>
          </a:stretch>
        </p:blipFill>
        <p:spPr bwMode="auto">
          <a:xfrm rot="21298980">
            <a:off x="377629" y="498674"/>
            <a:ext cx="4031024" cy="554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Documents and Settings\mirovskaya\Рабочий стол\семинар\book\IMG_6522.JPG"/>
          <p:cNvPicPr/>
          <p:nvPr/>
        </p:nvPicPr>
        <p:blipFill>
          <a:blip r:embed="rId3" cstate="print"/>
          <a:srcRect l="1976" r="2703"/>
          <a:stretch>
            <a:fillRect/>
          </a:stretch>
        </p:blipFill>
        <p:spPr bwMode="auto">
          <a:xfrm rot="333735">
            <a:off x="4474688" y="479261"/>
            <a:ext cx="4263942" cy="556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14612" y="6143644"/>
            <a:ext cx="3948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UkrainianJournal" pitchFamily="18" charset="0"/>
              </a:rPr>
              <a:t>Факсимильные издания рукописи</a:t>
            </a:r>
            <a:endParaRPr lang="ru-RU" b="1" dirty="0">
              <a:latin typeface="UkrainianJourna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3242" t="13506" r="69730" b="69914"/>
          <a:stretch>
            <a:fillRect/>
          </a:stretch>
        </p:blipFill>
        <p:spPr bwMode="auto">
          <a:xfrm>
            <a:off x="857224" y="1142984"/>
            <a:ext cx="742955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466</TotalTime>
  <Words>1068</Words>
  <Application>Microsoft Office PowerPoint</Application>
  <PresentationFormat>Экран (4:3)</PresentationFormat>
  <Paragraphs>286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zntu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mirovskaya</dc:creator>
  <cp:lastModifiedBy>mirovskaya</cp:lastModifiedBy>
  <cp:revision>52</cp:revision>
  <dcterms:created xsi:type="dcterms:W3CDTF">2017-05-16T10:25:32Z</dcterms:created>
  <dcterms:modified xsi:type="dcterms:W3CDTF">2017-05-18T13:08:01Z</dcterms:modified>
</cp:coreProperties>
</file>