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  <p:sldId id="282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80" r:id="rId14"/>
    <p:sldId id="281" r:id="rId15"/>
    <p:sldId id="267" r:id="rId16"/>
    <p:sldId id="268" r:id="rId17"/>
    <p:sldId id="271" r:id="rId18"/>
    <p:sldId id="272" r:id="rId19"/>
    <p:sldId id="273" r:id="rId20"/>
    <p:sldId id="269" r:id="rId21"/>
    <p:sldId id="270" r:id="rId22"/>
    <p:sldId id="274" r:id="rId23"/>
    <p:sldId id="275" r:id="rId24"/>
    <p:sldId id="276" r:id="rId25"/>
    <p:sldId id="277" r:id="rId26"/>
    <p:sldId id="278" r:id="rId27"/>
    <p:sldId id="279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8143" autoAdjust="0"/>
  </p:normalViewPr>
  <p:slideViewPr>
    <p:cSldViewPr>
      <p:cViewPr varScale="1">
        <p:scale>
          <a:sx n="93" d="100"/>
          <a:sy n="93" d="100"/>
        </p:scale>
        <p:origin x="-4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29.01.2013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29.01.2013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29.01.2013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29.01.2013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://10.0.0.101/cgi-bin/irbis64r_1/cgiirbis_64.exe?LNG=&amp;Z21ID=&amp;I21DBN=RB&amp;P21DBN=RB&amp;S21STN=1&amp;S21REF=1&amp;S21FMT=fullwebr&amp;C21COM=S&amp;S21CNR=20&amp;S21P01=0&amp;S21P02=1&amp;S21P03=A=&amp;S21STR=%D0%9D%D0%B5%D0%B9%D0%BC%D0%B0%D0%B9%D1%80,%20%D0%9C.%20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10.0.0.101/cgi-bin/irbis64r_1/cgiirbis_64.exe?LNG=&amp;Z21ID=&amp;I21DBN=RB&amp;P21DBN=RB&amp;S21STN=1&amp;S21REF=1&amp;S21FMT=fullwebr&amp;C21COM=S&amp;S21CNR=20&amp;S21P01=0&amp;S21P02=1&amp;S21P03=A=&amp;S21STR=%D0%9A%D0%B5%D1%80%D0%BD%D0%B5%D1%80,%20%D1%84%D0%BE%D0%BD%D1%8A-%D0%9C%D0%B0%D1%80%D0%B8%D0%BB%D0%B0%D1%83%D0%BD%D1%8A%20%D0%90.%20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10.0.0.101/cgi-bin/irbis64r_1/cgiirbis_64.exe?LNG=&amp;Z21ID=&amp;I21DBN=RB&amp;P21DBN=RB&amp;S21STN=1&amp;S21REF=1&amp;S21FMT=fullwebr&amp;C21COM=S&amp;S21CNR=20&amp;S21P01=0&amp;S21P02=1&amp;S21P03=A=&amp;S21STR=%D0%9D%D0%B5%D1%87%D0%B0%D0%B5%D0%B2%D1%8A,%20%D0%90.%20%D0%92.%20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10.0.0.101/cgi-bin/irbis64r_1/cgiirbis_64.exe?LNG=&amp;Z21ID=&amp;I21DBN=RB&amp;P21DBN=RB&amp;S21STN=1&amp;S21REF=1&amp;S21FMT=fullwebr&amp;C21COM=S&amp;S21CNR=20&amp;S21P01=0&amp;S21P02=1&amp;S21P03=A=&amp;S21STR=%D0%94%D0%B0%D1%80%D0%B2%D0%B8%D0%BD,%20%D0%A7.%20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10.0.0.101/cgi-bin/irbis64r_1/cgiirbis_64.exe?LNG=&amp;Z21ID=&amp;I21DBN=RB&amp;P21DBN=RB&amp;S21STN=1&amp;S21REF=1&amp;S21FMT=fullwebr&amp;C21COM=S&amp;S21CNR=20&amp;S21P01=0&amp;S21P02=1&amp;S21P03=A=&amp;S21STR=%D0%A4%D1%80%D1%83%D0%B2%D0%B8%D1%80%D1%82,%20%D0%9A.%20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10.0.0.101/cgi-bin/irbis64r_1/cgiirbis_64.exe?LNG=&amp;Z21ID=&amp;I21DBN=RB&amp;P21DBN=RB&amp;S21STN=1&amp;S21REF=1&amp;S21FMT=fullwebr&amp;C21COM=S&amp;S21CNR=20&amp;S21P01=0&amp;S21P02=1&amp;S21P03=A=&amp;S21STR=%D0%94%D0%BE%D0%BA%D1%83%D1%87%D0%B0%D0%B5%D0%B2,%20%D0%92.%20%D0%92.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10.0.0.101/cgi-bin/irbis64r_1/cgiirbis_64.exe?LNG=&amp;Z21ID=&amp;I21DBN=RB&amp;P21DBN=RB&amp;S21STN=1&amp;S21REF=1&amp;S21FMT=fullwebr&amp;C21COM=S&amp;S21CNR=20&amp;S21P01=0&amp;S21P02=1&amp;S21P03=A=&amp;S21STR=Beavplan%20de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85720" y="357166"/>
            <a:ext cx="8229600" cy="18288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 b="5767"/>
          <a:stretch>
            <a:fillRect/>
          </a:stretch>
        </p:blipFill>
        <p:spPr bwMode="auto">
          <a:xfrm>
            <a:off x="1142976" y="3000372"/>
            <a:ext cx="2643206" cy="3000396"/>
          </a:xfrm>
          <a:prstGeom prst="rect">
            <a:avLst/>
          </a:prstGeom>
          <a:ln w="190500" cap="sq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Прямоугольник 3"/>
          <p:cNvSpPr/>
          <p:nvPr/>
        </p:nvSpPr>
        <p:spPr>
          <a:xfrm>
            <a:off x="357158" y="428605"/>
            <a:ext cx="8718703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kumimoji="0" lang="uk-UA" sz="4800" b="1" i="0" u="none" strike="noStrike" kern="1200" cap="none" spc="0" normalizeH="0" baseline="0" noProof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Рідкісні та цінні видання </a:t>
            </a:r>
            <a:br>
              <a:rPr kumimoji="0" lang="uk-UA" sz="4800" b="1" i="0" u="none" strike="noStrike" kern="1200" cap="none" spc="0" normalizeH="0" baseline="0" noProof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4800" b="1" i="0" u="none" strike="noStrike" kern="1200" cap="none" spc="0" normalizeH="0" baseline="0" noProof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у фондах наукової бібліотеки</a:t>
            </a:r>
            <a:br>
              <a:rPr kumimoji="0" lang="uk-UA" sz="4800" b="1" i="0" u="none" strike="noStrike" kern="1200" cap="none" spc="0" normalizeH="0" baseline="0" noProof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uk-UA" sz="4800" b="1" i="0" u="none" strike="noStrike" kern="1200" cap="none" spc="0" normalizeH="0" baseline="0" noProof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Таврійського ДАТУ</a:t>
            </a:r>
            <a:endParaRPr lang="ru-RU" sz="48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2857496"/>
            <a:ext cx="4000528" cy="29289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Picture 3" descr="C:\Users\Admin\Desktop\1\библиокартинки\библиокартинки\png\060bce10258e96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 flipV="1">
            <a:off x="0" y="0"/>
            <a:ext cx="2143108" cy="2786058"/>
          </a:xfrm>
          <a:prstGeom prst="rect">
            <a:avLst/>
          </a:prstGeom>
          <a:noFill/>
        </p:spPr>
      </p:pic>
      <p:pic>
        <p:nvPicPr>
          <p:cNvPr id="7" name="Picture 3" descr="C:\Users\Admin\Desktop\1\библиокартинки\библиокартинки\png\060bce10258e96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0" y="4071942"/>
            <a:ext cx="2143108" cy="2786058"/>
          </a:xfrm>
          <a:prstGeom prst="rect">
            <a:avLst/>
          </a:prstGeom>
          <a:noFill/>
        </p:spPr>
      </p:pic>
      <p:pic>
        <p:nvPicPr>
          <p:cNvPr id="8" name="Picture 3" descr="C:\Users\Admin\Desktop\1\библиокартинки\библиокартинки\png\060bce10258e96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H="1">
            <a:off x="6679417" y="4393417"/>
            <a:ext cx="2143108" cy="2786058"/>
          </a:xfrm>
          <a:prstGeom prst="rect">
            <a:avLst/>
          </a:prstGeom>
          <a:noFill/>
        </p:spPr>
      </p:pic>
      <p:pic>
        <p:nvPicPr>
          <p:cNvPr id="9" name="Picture 3" descr="C:\Users\Admin\Desktop\1\библиокартинки\библиокартинки\png\060bce10258e96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 flipV="1">
            <a:off x="6679417" y="-321475"/>
            <a:ext cx="2143108" cy="27860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29124" y="714356"/>
            <a:ext cx="4214842" cy="52014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8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Описаніе</a:t>
            </a:r>
            <a:r>
              <a:rPr lang="ru-RU" sz="2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8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растЂнiй</a:t>
            </a:r>
            <a:r>
              <a:rPr lang="ru-RU" sz="2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8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россійскаго</a:t>
            </a:r>
            <a:r>
              <a:rPr lang="ru-RU" sz="2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государства </a:t>
            </a:r>
            <a:r>
              <a:rPr lang="ru-RU" sz="28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съ</a:t>
            </a:r>
            <a:r>
              <a:rPr lang="ru-RU" sz="2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8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ихъ</a:t>
            </a:r>
            <a:r>
              <a:rPr lang="ru-RU" sz="2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8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изображеніями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 </a:t>
            </a:r>
            <a:r>
              <a:rPr lang="ru-RU" sz="20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всевысочайшему</a:t>
            </a:r>
            <a: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0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повелЂнію</a:t>
            </a:r>
            <a: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и на </a:t>
            </a:r>
            <a:r>
              <a:rPr lang="ru-RU" sz="20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иждивенїи</a:t>
            </a:r>
            <a: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0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ея</a:t>
            </a:r>
            <a: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0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императорскаго</a:t>
            </a:r>
            <a: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величества, изданное П. С. </a:t>
            </a:r>
            <a:r>
              <a:rPr lang="ru-RU" sz="20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Палласомъ</a:t>
            </a:r>
            <a: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</a:t>
            </a:r>
            <a:r>
              <a:rPr lang="ru-RU" sz="20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Съ</a:t>
            </a:r>
            <a: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0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рукописнаго</a:t>
            </a:r>
            <a: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0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сочиненїя</a:t>
            </a:r>
            <a: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0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перевелъ</a:t>
            </a:r>
            <a: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Василей </a:t>
            </a:r>
            <a:r>
              <a:rPr lang="ru-RU" sz="20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Зуевъ</a:t>
            </a:r>
            <a: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[Текст]. ч. 1. - </a:t>
            </a:r>
            <a:r>
              <a:rPr lang="ru-RU" sz="20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СанктпетербургЂ</a:t>
            </a:r>
            <a: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: печатано </a:t>
            </a:r>
            <a:r>
              <a:rPr lang="ru-RU" sz="20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въ</a:t>
            </a:r>
            <a: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Императорской </a:t>
            </a:r>
            <a:r>
              <a:rPr lang="ru-RU" sz="20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типографїи</a:t>
            </a:r>
            <a: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, 1786. - Б. </a:t>
            </a:r>
            <a:r>
              <a:rPr lang="ru-RU" sz="20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</a:t>
            </a:r>
            <a: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b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20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sz="20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>
            <a:lum bright="-10000"/>
          </a:blip>
          <a:srcRect l="24204" t="8745" r="23567" b="10646"/>
          <a:stretch>
            <a:fillRect/>
          </a:stretch>
        </p:blipFill>
        <p:spPr bwMode="auto">
          <a:xfrm>
            <a:off x="714348" y="1571612"/>
            <a:ext cx="3071834" cy="45005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5361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142852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643570" y="5500702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429124" y="857232"/>
            <a:ext cx="4500594" cy="415498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Энциклопедический словарь Брокгауза и </a:t>
            </a:r>
            <a:r>
              <a:rPr lang="ru-RU" sz="32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Ефрона</a:t>
            </a:r>
            <a:r>
              <a:rPr lang="ru-RU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r>
              <a:rPr lang="ru-RU" b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[Текст] / ред. И. Е. Андреевский, издатель Ф. А. Брокгауз, И. А.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Ефрон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. - СПб. : Семеновская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Типо-Литография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1890 - 1907.</a:t>
            </a:r>
            <a:b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  Т. 1 Дополнительный :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Аа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- Вяхирь : редкая книга. - 1905. - 478 с. - Б.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ru-RU" sz="24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Рисунок 3" descr="брокгауз и ефрон"/>
          <p:cNvPicPr/>
          <p:nvPr/>
        </p:nvPicPr>
        <p:blipFill>
          <a:blip r:embed="rId2" cstate="print">
            <a:lum bright="20000" contrast="30000"/>
          </a:blip>
          <a:srcRect/>
          <a:stretch>
            <a:fillRect/>
          </a:stretch>
        </p:blipFill>
        <p:spPr bwMode="auto">
          <a:xfrm>
            <a:off x="285720" y="357166"/>
            <a:ext cx="3143272" cy="35719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tx2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2" name="Рисунок 1" descr="pic"/>
          <p:cNvPicPr/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>
            <a:off x="1285852" y="2643182"/>
            <a:ext cx="3000396" cy="35719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6385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5214950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643702" y="5214950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medlib.bsmu.edu.ua/_/rsrc/1303822244530/ridkisni-vidanna/1.JPG?height=248&amp;width=320"/>
          <p:cNvPicPr/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395536" y="980728"/>
            <a:ext cx="3816424" cy="3888432"/>
          </a:xfrm>
          <a:prstGeom prst="rect">
            <a:avLst/>
          </a:prstGeom>
          <a:ln w="38100" cap="sq">
            <a:solidFill>
              <a:schemeClr val="bg1">
                <a:lumMod val="8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4499992" y="1124744"/>
            <a:ext cx="4392488" cy="36625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До цікавих дореволюційних видань належать 5-т. </a:t>
            </a:r>
            <a:r>
              <a:rPr lang="uk-UA" sz="2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</a:t>
            </a:r>
            <a:r>
              <a:rPr lang="ru-RU" sz="2800" b="1" i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Руководство к фармацевтической и медико-химической практике</a:t>
            </a:r>
            <a:r>
              <a:rPr lang="uk-UA" sz="2800" b="1" i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» </a:t>
            </a:r>
            <a:r>
              <a:rPr lang="ru-RU" sz="2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Х. Хагер</a:t>
            </a:r>
            <a:r>
              <a:rPr lang="uk-UA" sz="2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 </a:t>
            </a:r>
            <a:r>
              <a:rPr lang="uk-UA" sz="2400" b="1" u="sng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(Гагера</a:t>
            </a:r>
            <a:r>
              <a:rPr lang="uk-UA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), видане у</a:t>
            </a: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1889 – 1903 </a:t>
            </a:r>
            <a:r>
              <a:rPr lang="uk-UA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роках видавництвом К.Л. Ріккера у Петербурзі. </a:t>
            </a: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0749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static.ozone.ru/multimedia/books_covers/c200/1000916585.jpg"/>
          <p:cNvPicPr/>
          <p:nvPr/>
        </p:nvPicPr>
        <p:blipFill>
          <a:blip r:embed="rId2" cstate="print">
            <a:lum bright="20000" contrast="30000"/>
          </a:blip>
          <a:srcRect l="15087" t="4000" r="13500" b="7000"/>
          <a:stretch>
            <a:fillRect/>
          </a:stretch>
        </p:blipFill>
        <p:spPr bwMode="auto">
          <a:xfrm>
            <a:off x="785786" y="1071546"/>
            <a:ext cx="2357454" cy="30718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Рисунок 3" descr="http://im3-tub-ua.yandex.net/i?id=101831544-60-72"/>
          <p:cNvPicPr/>
          <p:nvPr/>
        </p:nvPicPr>
        <p:blipFill>
          <a:blip r:embed="rId3" cstate="print">
            <a:lum bright="10000" contrast="40000"/>
          </a:blip>
          <a:srcRect l="3072" t="4845" r="2991" b="6135"/>
          <a:stretch>
            <a:fillRect/>
          </a:stretch>
        </p:blipFill>
        <p:spPr bwMode="auto">
          <a:xfrm>
            <a:off x="1142976" y="3857628"/>
            <a:ext cx="3214710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929190" y="214290"/>
            <a:ext cx="3643338" cy="683264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</a:t>
            </a:r>
            <a:r>
              <a:rPr lang="ru-RU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История земли </a:t>
            </a:r>
            <a:r>
              <a:rPr lang="ru-RU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[Текст] : [в 2-х томах] : рекомендовано Учебным комитетом, состоящим при Собственной Его Императорского Величества Канцелярии по учреждениям Императрицы Марии, для фундаментальных библиотек, средних учебных заведений Ведомства, как одно из </a:t>
            </a:r>
            <a:r>
              <a:rPr lang="ru-RU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капитальнейших</a:t>
            </a:r>
            <a:r>
              <a:rPr lang="ru-RU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и строго научных сочинений по отделу естествознания / М. Неймайр ; ред. В. </a:t>
            </a:r>
            <a:r>
              <a:rPr lang="ru-RU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Улиг</a:t>
            </a:r>
            <a:r>
              <a:rPr lang="ru-RU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В. В. Ламанский, А. П. Нечаев, А. А. Иностранцев. - Перевод с 2-го немецкого издания, доп. и </a:t>
            </a:r>
            <a:r>
              <a:rPr lang="ru-RU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перераб</a:t>
            </a:r>
            <a:r>
              <a:rPr lang="ru-RU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- СПб. : Типография Товарищества Просвещение, 1903 - 1904.</a:t>
            </a:r>
            <a:br>
              <a:rPr lang="ru-RU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  Т. 1. - 1904. - 761 с. : </a:t>
            </a:r>
            <a:r>
              <a:rPr lang="ru-RU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вкл</a:t>
            </a:r>
            <a:r>
              <a:rPr lang="ru-RU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л., 2 карты. - Б. </a:t>
            </a:r>
            <a:r>
              <a:rPr lang="ru-RU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</a:t>
            </a:r>
            <a:r>
              <a:rPr lang="ru-RU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2976" y="214290"/>
            <a:ext cx="2857520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4"/>
              </a:rPr>
              <a:t>Неймайр, М. 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Picture 1" descr="vin10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781000">
            <a:off x="-70446" y="4831216"/>
            <a:ext cx="2191031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 descr="vin10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716390" flipV="1">
            <a:off x="2583100" y="2083129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ернер. Жизнь растений. Том 2. История растений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571612"/>
            <a:ext cx="3071834" cy="42148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5143504" y="1142984"/>
            <a:ext cx="3714776" cy="375487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 </a:t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  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Жизнь растений 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[Текст] / А. Кернер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фонъ-Марилаунъ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- 4-е изд. -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С.-Петербургъ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: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ПросвЂщніе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1903 - .</a:t>
            </a:r>
            <a:b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  Т.2 :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Исторія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растеній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/ ред. И. П. Бородин. - 1903. - 838 с. : рис., табл. - Б.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ru-RU" sz="24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2976" y="357166"/>
            <a:ext cx="6215106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/>
              </a:rPr>
              <a:t>Кернер, </a:t>
            </a:r>
            <a:r>
              <a:rPr lang="ru-RU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/>
              </a:rPr>
              <a:t>фонъ-Марилаунъ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/>
              </a:rPr>
              <a:t> А. 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5000636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643702" y="5000636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lum bright="-10000"/>
          </a:blip>
          <a:srcRect l="8439" t="9365" r="16033" b="5017"/>
          <a:stretch>
            <a:fillRect/>
          </a:stretch>
        </p:blipFill>
        <p:spPr bwMode="auto">
          <a:xfrm rot="10800000">
            <a:off x="785786" y="1285860"/>
            <a:ext cx="3000396" cy="45005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4071934" y="1643050"/>
            <a:ext cx="4214842" cy="34470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   </a:t>
            </a:r>
            <a:r>
              <a:rPr lang="ru-RU" sz="32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Кристаллографія</a:t>
            </a:r>
            <a:r>
              <a:rPr lang="ru-RU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Геометрическая, Физическая и Физико-химическая 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[Текст] / А. В.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Нечаевъ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-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Кіевъ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: [б. и.], 1907. - 191 с. : рис. - Б.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ru-RU" sz="24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71802" y="571480"/>
            <a:ext cx="3429024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/>
              </a:rPr>
              <a:t>Нечаевъ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/>
              </a:rPr>
              <a:t>, А. В. 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972948">
            <a:off x="4071934" y="5143512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841063" flipH="1">
            <a:off x="6429388" y="928670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роисхождение человека и половой подбор скачать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071546"/>
            <a:ext cx="2857520" cy="43577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4286248" y="1571612"/>
            <a:ext cx="4000528" cy="393954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  </a:t>
            </a:r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Происхождение видов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[Текст] : научное издание / Ч. Дарвин. - М. ; Л. : ОГИЗ СЕЛЬХОЗГИЗ, 1935. - 625 с. - (Классики естествознания). - Б. </a:t>
            </a:r>
            <a:endParaRPr lang="ru-RU" sz="28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29058" y="571480"/>
            <a:ext cx="3429024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/>
              </a:rPr>
              <a:t>Дарвин, Ч. 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5719763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vin10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500826" y="285728"/>
            <a:ext cx="2384796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lum bright="-10000"/>
          </a:blip>
          <a:srcRect l="4472" t="7541" r="14634" b="3934"/>
          <a:stretch>
            <a:fillRect/>
          </a:stretch>
        </p:blipFill>
        <p:spPr bwMode="auto">
          <a:xfrm rot="11597799">
            <a:off x="757712" y="1332567"/>
            <a:ext cx="2786082" cy="44291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4214810" y="1071546"/>
            <a:ext cx="4429156" cy="526297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</a:t>
            </a:r>
            <a:r>
              <a:rPr lang="ru-RU" sz="2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Селекция кукурузы, кормовой свеклы и других корнеплодов, масличных растений и кормовых злаков </a:t>
            </a:r>
            <a:r>
              <a:rPr lang="ru-RU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[Текст] : научное издание. т. 2 / К. Фрувирт ; пер. с нем. Ф. А. </a:t>
            </a:r>
            <a:r>
              <a:rPr lang="ru-RU" sz="28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Сацыперова</a:t>
            </a:r>
            <a:r>
              <a:rPr lang="ru-RU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- 2-е изд., </a:t>
            </a:r>
            <a:r>
              <a:rPr lang="ru-RU" sz="28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перераб</a:t>
            </a:r>
            <a:r>
              <a:rPr lang="ru-RU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- СПб. : [б. и.], 1914. - 282 с. : рис., ил. - Б. </a:t>
            </a:r>
            <a:r>
              <a:rPr lang="ru-RU" sz="28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</a:t>
            </a:r>
            <a:r>
              <a:rPr lang="ru-RU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ru-RU" sz="28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86182" y="357166"/>
            <a:ext cx="3286148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/>
              </a:rPr>
              <a:t>Фрувирт, К. 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0" y="0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10375" y="5719763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osters.ec/cover/13235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000108"/>
            <a:ext cx="3000396" cy="4714908"/>
          </a:xfrm>
          <a:prstGeom prst="rect">
            <a:avLst/>
          </a:prstGeom>
          <a:ln w="190500" cap="sq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Прямоугольник 2"/>
          <p:cNvSpPr/>
          <p:nvPr/>
        </p:nvSpPr>
        <p:spPr>
          <a:xfrm>
            <a:off x="4143372" y="1142985"/>
            <a:ext cx="4572032" cy="35394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3200" b="1" i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Нива: </a:t>
            </a:r>
            <a:r>
              <a:rPr lang="uk-UA" sz="3200" b="1" i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иллюстрированный</a:t>
            </a:r>
            <a:r>
              <a:rPr lang="uk-UA" sz="3200" b="1" i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журнал </a:t>
            </a:r>
            <a:r>
              <a:rPr lang="uk-UA" sz="3200" b="1" i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литературы</a:t>
            </a:r>
            <a:r>
              <a:rPr lang="uk-UA" sz="3200" b="1" i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</a:t>
            </a:r>
            <a:r>
              <a:rPr lang="uk-UA" sz="3200" b="1" i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политики</a:t>
            </a:r>
            <a:r>
              <a:rPr lang="uk-UA" sz="3200" b="1" i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и </a:t>
            </a:r>
            <a:r>
              <a:rPr lang="uk-UA" sz="3200" b="1" i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современной</a:t>
            </a:r>
            <a:r>
              <a:rPr lang="uk-UA" sz="3200" b="1" i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3200" b="1" i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жизни</a:t>
            </a:r>
            <a:r>
              <a:rPr lang="uk-UA" sz="32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за 1906 – 1910 роки</a:t>
            </a:r>
            <a:r>
              <a:rPr lang="uk-UA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</a:t>
            </a:r>
            <a:endParaRPr lang="ru-RU" sz="32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4786322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6215074" y="4929198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3857620" y="214290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142852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035819" y="178572"/>
            <a:ext cx="2928958" cy="37147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Рисунок 2"/>
          <p:cNvPicPr/>
          <p:nvPr/>
        </p:nvPicPr>
        <p:blipFill>
          <a:blip r:embed="rId3" cstate="print">
            <a:lum bright="40000" contrast="40000"/>
          </a:blip>
          <a:srcRect l="3306" t="3378" r="23140" b="2703"/>
          <a:stretch>
            <a:fillRect/>
          </a:stretch>
        </p:blipFill>
        <p:spPr bwMode="auto">
          <a:xfrm>
            <a:off x="1285852" y="2857496"/>
            <a:ext cx="2627127" cy="3500462"/>
          </a:xfrm>
          <a:prstGeom prst="rect">
            <a:avLst/>
          </a:prstGeom>
          <a:ln w="127000" cap="rnd">
            <a:solidFill>
              <a:schemeClr val="tx2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4929190" y="1071546"/>
            <a:ext cx="3643338" cy="415498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Слово про </a:t>
            </a:r>
            <a:r>
              <a:rPr lang="ru-RU" sz="36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Ігорів</a:t>
            </a:r>
            <a:r>
              <a:rPr lang="ru-RU" sz="3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36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похід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[Текст] / пер. М. </a:t>
            </a:r>
            <a:r>
              <a:rPr lang="ru-RU" sz="32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Рильський</a:t>
            </a:r>
            <a:r>
              <a:rPr lang="ru-RU" sz="32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; </a:t>
            </a:r>
            <a:r>
              <a:rPr lang="ru-RU" sz="32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вступна</a:t>
            </a:r>
            <a:r>
              <a:rPr lang="ru-RU" sz="32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32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стаття</a:t>
            </a:r>
            <a:r>
              <a:rPr lang="ru-RU" sz="32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М. К. </a:t>
            </a:r>
            <a:r>
              <a:rPr lang="ru-RU" sz="32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Грунського</a:t>
            </a:r>
            <a:r>
              <a:rPr lang="ru-RU" sz="32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- К. : [б. и.], 1939. - 57 с. : ил. - Б. </a:t>
            </a:r>
            <a:r>
              <a:rPr lang="ru-RU" sz="32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</a:t>
            </a:r>
            <a:r>
              <a:rPr lang="ru-RU" sz="32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ru-RU" sz="32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5286388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6215074" y="142852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lum contrast="-10000"/>
          </a:blip>
          <a:srcRect l="6039" t="8149" r="9410" b="14483"/>
          <a:stretch>
            <a:fillRect/>
          </a:stretch>
        </p:blipFill>
        <p:spPr bwMode="auto">
          <a:xfrm rot="9985256">
            <a:off x="925048" y="1128824"/>
            <a:ext cx="2857520" cy="4569166"/>
          </a:xfrm>
          <a:prstGeom prst="rect">
            <a:avLst/>
          </a:prstGeom>
          <a:ln w="1270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4500562" y="1500174"/>
            <a:ext cx="4286280" cy="350865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  </a:t>
            </a:r>
            <a:r>
              <a:rPr lang="ru-RU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Наши степи прежде и теперь </a:t>
            </a:r>
            <a:r>
              <a:rPr lang="ru-RU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[Текст] / В. В. Докучаев. - М. ; Л. : [б. и.], 1936. - 116 с. - (Классики естествознания). - Б. </a:t>
            </a:r>
            <a:r>
              <a:rPr lang="ru-RU" sz="28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</a:t>
            </a:r>
            <a:r>
              <a:rPr lang="ru-RU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ru-RU" sz="28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7368" y="571480"/>
            <a:ext cx="3780714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/>
              </a:rPr>
              <a:t>Докучаев, В. В.</a:t>
            </a:r>
            <a:r>
              <a:rPr lang="ru-RU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5072074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572264" y="5072074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lum contrast="-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8662" y="2000240"/>
            <a:ext cx="2928958" cy="4286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642910" y="285729"/>
            <a:ext cx="8001056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2800" b="1" dirty="0" smtClean="0">
                <a:ln w="11430">
                  <a:solidFill>
                    <a:srgbClr val="C0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Надбанням бібліотеки також є колекція дисертацій і авторефератів</a:t>
            </a:r>
            <a:endParaRPr lang="ru-RU" sz="2800" b="1" dirty="0">
              <a:ln w="11430">
                <a:solidFill>
                  <a:srgbClr val="C0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4357686" y="1446528"/>
            <a:ext cx="4429156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normalizeH="0" baseline="0" dirty="0" smtClean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Найперша дисертація з фонду бібліотеки, датована 1937</a:t>
            </a:r>
            <a:r>
              <a:rPr kumimoji="0" lang="en-US" sz="2800" b="1" i="0" u="none" strike="noStrike" normalizeH="0" baseline="0" dirty="0" smtClean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800" b="1" i="0" u="none" strike="noStrike" normalizeH="0" baseline="0" dirty="0" smtClean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роком</a:t>
            </a:r>
            <a:r>
              <a:rPr kumimoji="0" lang="en-US" sz="2800" b="1" i="0" u="none" strike="noStrike" normalizeH="0" baseline="0" dirty="0" smtClean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800" b="1" i="0" u="none" strike="noStrike" normalizeH="0" baseline="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uk-UA" sz="2800" b="1" i="0" u="none" strike="noStrike" normalizeH="0" baseline="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3600" b="1" i="1" u="none" strike="noStrike" normalizeH="0" baseline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uk-UA" sz="3600" b="1" i="1" u="none" strike="noStrike" normalizeH="0" baseline="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Исследование</a:t>
            </a:r>
            <a:r>
              <a:rPr kumimoji="0" lang="uk-UA" sz="3600" b="1" i="1" u="none" strike="noStrike" normalizeH="0" baseline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3600" b="1" i="1" u="none" strike="noStrike" normalizeH="0" baseline="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движения</a:t>
            </a:r>
            <a:r>
              <a:rPr kumimoji="0" lang="uk-UA" sz="3600" b="1" i="1" u="none" strike="noStrike" normalizeH="0" baseline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3600" b="1" i="1" u="none" strike="noStrike" normalizeH="0" baseline="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автомобиля</a:t>
            </a:r>
            <a:r>
              <a:rPr kumimoji="0" lang="uk-UA" sz="3600" b="1" i="1" u="none" strike="noStrike" normalizeH="0" baseline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при </a:t>
            </a:r>
            <a:r>
              <a:rPr kumimoji="0" lang="uk-UA" sz="3600" b="1" i="1" u="none" strike="noStrike" normalizeH="0" baseline="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заносе</a:t>
            </a:r>
            <a:r>
              <a:rPr kumimoji="0" lang="uk-UA" sz="2800" b="1" i="1" u="none" strike="noStrike" normalizeH="0" baseline="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0" lang="uk-UA" sz="2800" b="1" i="1" u="none" strike="noStrike" normalizeH="0" baseline="0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диссертация</a:t>
            </a:r>
            <a:r>
              <a:rPr kumimoji="0" lang="uk-UA" sz="2800" b="1" i="1" u="none" strike="noStrike" normalizeH="0" baseline="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 </a:t>
            </a:r>
            <a:r>
              <a:rPr kumimoji="0" lang="uk-UA" sz="2800" b="1" i="1" u="none" strike="noStrike" normalizeH="0" baseline="0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ученую</a:t>
            </a:r>
            <a:r>
              <a:rPr kumimoji="0" lang="uk-UA" sz="2800" b="1" i="1" u="none" strike="noStrike" normalizeH="0" baseline="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800" b="1" i="1" u="none" strike="noStrike" normalizeH="0" baseline="0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степень</a:t>
            </a:r>
            <a:r>
              <a:rPr kumimoji="0" lang="uk-UA" sz="2800" b="1" i="1" u="none" strike="noStrike" normalizeH="0" baseline="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канд. техн. наук</a:t>
            </a:r>
            <a:r>
              <a:rPr kumimoji="0" lang="uk-UA" sz="2800" b="1" i="0" u="none" strike="noStrike" normalizeH="0" baseline="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uk-UA" sz="2800" b="1" i="0" u="none" strike="noStrike" normalizeH="0" baseline="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інженера Я.М. Певзнера. </a:t>
            </a:r>
            <a:endParaRPr kumimoji="0" lang="uk-UA" sz="2800" b="1" i="0" u="none" strike="noStrike" normalizeH="0" baseline="0" dirty="0" smtClean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643702" y="5719763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214282" y="857232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14414" y="1071546"/>
            <a:ext cx="3071834" cy="45005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1522445">
            <a:off x="4216252" y="988816"/>
            <a:ext cx="3100693" cy="4450266"/>
          </a:xfrm>
          <a:prstGeom prst="rect">
            <a:avLst/>
          </a:prstGeom>
          <a:ln w="190500" cap="sq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8915" name="Picture 3" descr="C:\Users\Admin\Desktop\1\библиокартинки\библиокартинки\png\74230207_per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3929066"/>
            <a:ext cx="2500330" cy="2495548"/>
          </a:xfrm>
          <a:prstGeom prst="rect">
            <a:avLst/>
          </a:prstGeom>
          <a:noFill/>
        </p:spPr>
      </p:pic>
      <p:pic>
        <p:nvPicPr>
          <p:cNvPr id="5" name="Picture 1" descr="vin10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9763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vin10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V="1">
            <a:off x="0" y="0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vin10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810375" y="5719763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 descr="vin10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544842">
            <a:off x="6650129" y="89458"/>
            <a:ext cx="2455049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43438" y="357167"/>
            <a:ext cx="4500562" cy="409342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Техническая энциклопедия </a:t>
            </a:r>
            <a:r>
              <a:rPr lang="ru-RU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[Текст] / гл. ред. Л. К. Мартенс. - 2-е изд., испр. и доп. - М. : ОНТИ НКТП СССР, 1937 - 1941.Т. 1 : А - Аэродинамика : редкая книга. - 1937. - 1184 с. : рис., табл. - Б. </a:t>
            </a:r>
            <a:r>
              <a:rPr lang="ru-RU" sz="28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</a:t>
            </a:r>
            <a:r>
              <a:rPr lang="ru-RU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ru-RU" sz="28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Рисунок 2" descr="http://www.encyclopedia.ru/upload/iblock/0df/asl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1428736"/>
            <a:ext cx="4786314" cy="378621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88128">
            <a:off x="4774550" y="4723223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274256" flipH="1">
            <a:off x="6681993" y="4754798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lum bright="10000" contrast="-10000"/>
          </a:blip>
          <a:srcRect l="10594" t="6712" r="32627" b="21812"/>
          <a:stretch>
            <a:fillRect/>
          </a:stretch>
        </p:blipFill>
        <p:spPr bwMode="auto">
          <a:xfrm>
            <a:off x="642910" y="1142984"/>
            <a:ext cx="2286016" cy="30718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3143240" y="1113371"/>
            <a:ext cx="585791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normalizeH="0" baseline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800" b="1" strike="noStrike" normalizeH="0" baseline="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Очерки</a:t>
            </a:r>
            <a:r>
              <a:rPr kumimoji="0" lang="uk-UA" sz="2800" b="1" strike="noStrike" normalizeH="0" baseline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800" b="1" strike="noStrike" normalizeH="0" baseline="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города</a:t>
            </a:r>
            <a:r>
              <a:rPr kumimoji="0" lang="uk-UA" sz="2800" b="1" strike="noStrike" normalizeH="0" baseline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800" b="1" strike="noStrike" normalizeH="0" baseline="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Мелитополя</a:t>
            </a:r>
            <a:r>
              <a:rPr kumimoji="0" lang="uk-UA" sz="2800" b="1" strike="noStrike" normalizeH="0" baseline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и </a:t>
            </a:r>
            <a:r>
              <a:rPr kumimoji="0" lang="uk-UA" sz="2800" b="1" strike="noStrike" normalizeH="0" baseline="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его</a:t>
            </a:r>
            <a:r>
              <a:rPr kumimoji="0" lang="uk-UA" sz="2800" b="1" strike="noStrike" normalizeH="0" baseline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800" b="1" strike="noStrike" normalizeH="0" baseline="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уезда</a:t>
            </a:r>
            <a:r>
              <a:rPr kumimoji="0" lang="uk-UA" sz="2800" b="1" strike="noStrike" normalizeH="0" baseline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в </a:t>
            </a:r>
            <a:r>
              <a:rPr kumimoji="0" lang="uk-UA" sz="2800" b="1" strike="noStrike" normalizeH="0" baseline="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географическом</a:t>
            </a:r>
            <a:r>
              <a:rPr kumimoji="0" lang="uk-UA" sz="2800" b="1" strike="noStrike" normalizeH="0" baseline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800" b="1" strike="noStrike" normalizeH="0" baseline="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отношении</a:t>
            </a:r>
            <a:r>
              <a:rPr lang="uk-UA" sz="24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1" u="none" strike="noStrike" normalizeH="0" baseline="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П.К </a:t>
            </a:r>
            <a:r>
              <a:rPr kumimoji="0" lang="ru-RU" sz="2400" b="1" i="1" u="none" strike="noStrike" normalizeH="0" baseline="0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Дзякович</a:t>
            </a:r>
            <a:r>
              <a:rPr kumimoji="0" lang="uk-UA" sz="2400" b="1" i="1" u="none" strike="noStrike" normalizeH="0" baseline="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а (1900г.)</a:t>
            </a:r>
            <a:endParaRPr kumimoji="0" lang="uk-UA" sz="2400" b="1" i="0" u="none" strike="noStrike" normalizeH="0" baseline="0" dirty="0" smtClean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5000628" y="3416032"/>
            <a:ext cx="3929090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400" b="1" i="1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1" i="1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800" b="1" u="none" strike="noStrike" normalizeH="0" baseline="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Народная</a:t>
            </a:r>
            <a:r>
              <a:rPr kumimoji="0" lang="uk-UA" sz="2800" b="1" u="none" strike="noStrike" normalizeH="0" baseline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пам'ять о </a:t>
            </a:r>
            <a:r>
              <a:rPr kumimoji="0" lang="uk-UA" sz="2800" b="1" u="none" strike="noStrike" normalizeH="0" baseline="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Запорожье</a:t>
            </a:r>
            <a:r>
              <a:rPr kumimoji="0" lang="uk-UA" sz="2800" b="1" u="none" strike="noStrike" normalizeH="0" baseline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uk-UA" sz="2400" b="1" i="1" u="none" strike="noStrike" normalizeH="0" baseline="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Я.П.</a:t>
            </a:r>
            <a:r>
              <a:rPr kumimoji="0" lang="uk-UA" sz="2400" b="1" i="1" u="none" strike="noStrike" normalizeH="0" baseline="0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Новицкого</a:t>
            </a:r>
            <a:r>
              <a:rPr kumimoji="0" lang="uk-UA" sz="2400" b="1" i="1" u="none" strike="noStrike" normalizeH="0" baseline="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uk-UA" sz="2400" b="1" i="1" u="none" strike="noStrike" normalizeH="0" baseline="0" dirty="0" smtClean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Картинки"/>
          <p:cNvPicPr/>
          <p:nvPr/>
        </p:nvPicPr>
        <p:blipFill>
          <a:blip r:embed="rId3" cstate="print">
            <a:lum bright="10000" contrast="30000"/>
          </a:blip>
          <a:srcRect/>
          <a:stretch>
            <a:fillRect/>
          </a:stretch>
        </p:blipFill>
        <p:spPr bwMode="auto">
          <a:xfrm>
            <a:off x="2357422" y="2928934"/>
            <a:ext cx="2286016" cy="335758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714348" y="214290"/>
            <a:ext cx="7715304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indent="539750" fontAlgn="base">
              <a:spcBef>
                <a:spcPct val="0"/>
              </a:spcBef>
              <a:spcAft>
                <a:spcPct val="0"/>
              </a:spcAft>
            </a:pPr>
            <a:r>
              <a:rPr lang="uk-UA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Видання краєзнавчого характеру. </a:t>
            </a:r>
            <a:endParaRPr lang="ru-RU" sz="32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2571744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429388" y="4929198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 России вышел учебник «Юности честное зерцало»"/>
          <p:cNvPicPr/>
          <p:nvPr/>
        </p:nvPicPr>
        <p:blipFill>
          <a:blip r:embed="rId2" cstate="print">
            <a:lum contrast="-10000"/>
          </a:blip>
          <a:srcRect l="2911" t="3110" r="2522" b="3763"/>
          <a:stretch>
            <a:fillRect/>
          </a:stretch>
        </p:blipFill>
        <p:spPr bwMode="auto">
          <a:xfrm>
            <a:off x="357158" y="1357298"/>
            <a:ext cx="3643338" cy="32147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4357686" y="571481"/>
            <a:ext cx="4572032" cy="477053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endParaRPr lang="ru-RU" sz="32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ru-RU" sz="3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Юности честное зерцало</a:t>
            </a:r>
            <a:r>
              <a:rPr lang="ru-RU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или показание к житейскому обхождению. 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Собранное от разных авторов [Текст] : нравоучения от Священного Писания, по алфавиту избранные. -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Репр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изд. с факс. изд. 1717 г. - М. : Планета, 1990. - 88 с. - Б.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ru-RU" sz="24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19763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6643702" y="0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810375" y="5719763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0" y="0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upload.wikimedia.org/wikipedia/uk/thumb/e/e9/Beauplan_opys_1660.jpg/200px-Beauplan_opys_166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928670"/>
            <a:ext cx="3071834" cy="45005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3714744" y="928670"/>
            <a:ext cx="5072098" cy="51398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3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/>
              </a:rPr>
              <a:t>Beavplan</a:t>
            </a:r>
            <a:r>
              <a:rPr lang="en-U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3"/>
              </a:rPr>
              <a:t> de</a:t>
            </a:r>
            <a:r>
              <a:rPr lang="en-U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U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  </a:t>
            </a:r>
            <a:r>
              <a:rPr lang="en-US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Description </a:t>
            </a:r>
            <a:r>
              <a:rPr lang="en-US" sz="32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D'Vkranie</a:t>
            </a:r>
            <a:r>
              <a:rPr lang="en-US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</a:t>
            </a:r>
            <a:r>
              <a:rPr lang="en-US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qui </a:t>
            </a:r>
            <a:r>
              <a:rPr lang="en-US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sont</a:t>
            </a:r>
            <a:r>
              <a:rPr lang="en-US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plusievrs</a:t>
            </a:r>
            <a:r>
              <a:rPr lang="en-US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Prouinces</a:t>
            </a:r>
            <a:r>
              <a:rPr lang="en-US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du </a:t>
            </a:r>
            <a:r>
              <a:rPr lang="en-US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Royaume</a:t>
            </a:r>
            <a:r>
              <a:rPr lang="en-US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en-US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Pologne.Contenues</a:t>
            </a:r>
            <a:r>
              <a:rPr lang="en-US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Depuis</a:t>
            </a:r>
            <a:r>
              <a:rPr lang="en-US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les </a:t>
            </a:r>
            <a:r>
              <a:rPr lang="en-US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confins</a:t>
            </a:r>
            <a:r>
              <a:rPr lang="en-US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la </a:t>
            </a:r>
            <a:r>
              <a:rPr lang="en-US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Mofcouie</a:t>
            </a:r>
            <a:r>
              <a:rPr lang="en-US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</a:t>
            </a:r>
            <a:r>
              <a:rPr lang="en-US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iufques</a:t>
            </a:r>
            <a:r>
              <a:rPr lang="en-US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aux </a:t>
            </a:r>
            <a:r>
              <a:rPr lang="en-US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limites</a:t>
            </a:r>
            <a:r>
              <a:rPr lang="en-US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la </a:t>
            </a:r>
            <a:r>
              <a:rPr lang="en-US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Tranfilvanue</a:t>
            </a:r>
            <a:r>
              <a:rPr lang="en-US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Ensemble </a:t>
            </a:r>
            <a:r>
              <a:rPr lang="en-US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leurs</a:t>
            </a:r>
            <a:r>
              <a:rPr lang="en-US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moeurs</a:t>
            </a:r>
            <a:r>
              <a:rPr lang="en-US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</a:t>
            </a:r>
            <a:r>
              <a:rPr lang="en-US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facons</a:t>
            </a:r>
            <a:r>
              <a:rPr lang="en-US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en-US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viures</a:t>
            </a:r>
            <a:r>
              <a:rPr lang="en-US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de faire la guerre. [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Текст] / </a:t>
            </a:r>
            <a:r>
              <a:rPr lang="en-US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Beavplan</a:t>
            </a:r>
            <a:r>
              <a:rPr lang="en-US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de. - A Rouen : [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б. и.], 1660. - 112 с. - Пер. изд. :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Опис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України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/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Гийом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Левассер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де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Боплан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-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Репр.вид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- К., 1990. - Б. 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ru-RU" sz="24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5500702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6810375" y="0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upload.wikimedia.org/wikipedia/commons/thumb/0/01/Dal_Dictionary_title.jpg/220px-Dal_Dictionary_titl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000108"/>
            <a:ext cx="2643206" cy="45005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3786182" y="500042"/>
            <a:ext cx="4929222" cy="458587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32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Толковый</a:t>
            </a:r>
            <a:r>
              <a:rPr lang="uk-UA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32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словарь</a:t>
            </a:r>
            <a:r>
              <a:rPr lang="uk-UA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живого </a:t>
            </a:r>
            <a:r>
              <a:rPr lang="uk-UA" sz="32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великорусского</a:t>
            </a:r>
            <a:r>
              <a:rPr lang="uk-UA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32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языка</a:t>
            </a:r>
            <a:r>
              <a:rPr lang="uk-UA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2800" b="1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В. И. Даля</a:t>
            </a:r>
          </a:p>
          <a:p>
            <a:r>
              <a:rPr lang="uk-UA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</a:t>
            </a:r>
            <a:r>
              <a:rPr lang="uk-UA" sz="24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репринт</a:t>
            </a:r>
            <a:r>
              <a:rPr lang="uk-UA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1881г.) </a:t>
            </a:r>
            <a:r>
              <a:rPr lang="uk-UA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безумовно один із самих знаменних російських тлумачних словників, який має шкіряну палітурку, напис зроблено золотими буквами</a:t>
            </a:r>
            <a:endParaRPr lang="ru-RU" sz="28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5143512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429388" y="5143512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43050"/>
            <a:ext cx="2571736" cy="32147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2643174" y="785793"/>
            <a:ext cx="6286544" cy="236988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3200" b="1" i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Библиотека</a:t>
            </a:r>
            <a:r>
              <a:rPr lang="uk-UA" sz="3200" b="1" i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3200" b="1" i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всемирной</a:t>
            </a:r>
            <a:r>
              <a:rPr lang="uk-UA" sz="3200" b="1" i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3200" b="1" i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литературы</a:t>
            </a:r>
            <a:r>
              <a:rPr lang="uk-UA" sz="3200" b="1" i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(БВЛ), </a:t>
            </a:r>
            <a:r>
              <a:rPr lang="uk-UA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випущена видавництвом </a:t>
            </a:r>
            <a:r>
              <a:rPr lang="uk-UA" sz="28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“</a:t>
            </a:r>
            <a:r>
              <a:rPr lang="uk-UA" sz="2800" b="1" i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Художественная</a:t>
            </a:r>
            <a:r>
              <a:rPr lang="uk-UA" sz="2800" b="1" i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2800" b="1" i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литература”</a:t>
            </a:r>
            <a:r>
              <a:rPr lang="uk-UA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в СРСР в 1967-1977 роках, формат 60x84.</a:t>
            </a:r>
            <a:endParaRPr lang="ru-RU" sz="28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51987">
            <a:off x="4456013" y="3294221"/>
            <a:ext cx="3410133" cy="2896771"/>
          </a:xfrm>
          <a:prstGeom prst="rect">
            <a:avLst/>
          </a:prstGeom>
          <a:ln w="127000" cap="rnd"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428596" y="142853"/>
            <a:ext cx="8286808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</a:t>
            </a:r>
            <a:r>
              <a:rPr lang="uk-UA" sz="28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інне</a:t>
            </a:r>
            <a:r>
              <a:rPr lang="uk-UA" sz="2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надбання бібліотеки 200-томна серія </a:t>
            </a:r>
            <a:endParaRPr lang="ru-RU" sz="28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30930">
            <a:off x="696986" y="4597221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 descr="vin10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7000892" y="5429264"/>
            <a:ext cx="2143108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lib.rus.ec/sites/default/files/95208461_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785926"/>
            <a:ext cx="3071834" cy="40005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3" name="TextBox 12"/>
          <p:cNvSpPr txBox="1"/>
          <p:nvPr/>
        </p:nvSpPr>
        <p:spPr>
          <a:xfrm>
            <a:off x="142844" y="214290"/>
            <a:ext cx="8858312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2400" b="1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До цінних видань належить серія біографічних і художньо-біографічних видань </a:t>
            </a:r>
          </a:p>
          <a:p>
            <a:pPr algn="ctr"/>
            <a:r>
              <a:rPr lang="uk-UA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32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Жизнь</a:t>
            </a:r>
            <a:r>
              <a:rPr lang="uk-UA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32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замечательн</a:t>
            </a:r>
            <a:r>
              <a:rPr lang="ru-RU" sz="32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ы</a:t>
            </a:r>
            <a:r>
              <a:rPr lang="uk-UA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 людей (ЖЗЛ)</a:t>
            </a:r>
            <a:endParaRPr lang="ru-RU" sz="32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071934" y="2143117"/>
            <a:ext cx="4643470" cy="22467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Знаменита серія </a:t>
            </a:r>
            <a:r>
              <a:rPr lang="uk-UA" sz="2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 ЖЗЛ», </a:t>
            </a:r>
            <a:r>
              <a:rPr lang="uk-UA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заснована в 1933 році за ініціативою М.Горького. Жанр видання - науково-художній. </a:t>
            </a:r>
            <a:endParaRPr lang="ru-RU" sz="28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5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4643446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215074" y="4714884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static.ozone.ru/multimedia/books_covers/c200/1003888283.jpg"/>
          <p:cNvPicPr/>
          <p:nvPr/>
        </p:nvPicPr>
        <p:blipFill>
          <a:blip r:embed="rId2" cstate="print">
            <a:lum contrast="10000"/>
          </a:blip>
          <a:srcRect l="16112" t="7917" r="12938" b="7917"/>
          <a:stretch>
            <a:fillRect/>
          </a:stretch>
        </p:blipFill>
        <p:spPr bwMode="auto">
          <a:xfrm>
            <a:off x="500034" y="1428736"/>
            <a:ext cx="3000396" cy="42148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928662" y="500042"/>
            <a:ext cx="7143800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err="1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Зразки</a:t>
            </a:r>
            <a:r>
              <a:rPr lang="ru-RU" sz="3200" b="1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3200" b="1" dirty="0" err="1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сучасної</a:t>
            </a:r>
            <a:r>
              <a:rPr lang="ru-RU" sz="3200" b="1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3200" b="1" dirty="0" err="1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поліграфії</a:t>
            </a:r>
            <a:endParaRPr lang="ru-RU" sz="3200" b="1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29058" y="1428736"/>
            <a:ext cx="5214942" cy="390876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Картины из коллекции Президента Республики Индонезия </a:t>
            </a:r>
            <a:r>
              <a:rPr lang="ru-RU" sz="32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</a:t>
            </a:r>
            <a:r>
              <a:rPr lang="uk-UA" sz="32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окто</a:t>
            </a:r>
            <a:r>
              <a:rPr lang="ru-RU" sz="32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</a:t>
            </a:r>
            <a:r>
              <a:rPr lang="ru-RU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32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Сукарно</a:t>
            </a:r>
            <a:r>
              <a:rPr lang="ru-RU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(комплект из 2 книг)</a:t>
            </a:r>
            <a:r>
              <a:rPr lang="uk-UA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Пек</a:t>
            </a:r>
            <a:r>
              <a:rPr lang="uk-UA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і</a:t>
            </a:r>
            <a:r>
              <a:rPr lang="ru-RU" sz="24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</a:t>
            </a:r>
            <a:r>
              <a:rPr lang="ru-RU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1957 </a:t>
            </a:r>
            <a:r>
              <a:rPr lang="uk-UA" sz="24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рік., вийшло накладом 6 тис. примірників, нестандартним форматом 33х40 см., загальним об’ємом 2480 сторінок </a:t>
            </a:r>
            <a:endParaRPr lang="ru-RU" sz="24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5214950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572264" y="5214950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А. С. Пушкин в портретах"/>
          <p:cNvPicPr/>
          <p:nvPr/>
        </p:nvPicPr>
        <p:blipFill>
          <a:blip r:embed="rId2" cstate="print">
            <a:lum bright="10000"/>
          </a:blip>
          <a:srcRect l="2650" t="2108" r="6567" b="4800"/>
          <a:stretch>
            <a:fillRect/>
          </a:stretch>
        </p:blipFill>
        <p:spPr bwMode="auto">
          <a:xfrm>
            <a:off x="5643570" y="2571744"/>
            <a:ext cx="2857520" cy="35004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3" name="Рисунок 2" descr="Даты жизни и творчества а. с. Пушкина (1937г.)"/>
          <p:cNvPicPr/>
          <p:nvPr/>
        </p:nvPicPr>
        <p:blipFill>
          <a:blip r:embed="rId3" cstate="print">
            <a:lum bright="10000"/>
          </a:blip>
          <a:srcRect l="12371" t="6154" r="8434" b="5305"/>
          <a:stretch>
            <a:fillRect/>
          </a:stretch>
        </p:blipFill>
        <p:spPr bwMode="auto">
          <a:xfrm>
            <a:off x="428596" y="500042"/>
            <a:ext cx="2357454" cy="32147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3071802" y="714357"/>
            <a:ext cx="5500726" cy="138499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2800" b="1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Подарункове видання </a:t>
            </a:r>
          </a:p>
          <a:p>
            <a:r>
              <a:rPr lang="ru-RU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"</a:t>
            </a:r>
            <a:r>
              <a:rPr lang="ru-RU" sz="2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Даты жизни творчества А. С. Пушкина"</a:t>
            </a:r>
            <a:r>
              <a:rPr lang="ru-RU" sz="28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2800" b="1" dirty="0" smtClean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1937 р</a:t>
            </a:r>
            <a:endParaRPr lang="ru-RU" sz="2800" b="1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7158" y="3714752"/>
            <a:ext cx="5214974" cy="252376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endParaRPr lang="uk-UA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uk-UA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Колекційне видання </a:t>
            </a:r>
          </a:p>
          <a:p>
            <a:r>
              <a:rPr lang="ru-RU" sz="28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«А.С. Пушкин в портретах»</a:t>
            </a:r>
            <a:r>
              <a:rPr lang="ru-RU" sz="2800" b="1" i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</a:t>
            </a:r>
            <a:r>
              <a:rPr lang="uk-UA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видане у 2-х томах видавництвом </a:t>
            </a:r>
            <a:r>
              <a:rPr lang="uk-UA" sz="28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“Советский</a:t>
            </a:r>
            <a:r>
              <a:rPr lang="uk-UA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2800" b="1" dirty="0" err="1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художник”</a:t>
            </a:r>
            <a:r>
              <a:rPr lang="uk-UA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у 1989 р.</a:t>
            </a:r>
            <a:endParaRPr lang="ru-RU" sz="28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5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816107">
            <a:off x="2546003" y="2457868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008330" flipH="1">
            <a:off x="3788127" y="2501809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АЛЬБОМ. СОКРОВИЩА ЭРМИТАЖА.(Издание не новое,  состояние удовлетворительное.Суперобложка отреставрирована.)"/>
          <p:cNvPicPr/>
          <p:nvPr/>
        </p:nvPicPr>
        <p:blipFill>
          <a:blip r:embed="rId2" cstate="print">
            <a:lum bright="10000" contrast="30000"/>
          </a:blip>
          <a:srcRect/>
          <a:stretch>
            <a:fillRect/>
          </a:stretch>
        </p:blipFill>
        <p:spPr bwMode="auto">
          <a:xfrm>
            <a:off x="5643570" y="428604"/>
            <a:ext cx="3000396" cy="450059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214282" y="357166"/>
            <a:ext cx="4857784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Сокровища Эрмитажа </a:t>
            </a:r>
            <a:r>
              <a:rPr lang="ru-RU" sz="32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(альбом)</a:t>
            </a:r>
            <a:endParaRPr lang="ru-RU" sz="32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42844" y="1928802"/>
            <a:ext cx="5357850" cy="31085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 виданні представлена історія формування Ермітажної колекції, а також видатні твори живопису, скульптури з детальними анотаціями</a:t>
            </a:r>
          </a:p>
          <a:p>
            <a:r>
              <a:rPr lang="uk-UA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(125 найменувань)</a:t>
            </a:r>
            <a:endParaRPr lang="ru-RU" sz="28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1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5429264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" descr="vin1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000628" y="5429264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500042"/>
            <a:ext cx="3857652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3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Мініатюрні </a:t>
            </a:r>
          </a:p>
          <a:p>
            <a:pPr algn="ctr"/>
            <a:r>
              <a:rPr lang="uk-UA" sz="3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книги </a:t>
            </a:r>
            <a:endParaRPr lang="ru-RU" sz="36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Рисунок 2" descr="Картинка 271 из 336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357166"/>
            <a:ext cx="2928958" cy="19288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Рисунок 3" descr="Ордена и медали СССР"/>
          <p:cNvPicPr/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0" y="2357430"/>
            <a:ext cx="3786182" cy="32861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4071934" y="2980650"/>
            <a:ext cx="435771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normalizeH="0" baseline="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Найменша з мініатюрних видань </a:t>
            </a:r>
            <a:r>
              <a:rPr kumimoji="0" lang="uk-UA" sz="32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kumimoji="0" lang="uk-UA" sz="3200" b="1" u="none" strike="noStrike" normalizeH="0" baseline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«Ордена и </a:t>
            </a:r>
            <a:r>
              <a:rPr kumimoji="0" lang="uk-UA" sz="3200" b="1" u="none" strike="noStrike" normalizeH="0" baseline="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медали</a:t>
            </a:r>
            <a:r>
              <a:rPr kumimoji="0" lang="uk-UA" sz="3200" b="1" u="none" strike="noStrike" normalizeH="0" baseline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СССР» </a:t>
            </a:r>
            <a:r>
              <a:rPr kumimoji="0" lang="uk-UA" sz="3200" b="1" u="none" strike="noStrike" normalizeH="0" baseline="0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(1986г), розміром 5х7см. </a:t>
            </a:r>
            <a:endParaRPr kumimoji="0" lang="uk-UA" sz="3200" b="1" u="none" strike="noStrike" normalizeH="0" baseline="0" dirty="0" smtClean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5500702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357950" y="5500702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28926" y="142853"/>
            <a:ext cx="3357586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3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Книги-велетні </a:t>
            </a:r>
            <a:endParaRPr lang="ru-RU" sz="36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>
            <a:lum contrast="40000"/>
          </a:blip>
          <a:srcRect l="3973" t="4257" r="5298" b="5284"/>
          <a:stretch>
            <a:fillRect/>
          </a:stretch>
        </p:blipFill>
        <p:spPr bwMode="auto">
          <a:xfrm>
            <a:off x="214282" y="714356"/>
            <a:ext cx="2428892" cy="32861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Рисунок 3"/>
          <p:cNvPicPr/>
          <p:nvPr/>
        </p:nvPicPr>
        <p:blipFill>
          <a:blip r:embed="rId3" cstate="print">
            <a:lum bright="-10000" contrast="30000"/>
          </a:blip>
          <a:srcRect/>
          <a:stretch>
            <a:fillRect/>
          </a:stretch>
        </p:blipFill>
        <p:spPr bwMode="auto">
          <a:xfrm>
            <a:off x="6357950" y="2500306"/>
            <a:ext cx="2428892" cy="34217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857488" y="857233"/>
            <a:ext cx="3714776" cy="538609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«Атлас </a:t>
            </a:r>
            <a:r>
              <a:rPr lang="uk-UA" sz="32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офицера</a:t>
            </a:r>
            <a:r>
              <a:rPr lang="uk-UA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» </a:t>
            </a:r>
            <a:r>
              <a:rPr lang="uk-UA" sz="2800" b="1" dirty="0" smtClean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1947 р. видання. Атлас - фундаментальне видання (без накладу), підготовлено і видано воєнно-топографічним Управлінням Генерального штабу у Москві.</a:t>
            </a:r>
            <a:endParaRPr lang="ru-RU" sz="2800" b="1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730015">
            <a:off x="486968" y="4706977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vin1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3372114" flipH="1">
            <a:off x="6433495" y="641803"/>
            <a:ext cx="2333625" cy="113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214290"/>
            <a:ext cx="4714908" cy="6429420"/>
          </a:xfrm>
          <a:prstGeom prst="rect">
            <a:avLst/>
          </a:prstGeom>
          <a:ln w="889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27" name="Picture 3" descr="C:\Users\Admin\Desktop\1\библиокартинки\библиокартинки\png\060bce10258e96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4071942"/>
            <a:ext cx="2143108" cy="2786058"/>
          </a:xfrm>
          <a:prstGeom prst="rect">
            <a:avLst/>
          </a:prstGeom>
          <a:noFill/>
        </p:spPr>
      </p:pic>
      <p:pic>
        <p:nvPicPr>
          <p:cNvPr id="4" name="Picture 3" descr="C:\Users\Admin\Desktop\1\библиокартинки\библиокартинки\png\060bce10258e96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4071942"/>
            <a:ext cx="2143108" cy="2786058"/>
          </a:xfrm>
          <a:prstGeom prst="rect">
            <a:avLst/>
          </a:prstGeom>
          <a:noFill/>
        </p:spPr>
      </p:pic>
      <p:pic>
        <p:nvPicPr>
          <p:cNvPr id="5" name="Picture 3" descr="C:\Users\Admin\Desktop\1\библиокартинки\библиокартинки\png\060bce10258e96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0" y="0"/>
            <a:ext cx="2143108" cy="2786058"/>
          </a:xfrm>
          <a:prstGeom prst="rect">
            <a:avLst/>
          </a:prstGeom>
          <a:noFill/>
        </p:spPr>
      </p:pic>
      <p:pic>
        <p:nvPicPr>
          <p:cNvPr id="6" name="Picture 3" descr="C:\Users\Admin\Desktop\1\библиокартинки\библиокартинки\png\060bce10258e96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7000892" y="0"/>
            <a:ext cx="2143108" cy="28294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585</TotalTime>
  <Words>733</Words>
  <Application>Microsoft Office PowerPoint</Application>
  <PresentationFormat>Экран (4:3)</PresentationFormat>
  <Paragraphs>50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lena</cp:lastModifiedBy>
  <cp:revision>60</cp:revision>
  <dcterms:created xsi:type="dcterms:W3CDTF">2012-11-26T07:12:02Z</dcterms:created>
  <dcterms:modified xsi:type="dcterms:W3CDTF">2013-01-29T08:32:43Z</dcterms:modified>
</cp:coreProperties>
</file>