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4" r:id="rId3"/>
    <p:sldId id="277" r:id="rId4"/>
    <p:sldId id="278" r:id="rId5"/>
    <p:sldId id="259" r:id="rId6"/>
    <p:sldId id="257" r:id="rId7"/>
    <p:sldId id="270" r:id="rId8"/>
    <p:sldId id="271" r:id="rId9"/>
    <p:sldId id="260" r:id="rId10"/>
    <p:sldId id="261" r:id="rId11"/>
    <p:sldId id="262" r:id="rId12"/>
    <p:sldId id="263" r:id="rId13"/>
    <p:sldId id="264" r:id="rId14"/>
    <p:sldId id="265" r:id="rId15"/>
    <p:sldId id="279" r:id="rId16"/>
    <p:sldId id="275" r:id="rId17"/>
    <p:sldId id="266" r:id="rId18"/>
    <p:sldId id="276" r:id="rId19"/>
    <p:sldId id="280" r:id="rId20"/>
    <p:sldId id="267" r:id="rId21"/>
    <p:sldId id="281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846" autoAdjust="0"/>
    <p:restoredTop sz="94660"/>
  </p:normalViewPr>
  <p:slideViewPr>
    <p:cSldViewPr>
      <p:cViewPr varScale="1">
        <p:scale>
          <a:sx n="103" d="100"/>
          <a:sy n="103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16" y="5786454"/>
            <a:ext cx="4857784" cy="1071546"/>
          </a:xfrm>
        </p:spPr>
        <p:txBody>
          <a:bodyPr>
            <a:normAutofit/>
          </a:bodyPr>
          <a:lstStyle/>
          <a:p>
            <a:pPr algn="l"/>
            <a:r>
              <a:rPr lang="uk-UA" sz="2000" dirty="0" smtClean="0">
                <a:solidFill>
                  <a:schemeClr val="tx1"/>
                </a:solidFill>
              </a:rPr>
              <a:t>Науковий керівник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endParaRPr lang="uk-UA" sz="2000" dirty="0" smtClean="0">
              <a:solidFill>
                <a:schemeClr val="tx1"/>
              </a:solidFill>
            </a:endParaRPr>
          </a:p>
          <a:p>
            <a:pPr algn="l"/>
            <a:r>
              <a:rPr lang="uk-UA" sz="2000" dirty="0" err="1" smtClean="0">
                <a:solidFill>
                  <a:schemeClr val="tx1"/>
                </a:solidFill>
              </a:rPr>
              <a:t>ст.викладач</a:t>
            </a:r>
            <a:r>
              <a:rPr lang="uk-UA" sz="2000" dirty="0" smtClean="0">
                <a:solidFill>
                  <a:schemeClr val="tx1"/>
                </a:solidFill>
              </a:rPr>
              <a:t> НАГОРНА Ніна Миколаївна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500570"/>
            <a:ext cx="4788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Виконав студент групи БК-412м</a:t>
            </a:r>
            <a:r>
              <a:rPr lang="en-US" sz="2000" dirty="0" smtClean="0"/>
              <a:t>:</a:t>
            </a:r>
          </a:p>
          <a:p>
            <a:r>
              <a:rPr lang="uk-UA" sz="2000" dirty="0" smtClean="0"/>
              <a:t>АЛЄКСЄЄВ </a:t>
            </a:r>
            <a:r>
              <a:rPr lang="uk-UA" sz="2000" dirty="0" err="1" smtClean="0"/>
              <a:t>Нікіта</a:t>
            </a:r>
            <a:r>
              <a:rPr lang="uk-UA" sz="2000" dirty="0" smtClean="0"/>
              <a:t> </a:t>
            </a:r>
            <a:r>
              <a:rPr lang="uk-UA" sz="2000" dirty="0" err="1" smtClean="0"/>
              <a:t>Вячеславович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857364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Дипломний </a:t>
            </a:r>
            <a:r>
              <a:rPr lang="uk-UA" sz="2800" b="1" dirty="0" err="1" smtClean="0"/>
              <a:t>проєкт</a:t>
            </a:r>
            <a:r>
              <a:rPr lang="uk-UA" sz="2800" b="1" dirty="0" smtClean="0"/>
              <a:t> (робота) </a:t>
            </a:r>
          </a:p>
          <a:p>
            <a:r>
              <a:rPr lang="uk-UA" sz="2000" dirty="0" smtClean="0"/>
              <a:t>                                   на тему</a:t>
            </a:r>
            <a:r>
              <a:rPr lang="en-US" sz="2000" dirty="0" smtClean="0"/>
              <a:t>: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786058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/>
              <a:t>«</a:t>
            </a:r>
            <a:r>
              <a:rPr lang="ru-RU" sz="3200" b="1" dirty="0" err="1" smtClean="0"/>
              <a:t>Дослідження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процесів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детектування</a:t>
            </a:r>
            <a:r>
              <a:rPr lang="ru-RU" sz="3200" b="1" dirty="0" smtClean="0"/>
              <a:t> у </a:t>
            </a:r>
            <a:r>
              <a:rPr lang="ru-RU" sz="3200" b="1" dirty="0" err="1" smtClean="0"/>
              <a:t>вимірювальних</a:t>
            </a:r>
            <a:r>
              <a:rPr lang="ru-RU" sz="3200" b="1" dirty="0" smtClean="0"/>
              <a:t> каналах»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0"/>
            <a:ext cx="75009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ru-RU" dirty="0" smtClean="0"/>
              <a:t>МІНІСТЕРСТВО ОСВІТИ І НАУКИ УКРАЇНИ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Національний університет </a:t>
            </a:r>
            <a:r>
              <a:rPr lang="uk-UA" dirty="0" err="1" smtClean="0"/>
              <a:t>”Запорізька</a:t>
            </a:r>
            <a:r>
              <a:rPr lang="uk-UA" dirty="0" smtClean="0"/>
              <a:t> </a:t>
            </a:r>
            <a:r>
              <a:rPr lang="uk-UA" dirty="0" err="1" smtClean="0"/>
              <a:t>політехніка”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/>
              <a:t>Факультет </a:t>
            </a:r>
            <a:r>
              <a:rPr lang="ru-RU" dirty="0" err="1" smtClean="0"/>
              <a:t>інформаційної</a:t>
            </a:r>
            <a:r>
              <a:rPr lang="ru-RU" dirty="0" smtClean="0"/>
              <a:t> </a:t>
            </a:r>
            <a:r>
              <a:rPr lang="ru-RU" dirty="0" err="1" smtClean="0"/>
              <a:t>безпеки</a:t>
            </a:r>
            <a:r>
              <a:rPr lang="ru-RU" dirty="0" smtClean="0"/>
              <a:t> та </a:t>
            </a:r>
            <a:r>
              <a:rPr lang="ru-RU" dirty="0" err="1" smtClean="0"/>
              <a:t>електронних</a:t>
            </a:r>
            <a:r>
              <a:rPr lang="ru-RU" dirty="0" smtClean="0"/>
              <a:t> </a:t>
            </a:r>
            <a:r>
              <a:rPr lang="ru-RU" dirty="0" err="1" smtClean="0"/>
              <a:t>комунікацій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       Кафедра інформаційної безпеки та </a:t>
            </a:r>
            <a:r>
              <a:rPr lang="uk-UA" dirty="0" err="1" smtClean="0"/>
              <a:t>наноелектроніки</a:t>
            </a:r>
            <a:r>
              <a:rPr lang="uk-UA" sz="2400" dirty="0" smtClean="0"/>
              <a:t/>
            </a:r>
            <a:br>
              <a:rPr lang="uk-UA" sz="2400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dirty="0" err="1" smtClean="0"/>
              <a:t>Сигнали</a:t>
            </a:r>
            <a:r>
              <a:rPr lang="ru-RU" sz="2400" dirty="0" smtClean="0"/>
              <a:t> </a:t>
            </a:r>
            <a:r>
              <a:rPr lang="ru-RU" sz="2400" dirty="0" err="1" smtClean="0"/>
              <a:t>зв’язку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розподіляться</a:t>
            </a:r>
            <a:r>
              <a:rPr lang="ru-RU" sz="2400" dirty="0" smtClean="0"/>
              <a:t> на </a:t>
            </a:r>
            <a:r>
              <a:rPr lang="ru-RU" sz="2400" dirty="0" err="1" smtClean="0"/>
              <a:t>дві</a:t>
            </a:r>
            <a:r>
              <a:rPr lang="ru-RU" sz="2400" dirty="0" smtClean="0"/>
              <a:t> </a:t>
            </a:r>
            <a:r>
              <a:rPr lang="ru-RU" sz="2400" dirty="0" err="1" smtClean="0"/>
              <a:t>групи</a:t>
            </a:r>
            <a:r>
              <a:rPr lang="ru-RU" sz="2400" dirty="0" smtClean="0"/>
              <a:t>: </a:t>
            </a:r>
            <a:r>
              <a:rPr lang="ru-RU" sz="2400" dirty="0" err="1" smtClean="0"/>
              <a:t>сигнали-переносники</a:t>
            </a:r>
            <a:r>
              <a:rPr lang="ru-RU" sz="2400" dirty="0" smtClean="0"/>
              <a:t> </a:t>
            </a:r>
            <a:r>
              <a:rPr lang="ru-RU" sz="2400" dirty="0" err="1" smtClean="0"/>
              <a:t>неперервних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повідомлень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сигнали-переносники</a:t>
            </a:r>
            <a:r>
              <a:rPr lang="ru-RU" sz="2400" dirty="0" smtClean="0"/>
              <a:t> </a:t>
            </a:r>
            <a:r>
              <a:rPr lang="ru-RU" sz="2400" dirty="0" err="1" smtClean="0"/>
              <a:t>дискретних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повідомлень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Класифікація</a:t>
            </a:r>
            <a:r>
              <a:rPr lang="ru-RU" sz="3200" dirty="0" smtClean="0"/>
              <a:t> </a:t>
            </a:r>
            <a:r>
              <a:rPr lang="ru-RU" sz="3200" dirty="0" err="1" smtClean="0"/>
              <a:t>цифрових</a:t>
            </a:r>
            <a:r>
              <a:rPr lang="ru-RU" sz="3200" dirty="0" smtClean="0"/>
              <a:t> </a:t>
            </a:r>
            <a:r>
              <a:rPr lang="ru-RU" sz="3200" dirty="0" err="1" smtClean="0"/>
              <a:t>детекторів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214686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цифрових</a:t>
            </a:r>
            <a:r>
              <a:rPr lang="ru-RU" dirty="0" smtClean="0"/>
              <a:t> </a:t>
            </a:r>
            <a:r>
              <a:rPr lang="ru-RU" dirty="0" err="1" smtClean="0"/>
              <a:t>сигналів</a:t>
            </a:r>
            <a:r>
              <a:rPr lang="ru-RU" dirty="0" smtClean="0"/>
              <a:t> </a:t>
            </a:r>
            <a:r>
              <a:rPr lang="ru-RU" dirty="0" err="1" smtClean="0"/>
              <a:t>неперервних</a:t>
            </a:r>
            <a:r>
              <a:rPr lang="ru-RU" dirty="0" smtClean="0"/>
              <a:t> </a:t>
            </a:r>
            <a:r>
              <a:rPr lang="ru-RU" dirty="0" err="1" smtClean="0"/>
              <a:t>повідомлень</a:t>
            </a:r>
            <a:r>
              <a:rPr lang="en-US" dirty="0" smtClean="0"/>
              <a:t>: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err="1" smtClean="0"/>
              <a:t>Амплітудно-модульовані</a:t>
            </a:r>
            <a:r>
              <a:rPr lang="ru-RU" dirty="0" smtClean="0"/>
              <a:t> </a:t>
            </a:r>
            <a:r>
              <a:rPr lang="ru-RU" dirty="0" err="1" smtClean="0"/>
              <a:t>сигнали</a:t>
            </a:r>
            <a:r>
              <a:rPr lang="ru-RU" dirty="0" smtClean="0"/>
              <a:t>(</a:t>
            </a:r>
            <a:r>
              <a:rPr lang="ru-RU" dirty="0" err="1" smtClean="0"/>
              <a:t>АМ-сигнали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Сигнали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балансною </a:t>
            </a:r>
            <a:r>
              <a:rPr lang="ru-RU" dirty="0" err="1" smtClean="0"/>
              <a:t>амплітудною</a:t>
            </a:r>
            <a:r>
              <a:rPr lang="ru-RU" dirty="0" smtClean="0"/>
              <a:t> </a:t>
            </a:r>
            <a:r>
              <a:rPr lang="ru-RU" dirty="0" err="1" smtClean="0"/>
              <a:t>модуляцією</a:t>
            </a:r>
            <a:r>
              <a:rPr lang="ru-RU" dirty="0" smtClean="0"/>
              <a:t> (</a:t>
            </a:r>
            <a:r>
              <a:rPr lang="ru-RU" dirty="0" err="1" smtClean="0"/>
              <a:t>БАМ-сигнали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Сигнали</a:t>
            </a:r>
            <a:r>
              <a:rPr lang="ru-RU" dirty="0" smtClean="0"/>
              <a:t> </a:t>
            </a:r>
            <a:r>
              <a:rPr lang="ru-RU" dirty="0" err="1" smtClean="0"/>
              <a:t>однієї</a:t>
            </a:r>
            <a:r>
              <a:rPr lang="ru-RU" dirty="0" smtClean="0"/>
              <a:t> </a:t>
            </a:r>
            <a:r>
              <a:rPr lang="ru-RU" dirty="0" err="1" smtClean="0"/>
              <a:t>бокової</a:t>
            </a:r>
            <a:r>
              <a:rPr lang="ru-RU" dirty="0" smtClean="0"/>
              <a:t> </a:t>
            </a:r>
            <a:r>
              <a:rPr lang="ru-RU" dirty="0" err="1" smtClean="0"/>
              <a:t>смуги</a:t>
            </a:r>
            <a:r>
              <a:rPr lang="ru-RU" dirty="0" smtClean="0"/>
              <a:t> (</a:t>
            </a:r>
            <a:r>
              <a:rPr lang="ru-RU" dirty="0" err="1" smtClean="0"/>
              <a:t>ОБС-сигнали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Сигнали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квадратурною </a:t>
            </a:r>
            <a:r>
              <a:rPr lang="ru-RU" dirty="0" err="1" smtClean="0"/>
              <a:t>амплітудною</a:t>
            </a:r>
            <a:r>
              <a:rPr lang="ru-RU" dirty="0" smtClean="0"/>
              <a:t> </a:t>
            </a:r>
            <a:r>
              <a:rPr lang="ru-RU" dirty="0" err="1" smtClean="0"/>
              <a:t>модуляцією</a:t>
            </a:r>
            <a:r>
              <a:rPr lang="ru-RU" dirty="0" smtClean="0"/>
              <a:t> (</a:t>
            </a:r>
            <a:r>
              <a:rPr lang="ru-RU" dirty="0" err="1" smtClean="0"/>
              <a:t>КАМ-сигнали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Фазомодульовані</a:t>
            </a:r>
            <a:r>
              <a:rPr lang="ru-RU" dirty="0" smtClean="0"/>
              <a:t> </a:t>
            </a:r>
            <a:r>
              <a:rPr lang="ru-RU" dirty="0" err="1" smtClean="0"/>
              <a:t>сигнали</a:t>
            </a:r>
            <a:r>
              <a:rPr lang="ru-RU" dirty="0" smtClean="0"/>
              <a:t> (</a:t>
            </a:r>
            <a:r>
              <a:rPr lang="ru-RU" dirty="0" err="1" smtClean="0"/>
              <a:t>ФМ-сигнали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Частотно-модульовані</a:t>
            </a:r>
            <a:r>
              <a:rPr lang="ru-RU" dirty="0" smtClean="0"/>
              <a:t> </a:t>
            </a:r>
            <a:r>
              <a:rPr lang="ru-RU" dirty="0" err="1" smtClean="0"/>
              <a:t>сигнали</a:t>
            </a:r>
            <a:r>
              <a:rPr lang="ru-RU" dirty="0" smtClean="0"/>
              <a:t> (</a:t>
            </a:r>
            <a:r>
              <a:rPr lang="ru-RU" dirty="0" err="1" smtClean="0"/>
              <a:t>ЧМ-сигнали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Структурні</a:t>
            </a:r>
            <a:r>
              <a:rPr lang="ru-RU" sz="3200" dirty="0" smtClean="0"/>
              <a:t> </a:t>
            </a:r>
            <a:r>
              <a:rPr lang="ru-RU" sz="3200" dirty="0" err="1" smtClean="0"/>
              <a:t>схеми</a:t>
            </a:r>
            <a:r>
              <a:rPr lang="ru-RU" sz="3200" dirty="0" smtClean="0"/>
              <a:t> </a:t>
            </a:r>
            <a:r>
              <a:rPr lang="ru-RU" sz="3200" dirty="0" err="1" smtClean="0"/>
              <a:t>несинхронних</a:t>
            </a:r>
            <a:r>
              <a:rPr lang="ru-RU" sz="3200" dirty="0" smtClean="0"/>
              <a:t> </a:t>
            </a:r>
            <a:r>
              <a:rPr lang="ru-RU" sz="3200" dirty="0" err="1" smtClean="0"/>
              <a:t>цифрових</a:t>
            </a:r>
            <a:r>
              <a:rPr lang="ru-RU" sz="3200" dirty="0" smtClean="0"/>
              <a:t> АД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571612"/>
            <a:ext cx="4714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81328"/>
            <a:ext cx="3829048" cy="452596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uk-UA" dirty="0" smtClean="0"/>
              <a:t>а, в – квадратичний; б, г – з блоком взяття модулів із </a:t>
            </a:r>
            <a:r>
              <a:rPr lang="uk-UA" dirty="0" err="1" smtClean="0"/>
              <a:t>відліків</a:t>
            </a:r>
            <a:r>
              <a:rPr lang="uk-UA" dirty="0" smtClean="0"/>
              <a:t> сигналу; д, е – з цифровим фільтром низьких частот; ж – квадратурний з </a:t>
            </a:r>
            <a:r>
              <a:rPr lang="uk-UA" dirty="0" err="1" smtClean="0"/>
              <a:t>косинусним</a:t>
            </a:r>
            <a:r>
              <a:rPr lang="uk-UA" dirty="0" smtClean="0"/>
              <a:t> генератором; з – квадратурний з перетворювачем </a:t>
            </a:r>
            <a:r>
              <a:rPr lang="uk-UA" dirty="0" err="1" smtClean="0"/>
              <a:t>Гільберта</a:t>
            </a:r>
            <a:r>
              <a:rPr lang="uk-UA" dirty="0" smtClean="0"/>
              <a:t> </a:t>
            </a:r>
          </a:p>
          <a:p>
            <a:endParaRPr lang="uk-UA" dirty="0" smtClean="0"/>
          </a:p>
          <a:p>
            <a:r>
              <a:rPr lang="uk-UA" dirty="0" smtClean="0"/>
              <a:t>Рисунок  – Структурні схеми несинхронних АД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642918"/>
            <a:ext cx="4714876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 smtClean="0"/>
              <a:t>Переваги</a:t>
            </a:r>
            <a:r>
              <a:rPr lang="en-US" sz="2800" dirty="0" smtClean="0"/>
              <a:t>:</a:t>
            </a:r>
            <a:r>
              <a:rPr lang="ru-RU" sz="2800" dirty="0" smtClean="0"/>
              <a:t> </a:t>
            </a:r>
            <a:r>
              <a:rPr lang="ru-RU" sz="2800" dirty="0" err="1" smtClean="0"/>
              <a:t>висока</a:t>
            </a:r>
            <a:r>
              <a:rPr lang="ru-RU" sz="2800" dirty="0" smtClean="0"/>
              <a:t> </a:t>
            </a:r>
            <a:r>
              <a:rPr lang="ru-RU" sz="2800" dirty="0" err="1" smtClean="0"/>
              <a:t>швидкодія</a:t>
            </a:r>
            <a:r>
              <a:rPr lang="ru-RU" sz="2800" dirty="0" smtClean="0"/>
              <a:t>, простота, дешевизна, </a:t>
            </a:r>
            <a:r>
              <a:rPr lang="ru-RU" sz="2800" dirty="0" err="1" smtClean="0"/>
              <a:t>високі</a:t>
            </a:r>
            <a:r>
              <a:rPr lang="ru-RU" sz="2800" dirty="0" smtClean="0"/>
              <a:t> </a:t>
            </a:r>
            <a:r>
              <a:rPr lang="ru-RU" sz="2800" dirty="0" err="1" smtClean="0"/>
              <a:t>технічні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експлуатаційні</a:t>
            </a:r>
            <a:r>
              <a:rPr lang="ru-RU" sz="2800" dirty="0" smtClean="0"/>
              <a:t> характеристики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Цифрові</a:t>
            </a:r>
            <a:r>
              <a:rPr lang="ru-RU" sz="3200" dirty="0" smtClean="0"/>
              <a:t> </a:t>
            </a:r>
            <a:r>
              <a:rPr lang="ru-RU" sz="3200" dirty="0" err="1" smtClean="0"/>
              <a:t>детектори</a:t>
            </a:r>
            <a:r>
              <a:rPr lang="ru-RU" sz="3200" dirty="0" smtClean="0"/>
              <a:t> </a:t>
            </a:r>
            <a:r>
              <a:rPr lang="ru-RU" sz="3200" dirty="0" err="1" smtClean="0"/>
              <a:t>з</a:t>
            </a:r>
            <a:r>
              <a:rPr lang="ru-RU" sz="3200" dirty="0" smtClean="0"/>
              <a:t> </a:t>
            </a:r>
            <a:r>
              <a:rPr lang="ru-RU" sz="3200" dirty="0" err="1" smtClean="0"/>
              <a:t>кутовою</a:t>
            </a:r>
            <a:r>
              <a:rPr lang="ru-RU" sz="3200" dirty="0" smtClean="0"/>
              <a:t> </a:t>
            </a:r>
            <a:r>
              <a:rPr lang="ru-RU" sz="3200" dirty="0" err="1" smtClean="0"/>
              <a:t>модуляцією</a:t>
            </a:r>
            <a:r>
              <a:rPr lang="ru-RU" sz="3200" dirty="0" smtClean="0"/>
              <a:t>. </a:t>
            </a:r>
            <a:r>
              <a:rPr lang="ru-RU" sz="3200" dirty="0" err="1" smtClean="0"/>
              <a:t>Переваги</a:t>
            </a:r>
            <a:r>
              <a:rPr lang="ru-RU" sz="3200" dirty="0" smtClean="0"/>
              <a:t>, та </a:t>
            </a:r>
            <a:r>
              <a:rPr lang="ru-RU" sz="3200" dirty="0" err="1" smtClean="0"/>
              <a:t>недол</a:t>
            </a:r>
            <a:r>
              <a:rPr lang="uk-UA" sz="3200" dirty="0" err="1" smtClean="0"/>
              <a:t>іки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786058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Недоліки</a:t>
            </a:r>
            <a:r>
              <a:rPr lang="en-US" sz="2800" dirty="0" smtClean="0"/>
              <a:t>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 err="1" smtClean="0"/>
              <a:t>неможливість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реалізувати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цифрові</a:t>
            </a:r>
            <a:r>
              <a:rPr lang="ru-RU" sz="2800" dirty="0" smtClean="0"/>
              <a:t> </a:t>
            </a:r>
            <a:r>
              <a:rPr lang="ru-RU" sz="2800" dirty="0" err="1" smtClean="0"/>
              <a:t>фільтри</a:t>
            </a:r>
            <a:endParaRPr lang="ru-RU" sz="2800" dirty="0" smtClean="0"/>
          </a:p>
          <a:p>
            <a:r>
              <a:rPr lang="uk-UA" sz="2800" dirty="0" smtClean="0"/>
              <a:t>- </a:t>
            </a:r>
            <a:r>
              <a:rPr lang="ru-RU" sz="2800" dirty="0" err="1" smtClean="0"/>
              <a:t>неможливість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побудувати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детектори</a:t>
            </a:r>
            <a:r>
              <a:rPr lang="ru-RU" sz="2800" dirty="0" smtClean="0"/>
              <a:t> </a:t>
            </a:r>
            <a:r>
              <a:rPr lang="ru-RU" sz="2800" dirty="0" err="1" smtClean="0"/>
              <a:t>сигналів</a:t>
            </a:r>
            <a:r>
              <a:rPr lang="ru-RU" sz="2800" dirty="0" smtClean="0"/>
              <a:t> АМ, БАМ, ОБМ </a:t>
            </a:r>
            <a:r>
              <a:rPr lang="ru-RU" sz="2800" dirty="0" err="1" smtClean="0"/>
              <a:t>і</a:t>
            </a:r>
            <a:r>
              <a:rPr lang="ru-RU" sz="2800" dirty="0" smtClean="0"/>
              <a:t> КАМ.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636"/>
            <a:ext cx="4214842" cy="100013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Рисунок – Модель генератора </a:t>
            </a:r>
            <a:r>
              <a:rPr lang="ru-RU" sz="1800" dirty="0" err="1" smtClean="0"/>
              <a:t>ЧМ-сигналу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Розробка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моделювання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модуляторів</a:t>
            </a:r>
            <a:r>
              <a:rPr lang="ru-RU" sz="3200" dirty="0" smtClean="0"/>
              <a:t> </a:t>
            </a:r>
            <a:r>
              <a:rPr lang="ru-RU" sz="3200" dirty="0" err="1" smtClean="0"/>
              <a:t>ЧМ-сигналів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51435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785926"/>
            <a:ext cx="392905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357818" y="4929198"/>
            <a:ext cx="3786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моделювання</a:t>
            </a:r>
            <a:r>
              <a:rPr lang="ru-RU" dirty="0" smtClean="0"/>
              <a:t> за схемою на рисунку</a:t>
            </a:r>
            <a:endParaRPr lang="uk-U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5715016"/>
            <a:ext cx="8229600" cy="43515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Рисунок – Модель фазового детектора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Розробка</a:t>
            </a:r>
            <a:r>
              <a:rPr lang="ru-RU" sz="3200" dirty="0" smtClean="0"/>
              <a:t> фазового детектора</a:t>
            </a:r>
            <a:endParaRPr lang="ru-RU" sz="3200" dirty="0"/>
          </a:p>
        </p:txBody>
      </p:sp>
      <p:pic>
        <p:nvPicPr>
          <p:cNvPr id="10" name="Picture 5" descr="D:\УНИВЕР!\НОВОЕ\ПЗ\Презентация!\Модель фазового детектор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095875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286388"/>
            <a:ext cx="8229600" cy="506589"/>
          </a:xfrm>
        </p:spPr>
        <p:txBody>
          <a:bodyPr>
            <a:normAutofit fontScale="92500"/>
          </a:bodyPr>
          <a:lstStyle/>
          <a:p>
            <a:pPr algn="ctr"/>
            <a:r>
              <a:rPr lang="uk-UA" dirty="0" smtClean="0"/>
              <a:t>Результати моделювання за схемою слайду 14</a:t>
            </a:r>
            <a:endParaRPr lang="uk-UA" dirty="0"/>
          </a:p>
        </p:txBody>
      </p:sp>
      <p:pic>
        <p:nvPicPr>
          <p:cNvPr id="2050" name="Picture 2" descr="D:\УНИВЕР!\НОВОЕ\ПЗ\Презентация!\За схемою слайду 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85794"/>
            <a:ext cx="520065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286388"/>
            <a:ext cx="8229600" cy="506589"/>
          </a:xfrm>
        </p:spPr>
        <p:txBody>
          <a:bodyPr>
            <a:noAutofit/>
          </a:bodyPr>
          <a:lstStyle/>
          <a:p>
            <a:r>
              <a:rPr lang="ru-RU" sz="1800" dirty="0" smtClean="0"/>
              <a:t>Рисунок – Модель детектора </a:t>
            </a:r>
            <a:r>
              <a:rPr lang="ru-RU" sz="1800" dirty="0" err="1" smtClean="0"/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поодиноким</a:t>
            </a:r>
            <a:r>
              <a:rPr lang="ru-RU" sz="1800" dirty="0" smtClean="0"/>
              <a:t> </a:t>
            </a:r>
            <a:r>
              <a:rPr lang="ru-RU" sz="1800" dirty="0" err="1" smtClean="0"/>
              <a:t>коливальним</a:t>
            </a:r>
            <a:r>
              <a:rPr lang="ru-RU" sz="1800" dirty="0" smtClean="0"/>
              <a:t> контуром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err="1" smtClean="0"/>
              <a:t>Схемотехнічний</a:t>
            </a:r>
            <a:r>
              <a:rPr lang="uk-UA" sz="3200" dirty="0" smtClean="0"/>
              <a:t> аналіз детекторів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807093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572000" cy="342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3429000"/>
            <a:ext cx="4753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Рис.1.Осцилограми, </a:t>
            </a:r>
            <a:r>
              <a:rPr lang="ru-RU" sz="1600" dirty="0" err="1" smtClean="0"/>
              <a:t>отримані</a:t>
            </a:r>
            <a:r>
              <a:rPr lang="ru-RU" sz="1600" dirty="0" smtClean="0"/>
              <a:t> при </a:t>
            </a:r>
            <a:r>
              <a:rPr lang="ru-RU" sz="1600" dirty="0" err="1" smtClean="0"/>
              <a:t>аналізі</a:t>
            </a:r>
            <a:r>
              <a:rPr lang="ru-RU" sz="1600" dirty="0" smtClean="0"/>
              <a:t> </a:t>
            </a:r>
          </a:p>
          <a:p>
            <a:pPr algn="ctr"/>
            <a:r>
              <a:rPr lang="ru-RU" sz="1600" dirty="0" err="1" smtClean="0"/>
              <a:t>перехідних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процесів</a:t>
            </a:r>
            <a:r>
              <a:rPr lang="ru-RU" sz="1600" dirty="0" smtClean="0"/>
              <a:t> у </a:t>
            </a:r>
            <a:r>
              <a:rPr lang="ru-RU" sz="1600" dirty="0" err="1" smtClean="0"/>
              <a:t>режимі</a:t>
            </a:r>
            <a:r>
              <a:rPr lang="ru-RU" sz="1600" dirty="0" smtClean="0"/>
              <a:t> </a:t>
            </a:r>
            <a:r>
              <a:rPr lang="ru-RU" sz="1600" dirty="0" err="1" smtClean="0"/>
              <a:t>детектування</a:t>
            </a:r>
            <a:endParaRPr lang="uk-UA" sz="16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0"/>
            <a:ext cx="4429124" cy="204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429124" y="2071678"/>
            <a:ext cx="47148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Рис. 2. </a:t>
            </a:r>
            <a:r>
              <a:rPr lang="ru-RU" sz="1600" dirty="0" err="1" smtClean="0"/>
              <a:t>Амплітудно-частотна</a:t>
            </a:r>
            <a:r>
              <a:rPr lang="ru-RU" sz="1600" dirty="0" smtClean="0"/>
              <a:t> характеристика, </a:t>
            </a:r>
          </a:p>
          <a:p>
            <a:pPr algn="ctr"/>
            <a:r>
              <a:rPr lang="ru-RU" sz="1600" dirty="0" err="1" smtClean="0"/>
              <a:t>отримана</a:t>
            </a:r>
            <a:r>
              <a:rPr lang="ru-RU" sz="1600" dirty="0" smtClean="0"/>
              <a:t> до ФНЧ (</a:t>
            </a:r>
            <a:r>
              <a:rPr lang="ru-RU" sz="1600" dirty="0" err="1" smtClean="0"/>
              <a:t>вузол</a:t>
            </a:r>
            <a:r>
              <a:rPr lang="ru-RU" sz="1600" dirty="0" smtClean="0"/>
              <a:t> 1</a:t>
            </a:r>
            <a:r>
              <a:rPr lang="ru-RU" dirty="0" smtClean="0"/>
              <a:t>)</a:t>
            </a:r>
            <a:endParaRPr lang="uk-UA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8700" y="2857496"/>
            <a:ext cx="43053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928807" y="4786322"/>
            <a:ext cx="4129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Рис. 3. </a:t>
            </a:r>
            <a:r>
              <a:rPr lang="ru-RU" sz="1600" dirty="0" err="1" smtClean="0"/>
              <a:t>Фазочастотна</a:t>
            </a:r>
            <a:r>
              <a:rPr lang="ru-RU" sz="1600" dirty="0" smtClean="0"/>
              <a:t> характеристика, </a:t>
            </a:r>
          </a:p>
          <a:p>
            <a:pPr algn="ctr"/>
            <a:r>
              <a:rPr lang="ru-RU" sz="1600" dirty="0" err="1" smtClean="0"/>
              <a:t>отримана</a:t>
            </a:r>
            <a:r>
              <a:rPr lang="ru-RU" sz="1600" dirty="0" smtClean="0"/>
              <a:t> до ФНЧ (</a:t>
            </a:r>
            <a:r>
              <a:rPr lang="ru-RU" sz="1600" dirty="0" err="1" smtClean="0"/>
              <a:t>вузол</a:t>
            </a:r>
            <a:r>
              <a:rPr lang="ru-RU" sz="1600" dirty="0" smtClean="0"/>
              <a:t> 1) </a:t>
            </a:r>
            <a:endParaRPr lang="uk-UA" sz="1600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071942"/>
            <a:ext cx="42957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214546" y="5929330"/>
            <a:ext cx="5000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Рис. 4. </a:t>
            </a:r>
            <a:r>
              <a:rPr lang="ru-RU" sz="1600" dirty="0" err="1" smtClean="0"/>
              <a:t>Амплітудно-частотна</a:t>
            </a:r>
            <a:r>
              <a:rPr lang="ru-RU" sz="1600" dirty="0" smtClean="0"/>
              <a:t> характеристика, </a:t>
            </a:r>
          </a:p>
          <a:p>
            <a:r>
              <a:rPr lang="ru-RU" sz="1600" dirty="0" err="1" smtClean="0"/>
              <a:t>отримана</a:t>
            </a:r>
            <a:r>
              <a:rPr lang="ru-RU" sz="1600" dirty="0" smtClean="0"/>
              <a:t> </a:t>
            </a:r>
            <a:r>
              <a:rPr lang="ru-RU" sz="1600" dirty="0" err="1" smtClean="0"/>
              <a:t>після</a:t>
            </a:r>
            <a:r>
              <a:rPr lang="ru-RU" sz="1600" dirty="0" smtClean="0"/>
              <a:t> ФНЧ (</a:t>
            </a:r>
            <a:r>
              <a:rPr lang="ru-RU" sz="1600" dirty="0" err="1" smtClean="0"/>
              <a:t>вузол</a:t>
            </a:r>
            <a:r>
              <a:rPr lang="ru-RU" sz="1600" dirty="0" smtClean="0"/>
              <a:t> 8)</a:t>
            </a:r>
            <a:endParaRPr lang="uk-UA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57802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Рисунок – Модель </a:t>
            </a:r>
            <a:r>
              <a:rPr lang="ru-RU" dirty="0" err="1" smtClean="0"/>
              <a:t>частотно-амплітудного</a:t>
            </a:r>
            <a:r>
              <a:rPr lang="ru-RU" dirty="0" smtClean="0"/>
              <a:t> детектора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62806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4337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-20836" y="3143248"/>
            <a:ext cx="44759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Рис.1. </a:t>
            </a:r>
            <a:r>
              <a:rPr lang="ru-RU" sz="1400" dirty="0" err="1" smtClean="0"/>
              <a:t>Результати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аналізу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перехідного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процесу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при </a:t>
            </a:r>
            <a:r>
              <a:rPr lang="ru-RU" sz="1400" dirty="0" err="1" smtClean="0"/>
              <a:t>частоті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первинного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коливання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100 Гц, R1 = 8 кОм, С1 = 3,5 мкФ</a:t>
            </a:r>
            <a:endParaRPr lang="uk-UA" sz="14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71942"/>
            <a:ext cx="36385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5643578"/>
            <a:ext cx="44291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Рис. 3. </a:t>
            </a:r>
            <a:r>
              <a:rPr lang="ru-RU" sz="1400" dirty="0" err="1" smtClean="0"/>
              <a:t>Амплітудно-частотна</a:t>
            </a:r>
            <a:r>
              <a:rPr lang="ru-RU" sz="1400" dirty="0" smtClean="0"/>
              <a:t> характеристика </a:t>
            </a:r>
          </a:p>
          <a:p>
            <a:pPr algn="ctr"/>
            <a:r>
              <a:rPr lang="ru-RU" sz="1400" dirty="0" smtClean="0"/>
              <a:t>при </a:t>
            </a:r>
            <a:r>
              <a:rPr lang="ru-RU" sz="1400" dirty="0" err="1" smtClean="0"/>
              <a:t>частоті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первинного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коливання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100 Гц, R1 = 8 кОм, С1 = 3,5 мкФ </a:t>
            </a:r>
            <a:endParaRPr lang="uk-UA" sz="14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"/>
            <a:ext cx="478631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308797" y="3143248"/>
            <a:ext cx="45320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Рис. 2. </a:t>
            </a:r>
            <a:r>
              <a:rPr lang="ru-RU" sz="1400" dirty="0" err="1" smtClean="0"/>
              <a:t>Результати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аналізу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перехідного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процесу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при </a:t>
            </a:r>
            <a:r>
              <a:rPr lang="ru-RU" sz="1400" dirty="0" err="1" smtClean="0"/>
              <a:t>частоті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первинного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коливання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10 кГц, R1=1,5 кОм, С1 = 900 пФ</a:t>
            </a:r>
            <a:endParaRPr lang="uk-UA" sz="14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000504"/>
            <a:ext cx="4214842" cy="179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496576" y="5857892"/>
            <a:ext cx="46842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Рис. 4. </a:t>
            </a:r>
            <a:r>
              <a:rPr lang="ru-RU" sz="1400" dirty="0" err="1" smtClean="0"/>
              <a:t>Амплітудно-частотна</a:t>
            </a:r>
            <a:r>
              <a:rPr lang="ru-RU" sz="1400" dirty="0" smtClean="0"/>
              <a:t> характеристика при </a:t>
            </a:r>
          </a:p>
          <a:p>
            <a:pPr algn="ctr"/>
            <a:r>
              <a:rPr lang="ru-RU" sz="1400" dirty="0" err="1" smtClean="0"/>
              <a:t>частоті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первинного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коливання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400" dirty="0" smtClean="0"/>
              <a:t>10 кГц, R1=1,5 кОм, С1 = 900 пФ</a:t>
            </a:r>
            <a:endParaRPr lang="uk-UA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/>
              <a:t>Актуальність роботи</a:t>
            </a:r>
            <a:endParaRPr lang="ru-RU" sz="32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1071546"/>
            <a:ext cx="8229600" cy="521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457200" algn="just"/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1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5376672"/>
          </a:xfrm>
        </p:spPr>
        <p:txBody>
          <a:bodyPr>
            <a:normAutofit fontScale="70000" lnSpcReduction="20000"/>
          </a:bodyPr>
          <a:lstStyle/>
          <a:p>
            <a:pPr marL="342900" lvl="0" indent="457200" algn="just">
              <a:spcBef>
                <a:spcPct val="20000"/>
              </a:spcBef>
              <a:buNone/>
            </a:pPr>
            <a:endParaRPr lang="ru-RU" sz="2800" dirty="0" smtClean="0"/>
          </a:p>
          <a:p>
            <a:r>
              <a:rPr lang="uk-UA" dirty="0" smtClean="0"/>
              <a:t>Дослідження процесів детектування у вимірювальних каналах з безпровідним зв’язком є важливим для розуміння та вдосконалення процесів передавання та приймання сигналів. Принципи здійснення радіозв’язку, модуляції та демодуляції, а також використання цифрових детекторів у приймачах із багаторівневим квантуванням сигналів дозволяють більш детально вивчати та удосконалювати ефективність роботи вимірювальних систем. Усвідомлення цих принципів також необхідне для оптимізації передачі сигналів у бездротових </a:t>
            </a:r>
            <a:r>
              <a:rPr lang="uk-UA" dirty="0" smtClean="0"/>
              <a:t>системах</a:t>
            </a:r>
          </a:p>
          <a:p>
            <a:r>
              <a:rPr lang="uk-UA" dirty="0" smtClean="0"/>
              <a:t>Аналіз перехідних процесів у передавальних та приймальних пристроях вимірювальних радіоканалів, враховуючи особливості їхньої роботи та взаємодії, дозволяє розкрити можливості оптимізації сигнальних процесів та підвищення точності передачі інформації. Дослідження у такому напрямку, сприяє розширенню знань про сучасні технології радіозв’язку та вирішенню завдань, пов’язаних з підвищенням ефективності та надійності вимірювальних систем</a:t>
            </a:r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643998" cy="516238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uk-UA" dirty="0" smtClean="0"/>
              <a:t>В роботі розроблені моделі формування амплітудно-модульованих, частотно-модульованих, </a:t>
            </a:r>
            <a:r>
              <a:rPr lang="uk-UA" dirty="0" err="1" smtClean="0"/>
              <a:t>фазомодульованих</a:t>
            </a:r>
            <a:r>
              <a:rPr lang="uk-UA" dirty="0" smtClean="0"/>
              <a:t> та відповідних </a:t>
            </a:r>
            <a:r>
              <a:rPr lang="uk-UA" dirty="0" err="1" smtClean="0"/>
              <a:t>демодульованих</a:t>
            </a:r>
            <a:r>
              <a:rPr lang="uk-UA" dirty="0" smtClean="0"/>
              <a:t> сигналів у програмному вигляді у системі </a:t>
            </a:r>
            <a:r>
              <a:rPr lang="en-US" dirty="0" smtClean="0"/>
              <a:t>MATLAB. </a:t>
            </a:r>
            <a:endParaRPr lang="uk-UA" dirty="0" smtClean="0"/>
          </a:p>
          <a:p>
            <a:pPr algn="just"/>
            <a:r>
              <a:rPr lang="uk-UA" dirty="0" smtClean="0"/>
              <a:t>При аналізі форм амплітудно-модульованих та </a:t>
            </a:r>
            <a:r>
              <a:rPr lang="uk-UA" dirty="0" err="1" smtClean="0"/>
              <a:t>демодульованих</a:t>
            </a:r>
            <a:r>
              <a:rPr lang="uk-UA" dirty="0" smtClean="0"/>
              <a:t> сигналів зроблені висновки: форми усіх сигналів будуть незмінними, якщо, наприклад, частоти первинного сигналу, несучого сигналу та дискретизації збільшити у 100 разів. При цьому треба у 100 разів зменшити кінцевий час моделювання. Тобто важливо зберегти співвідношення частот для того, щоб форми сигналів залишалися незмінними; форми </a:t>
            </a:r>
            <a:r>
              <a:rPr lang="uk-UA" dirty="0" err="1" smtClean="0"/>
              <a:t>демодульованих</a:t>
            </a:r>
            <a:r>
              <a:rPr lang="uk-UA" dirty="0" smtClean="0"/>
              <a:t> сигналів при усіх модифікаціях АМ відповідають формі первинного сигналу; потужність коливань, що модулюються за амплітудою, змінюється при зміненні глибини модуляції. Пікова потужність </a:t>
            </a:r>
            <a:r>
              <a:rPr lang="uk-UA" dirty="0" err="1" smtClean="0"/>
              <a:t>АМ-коливання</a:t>
            </a:r>
            <a:r>
              <a:rPr lang="uk-UA" dirty="0" smtClean="0"/>
              <a:t> може у чотири рази перевищувати потужність </a:t>
            </a:r>
            <a:r>
              <a:rPr lang="uk-UA" dirty="0" err="1" smtClean="0"/>
              <a:t>немодульованого</a:t>
            </a:r>
            <a:r>
              <a:rPr lang="uk-UA" dirty="0" smtClean="0"/>
              <a:t> коливання. Тому передавач слід розраховувати на чотирикратне збільшення потужності.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Висновки</a:t>
            </a:r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uk-UA" dirty="0" smtClean="0"/>
              <a:t>При аналізі форм частотно-модульованих та </a:t>
            </a:r>
            <a:r>
              <a:rPr lang="uk-UA" dirty="0" err="1" smtClean="0"/>
              <a:t>демодульованих</a:t>
            </a:r>
            <a:r>
              <a:rPr lang="uk-UA" dirty="0" smtClean="0"/>
              <a:t> сигналів зроблені висновки: потужність передавача з частотною модуляцією дорівнює потужності при відсутності модуляції тому, що амплітуда </a:t>
            </a:r>
            <a:r>
              <a:rPr lang="uk-UA" dirty="0" err="1" smtClean="0"/>
              <a:t>ЧМ-сигналу</a:t>
            </a:r>
            <a:r>
              <a:rPr lang="uk-UA" dirty="0" smtClean="0"/>
              <a:t> незмінна. Така властивість суттєво облегшує режим роботи передавача; частотну модуляцію краще використовувати з великими значеннями індексів частотної модуляції. </a:t>
            </a:r>
          </a:p>
          <a:p>
            <a:pPr algn="just"/>
            <a:r>
              <a:rPr lang="uk-UA" dirty="0" smtClean="0"/>
              <a:t>З аналізу форм </a:t>
            </a:r>
            <a:r>
              <a:rPr lang="uk-UA" dirty="0" err="1" smtClean="0"/>
              <a:t>фазомодульованих</a:t>
            </a:r>
            <a:r>
              <a:rPr lang="uk-UA" dirty="0" smtClean="0"/>
              <a:t> та </a:t>
            </a:r>
            <a:r>
              <a:rPr lang="uk-UA" dirty="0" err="1" smtClean="0"/>
              <a:t>демодульованих</a:t>
            </a:r>
            <a:r>
              <a:rPr lang="uk-UA" dirty="0" smtClean="0"/>
              <a:t> зроблені висновки: форми </a:t>
            </a:r>
            <a:r>
              <a:rPr lang="uk-UA" dirty="0" err="1" smtClean="0"/>
              <a:t>демодульованих</a:t>
            </a:r>
            <a:r>
              <a:rPr lang="uk-UA" dirty="0" smtClean="0"/>
              <a:t> сигналів з різними індексами фазової модуляції співпадають з формою первинного сигналу; форми </a:t>
            </a:r>
            <a:r>
              <a:rPr lang="uk-UA" dirty="0" err="1" smtClean="0"/>
              <a:t>фазомодульованих</a:t>
            </a:r>
            <a:r>
              <a:rPr lang="uk-UA" dirty="0" smtClean="0"/>
              <a:t> сигналів з </a:t>
            </a:r>
            <a:r>
              <a:rPr lang="uk-UA" dirty="0" err="1" smtClean="0"/>
              <a:t>девіаціями</a:t>
            </a:r>
            <a:r>
              <a:rPr lang="uk-UA" dirty="0" smtClean="0"/>
              <a:t> фази 71 1,57 рад та 2,1 рад значно відрізняються. При цьому: чим більше значення становить </a:t>
            </a:r>
            <a:r>
              <a:rPr lang="uk-UA" dirty="0" err="1" smtClean="0"/>
              <a:t>девіація</a:t>
            </a:r>
            <a:r>
              <a:rPr lang="uk-UA" dirty="0" smtClean="0"/>
              <a:t> фази, тим завадостійкість передавання інформації вища.</a:t>
            </a:r>
          </a:p>
          <a:p>
            <a:pPr algn="just"/>
            <a:r>
              <a:rPr lang="ru-RU" dirty="0" smtClean="0"/>
              <a:t>У </a:t>
            </a:r>
            <a:r>
              <a:rPr lang="ru-RU" dirty="0" err="1" smtClean="0"/>
              <a:t>пакеті</a:t>
            </a:r>
            <a:r>
              <a:rPr lang="ru-RU" dirty="0" smtClean="0"/>
              <a:t> SIMULINK </a:t>
            </a:r>
            <a:r>
              <a:rPr lang="ru-RU" dirty="0" err="1" smtClean="0"/>
              <a:t>системи</a:t>
            </a:r>
            <a:r>
              <a:rPr lang="ru-RU" dirty="0" smtClean="0"/>
              <a:t> MATLAB </a:t>
            </a:r>
            <a:r>
              <a:rPr lang="ru-RU" dirty="0" err="1" smtClean="0"/>
              <a:t>розроблені</a:t>
            </a:r>
            <a:r>
              <a:rPr lang="ru-RU" dirty="0" smtClean="0"/>
              <a:t> </a:t>
            </a:r>
            <a:r>
              <a:rPr lang="ru-RU" dirty="0" err="1" smtClean="0"/>
              <a:t>моделі</a:t>
            </a:r>
            <a:r>
              <a:rPr lang="ru-RU" dirty="0" smtClean="0"/>
              <a:t> фазового детектора та </a:t>
            </a:r>
            <a:r>
              <a:rPr lang="ru-RU" dirty="0" err="1" smtClean="0"/>
              <a:t>автокореляційного</a:t>
            </a:r>
            <a:r>
              <a:rPr lang="ru-RU" dirty="0" smtClean="0"/>
              <a:t> частотного детектора на </a:t>
            </a:r>
            <a:r>
              <a:rPr lang="ru-RU" dirty="0" err="1" smtClean="0"/>
              <a:t>базі</a:t>
            </a:r>
            <a:r>
              <a:rPr lang="ru-RU" dirty="0" smtClean="0"/>
              <a:t> фазового демодулятора. Шляхом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перехідних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доказана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працездатність</a:t>
            </a:r>
            <a:r>
              <a:rPr lang="ru-RU" dirty="0" smtClean="0"/>
              <a:t>.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Дякую за увагу!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Метою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</a:t>
            </a:r>
            <a:r>
              <a:rPr lang="ru-RU" dirty="0" err="1" smtClean="0"/>
              <a:t>детектування</a:t>
            </a:r>
            <a:r>
              <a:rPr lang="ru-RU" dirty="0" smtClean="0"/>
              <a:t> у </a:t>
            </a:r>
            <a:r>
              <a:rPr lang="ru-RU" dirty="0" err="1" smtClean="0"/>
              <a:t>приймальних</a:t>
            </a:r>
            <a:r>
              <a:rPr lang="ru-RU" dirty="0" smtClean="0"/>
              <a:t> </a:t>
            </a:r>
            <a:r>
              <a:rPr lang="ru-RU" dirty="0" err="1" smtClean="0"/>
              <a:t>пристроях</a:t>
            </a:r>
            <a:r>
              <a:rPr lang="ru-RU" dirty="0" smtClean="0"/>
              <a:t> </a:t>
            </a:r>
            <a:r>
              <a:rPr lang="ru-RU" dirty="0" err="1" smtClean="0"/>
              <a:t>інформаційно-вимірювальних</a:t>
            </a:r>
            <a:r>
              <a:rPr lang="ru-RU" dirty="0" smtClean="0"/>
              <a:t> систем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:</a:t>
            </a:r>
          </a:p>
          <a:p>
            <a:r>
              <a:rPr lang="uk-UA" dirty="0" smtClean="0"/>
              <a:t>запропонувати теоретичні відомості з розкриттям загальних принципів та основних методів формування, перетворення і передавання інформаційних повідомлень по вимірювальним каналам;</a:t>
            </a:r>
          </a:p>
          <a:p>
            <a:r>
              <a:rPr lang="uk-UA" dirty="0" smtClean="0"/>
              <a:t>навести теоретичні дослідження стосовно цифрових детекторів в приймачах з багаторівневим квантуванням сигналів, де розкрити способи побудови цифрових детекторів перерахованих сигналів та дослідити способи спотворення сигналів у цих детекторах, а також виконати порівняльний аналіз детекторів за такими параметрами, як спотворення та обчислювальні витрати;</a:t>
            </a:r>
          </a:p>
          <a:p>
            <a:r>
              <a:rPr lang="ru-RU" dirty="0" err="1" smtClean="0"/>
              <a:t>дослідити</a:t>
            </a:r>
            <a:r>
              <a:rPr lang="ru-RU" dirty="0" smtClean="0"/>
              <a:t> характеристики </a:t>
            </a:r>
            <a:r>
              <a:rPr lang="ru-RU" dirty="0" err="1" smtClean="0"/>
              <a:t>сигналів</a:t>
            </a:r>
            <a:r>
              <a:rPr lang="ru-RU" dirty="0" smtClean="0"/>
              <a:t> при </a:t>
            </a:r>
            <a:r>
              <a:rPr lang="ru-RU" dirty="0" err="1" smtClean="0"/>
              <a:t>різних</a:t>
            </a:r>
            <a:r>
              <a:rPr lang="ru-RU" dirty="0" smtClean="0"/>
              <a:t> видах </a:t>
            </a:r>
            <a:r>
              <a:rPr lang="ru-RU" dirty="0" err="1" smtClean="0"/>
              <a:t>модуляції</a:t>
            </a:r>
            <a:r>
              <a:rPr lang="ru-RU" dirty="0" smtClean="0"/>
              <a:t> та </a:t>
            </a:r>
            <a:r>
              <a:rPr lang="ru-RU" dirty="0" err="1" smtClean="0"/>
              <a:t>розробити</a:t>
            </a:r>
            <a:r>
              <a:rPr lang="ru-RU" dirty="0" smtClean="0"/>
              <a:t> </a:t>
            </a:r>
            <a:r>
              <a:rPr lang="ru-RU" dirty="0" err="1" smtClean="0"/>
              <a:t>моделі</a:t>
            </a:r>
            <a:r>
              <a:rPr lang="ru-RU" dirty="0" smtClean="0"/>
              <a:t> фазового детектора, </a:t>
            </a:r>
            <a:r>
              <a:rPr lang="ru-RU" dirty="0" err="1" smtClean="0"/>
              <a:t>автокореляційного</a:t>
            </a:r>
            <a:r>
              <a:rPr lang="ru-RU" dirty="0" smtClean="0"/>
              <a:t> частотного детектора на </a:t>
            </a:r>
            <a:r>
              <a:rPr lang="ru-RU" dirty="0" err="1" smtClean="0"/>
              <a:t>базі</a:t>
            </a:r>
            <a:r>
              <a:rPr lang="ru-RU" dirty="0" smtClean="0"/>
              <a:t> фазового демодулятора та провести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в </a:t>
            </a:r>
            <a:r>
              <a:rPr lang="ru-RU" dirty="0" err="1" smtClean="0"/>
              <a:t>системі</a:t>
            </a:r>
            <a:r>
              <a:rPr lang="ru-RU" dirty="0" smtClean="0"/>
              <a:t> MATLAB.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та завдання дослідження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Об’єкт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: </a:t>
            </a:r>
            <a:r>
              <a:rPr lang="ru-RU" dirty="0" err="1" smtClean="0"/>
              <a:t>процеси</a:t>
            </a:r>
            <a:r>
              <a:rPr lang="ru-RU" dirty="0" smtClean="0"/>
              <a:t> частотного </a:t>
            </a:r>
            <a:r>
              <a:rPr lang="ru-RU" dirty="0" err="1" smtClean="0"/>
              <a:t>детектування</a:t>
            </a:r>
            <a:r>
              <a:rPr lang="ru-RU" dirty="0" smtClean="0"/>
              <a:t>, </a:t>
            </a:r>
            <a:r>
              <a:rPr lang="ru-RU" dirty="0" err="1" smtClean="0"/>
              <a:t>аналіз</a:t>
            </a:r>
            <a:r>
              <a:rPr lang="ru-RU" dirty="0" smtClean="0"/>
              <a:t> схем </a:t>
            </a:r>
            <a:r>
              <a:rPr lang="ru-RU" dirty="0" err="1" smtClean="0"/>
              <a:t>детекторів</a:t>
            </a:r>
            <a:r>
              <a:rPr lang="ru-RU" dirty="0" smtClean="0"/>
              <a:t> </a:t>
            </a:r>
            <a:r>
              <a:rPr lang="ru-RU" dirty="0" err="1" smtClean="0"/>
              <a:t>різного</a:t>
            </a:r>
            <a:r>
              <a:rPr lang="ru-RU" dirty="0" smtClean="0"/>
              <a:t> типу, </a:t>
            </a:r>
            <a:r>
              <a:rPr lang="ru-RU" dirty="0" err="1" smtClean="0"/>
              <a:t>розробка</a:t>
            </a:r>
            <a:r>
              <a:rPr lang="ru-RU" dirty="0" smtClean="0"/>
              <a:t> моделей </a:t>
            </a:r>
            <a:r>
              <a:rPr lang="ru-RU" dirty="0" err="1" smtClean="0"/>
              <a:t>детекторів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Предмет </a:t>
            </a:r>
            <a:r>
              <a:rPr lang="ru-RU" dirty="0" err="1" smtClean="0"/>
              <a:t>дослідження</a:t>
            </a:r>
            <a:r>
              <a:rPr lang="ru-RU" dirty="0" smtClean="0"/>
              <a:t>: </a:t>
            </a:r>
            <a:r>
              <a:rPr lang="uk-UA" dirty="0" smtClean="0"/>
              <a:t>приймальні пристрої інформаційно-вимірювальних систем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Об’єкт та предмет дослідження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 1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8929718" cy="26432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Принцип </a:t>
            </a:r>
            <a:r>
              <a:rPr lang="ru-RU" sz="3200" dirty="0" err="1" smtClean="0"/>
              <a:t>здійснення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радіозв’язку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4643446"/>
            <a:ext cx="375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Структурна схема радіоканалу</a:t>
            </a: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3571900" cy="39719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 smtClean="0"/>
              <a:t>Модуляція – процес впливу на один, чи декілька параметрів ВЧ коливання. А саме</a:t>
            </a:r>
            <a:r>
              <a:rPr lang="en-US" sz="2800" dirty="0" smtClean="0"/>
              <a:t>:</a:t>
            </a:r>
            <a:r>
              <a:rPr lang="uk-UA" sz="2800" dirty="0" smtClean="0"/>
              <a:t> </a:t>
            </a:r>
            <a:r>
              <a:rPr lang="ru-RU" sz="2800" dirty="0" err="1" smtClean="0"/>
              <a:t>амплітуду</a:t>
            </a:r>
            <a:r>
              <a:rPr lang="ru-RU" sz="2800" dirty="0" smtClean="0"/>
              <a:t>, частоту,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фазу.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Принципи</a:t>
            </a:r>
            <a:r>
              <a:rPr lang="ru-RU" sz="3200" dirty="0" smtClean="0"/>
              <a:t> </a:t>
            </a:r>
            <a:r>
              <a:rPr lang="ru-RU" sz="3200" dirty="0" err="1" smtClean="0"/>
              <a:t>модуляції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928670"/>
            <a:ext cx="44005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00496" y="5657671"/>
            <a:ext cx="5572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r>
              <a:rPr lang="ru-RU" dirty="0" err="1" smtClean="0"/>
              <a:t>модуляція</a:t>
            </a:r>
            <a:r>
              <a:rPr lang="ru-RU" dirty="0" smtClean="0"/>
              <a:t> одним тоном; </a:t>
            </a:r>
          </a:p>
          <a:p>
            <a:r>
              <a:rPr lang="ru-RU" dirty="0" smtClean="0"/>
              <a:t>б) </a:t>
            </a:r>
            <a:r>
              <a:rPr lang="ru-RU" dirty="0" err="1" smtClean="0"/>
              <a:t>модуляція</a:t>
            </a:r>
            <a:r>
              <a:rPr lang="ru-RU" dirty="0" smtClean="0"/>
              <a:t> </a:t>
            </a:r>
            <a:r>
              <a:rPr lang="ru-RU" dirty="0" err="1" smtClean="0"/>
              <a:t>складним</a:t>
            </a:r>
            <a:r>
              <a:rPr lang="ru-RU" dirty="0" smtClean="0"/>
              <a:t> звуком </a:t>
            </a:r>
          </a:p>
          <a:p>
            <a:r>
              <a:rPr lang="ru-RU" dirty="0" smtClean="0"/>
              <a:t>Рисунок – </a:t>
            </a:r>
            <a:r>
              <a:rPr lang="ru-RU" dirty="0" err="1" smtClean="0"/>
              <a:t>Частотні</a:t>
            </a:r>
            <a:r>
              <a:rPr lang="ru-RU" dirty="0" smtClean="0"/>
              <a:t> </a:t>
            </a:r>
            <a:r>
              <a:rPr lang="ru-RU" dirty="0" err="1" smtClean="0"/>
              <a:t>спектри</a:t>
            </a:r>
            <a:r>
              <a:rPr lang="ru-RU" dirty="0" smtClean="0"/>
              <a:t> </a:t>
            </a:r>
            <a:r>
              <a:rPr lang="ru-RU" dirty="0" err="1" smtClean="0"/>
              <a:t>амплітудно-модульованого</a:t>
            </a:r>
            <a:r>
              <a:rPr lang="ru-RU" dirty="0" smtClean="0"/>
              <a:t> </a:t>
            </a:r>
            <a:r>
              <a:rPr lang="ru-RU" dirty="0" err="1" smtClean="0"/>
              <a:t>коливання</a:t>
            </a: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err="1" smtClean="0"/>
              <a:t>Амплітудна</a:t>
            </a:r>
            <a:r>
              <a:rPr lang="ru-RU" sz="2000" dirty="0" smtClean="0"/>
              <a:t> </a:t>
            </a:r>
            <a:r>
              <a:rPr lang="ru-RU" sz="2000" dirty="0" err="1" smtClean="0"/>
              <a:t>модуляція</a:t>
            </a:r>
            <a:r>
              <a:rPr lang="ru-RU" sz="2000" dirty="0" smtClean="0"/>
              <a:t> – широко </a:t>
            </a:r>
            <a:r>
              <a:rPr lang="ru-RU" sz="2000" dirty="0" err="1" smtClean="0"/>
              <a:t>поширенний</a:t>
            </a:r>
            <a:r>
              <a:rPr lang="ru-RU" sz="2000" dirty="0" smtClean="0"/>
              <a:t> вид </a:t>
            </a:r>
            <a:r>
              <a:rPr lang="ru-RU" sz="2000" dirty="0" err="1" smtClean="0"/>
              <a:t>модуляції</a:t>
            </a:r>
            <a:r>
              <a:rPr lang="ru-RU" sz="2000" dirty="0" smtClean="0"/>
              <a:t>.</a:t>
            </a:r>
          </a:p>
          <a:p>
            <a:pPr marL="365125" indent="-6350" algn="just">
              <a:buNone/>
            </a:pPr>
            <a:r>
              <a:rPr lang="uk-UA" sz="2000" dirty="0" smtClean="0"/>
              <a:t>Амплітудна модуляція широко використовується у системах: звукового радіомовлення і радіозв’язку на</a:t>
            </a:r>
          </a:p>
          <a:p>
            <a:pPr marL="365125" indent="-6350" algn="just"/>
            <a:r>
              <a:rPr lang="uk-UA" sz="2000" dirty="0" smtClean="0"/>
              <a:t>довгих і середніх хвилях (</a:t>
            </a:r>
            <a:r>
              <a:rPr lang="uk-UA" sz="2000" dirty="0" err="1" smtClean="0"/>
              <a:t>АМ-діапазон</a:t>
            </a:r>
            <a:r>
              <a:rPr lang="uk-UA" sz="2000" dirty="0" smtClean="0"/>
              <a:t>); </a:t>
            </a:r>
          </a:p>
          <a:p>
            <a:pPr marL="365125" indent="-6350" algn="just"/>
            <a:r>
              <a:rPr lang="uk-UA" sz="2000" dirty="0" smtClean="0"/>
              <a:t>телевізійного мовлення (для передачі телевізійних сигналів).</a:t>
            </a:r>
            <a:endParaRPr lang="ru-RU" sz="2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Амплітудна</a:t>
            </a:r>
            <a:r>
              <a:rPr lang="ru-RU" sz="3200" dirty="0" smtClean="0"/>
              <a:t> </a:t>
            </a:r>
            <a:r>
              <a:rPr lang="ru-RU" sz="3200" dirty="0" err="1" smtClean="0"/>
              <a:t>модуляція</a:t>
            </a:r>
            <a:r>
              <a:rPr lang="ru-RU" sz="3200" dirty="0" smtClean="0"/>
              <a:t>, </a:t>
            </a:r>
            <a:r>
              <a:rPr lang="ru-RU" sz="3200" dirty="0" err="1" smtClean="0"/>
              <a:t>її</a:t>
            </a:r>
            <a:r>
              <a:rPr lang="ru-RU" sz="3200" dirty="0" smtClean="0"/>
              <a:t> </a:t>
            </a:r>
            <a:r>
              <a:rPr lang="ru-RU" sz="3200" dirty="0" err="1" smtClean="0"/>
              <a:t>використання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недоліки</a:t>
            </a:r>
            <a:endParaRPr lang="ru-RU" sz="3200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28596" y="4500570"/>
            <a:ext cx="8229600" cy="163121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r>
              <a:rPr lang="ru-RU" sz="2000" dirty="0" err="1" smtClean="0"/>
              <a:t>Недоліками</a:t>
            </a:r>
            <a:r>
              <a:rPr lang="ru-RU" sz="2000" dirty="0" smtClean="0"/>
              <a:t> </a:t>
            </a:r>
            <a:r>
              <a:rPr lang="ru-RU" sz="2000" dirty="0" err="1" smtClean="0"/>
              <a:t>амплітудної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модуляції</a:t>
            </a:r>
            <a:r>
              <a:rPr lang="ru-RU" sz="2000" dirty="0" smtClean="0"/>
              <a:t> </a:t>
            </a:r>
            <a:r>
              <a:rPr lang="ru-RU" sz="2000" dirty="0" err="1" smtClean="0"/>
              <a:t>є</a:t>
            </a:r>
            <a:r>
              <a:rPr lang="en-US" sz="2000" dirty="0" smtClean="0"/>
              <a:t>:</a:t>
            </a:r>
            <a:endParaRPr lang="uk-UA" sz="2000" dirty="0" smtClean="0"/>
          </a:p>
          <a:p>
            <a:r>
              <a:rPr lang="uk-UA" sz="2000" dirty="0" smtClean="0"/>
              <a:t>  1. </a:t>
            </a:r>
            <a:r>
              <a:rPr lang="ru-RU" sz="2000" dirty="0" err="1" smtClean="0"/>
              <a:t>Низька</a:t>
            </a:r>
            <a:r>
              <a:rPr lang="ru-RU" sz="2000" dirty="0" smtClean="0"/>
              <a:t> </a:t>
            </a:r>
            <a:r>
              <a:rPr lang="ru-RU" sz="2000" dirty="0" err="1" smtClean="0"/>
              <a:t>стійкість</a:t>
            </a:r>
            <a:r>
              <a:rPr lang="ru-RU" sz="2000" dirty="0" smtClean="0"/>
              <a:t> до </a:t>
            </a:r>
            <a:r>
              <a:rPr lang="ru-RU" sz="2000" dirty="0" err="1" smtClean="0"/>
              <a:t>завад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  2. </a:t>
            </a:r>
            <a:r>
              <a:rPr lang="ru-RU" sz="2000" dirty="0" err="1" smtClean="0"/>
              <a:t>Потужність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передавача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використовується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неефективно</a:t>
            </a:r>
            <a:r>
              <a:rPr lang="ru-RU" sz="2000" dirty="0" smtClean="0"/>
              <a:t>.</a:t>
            </a:r>
            <a:endParaRPr lang="uk-UA" sz="2000" dirty="0" smtClean="0"/>
          </a:p>
          <a:p>
            <a:endParaRPr lang="uk-UA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uk-UA" sz="2800" dirty="0" smtClean="0"/>
              <a:t>Частотна модуляція змінює частоту несучого коливання під дією </a:t>
            </a:r>
            <a:r>
              <a:rPr lang="uk-UA" sz="2800" dirty="0" err="1" smtClean="0"/>
              <a:t>модулюючого</a:t>
            </a:r>
            <a:r>
              <a:rPr lang="uk-UA" sz="2800" dirty="0" smtClean="0"/>
              <a:t> коливання. Амплітуда модульованого коливання така ж, як і амплітуда несучого коливання. </a:t>
            </a:r>
          </a:p>
          <a:p>
            <a:pPr algn="just">
              <a:buNone/>
            </a:pPr>
            <a:r>
              <a:rPr lang="ru-RU" sz="2800" dirty="0" err="1" smtClean="0"/>
              <a:t>Енергетично</a:t>
            </a:r>
            <a:r>
              <a:rPr lang="ru-RU" sz="2800" dirty="0" smtClean="0"/>
              <a:t> частотна </a:t>
            </a:r>
            <a:r>
              <a:rPr lang="ru-RU" sz="2800" dirty="0" err="1" smtClean="0"/>
              <a:t>модуляція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значно</a:t>
            </a:r>
            <a:r>
              <a:rPr lang="ru-RU" sz="2800" dirty="0" smtClean="0"/>
              <a:t> </a:t>
            </a:r>
            <a:r>
              <a:rPr lang="ru-RU" sz="2800" dirty="0" err="1" smtClean="0"/>
              <a:t>економічніша</a:t>
            </a:r>
            <a:r>
              <a:rPr lang="ru-RU" sz="2800" dirty="0" smtClean="0"/>
              <a:t> </a:t>
            </a:r>
            <a:r>
              <a:rPr lang="ru-RU" sz="2800" dirty="0" err="1" smtClean="0"/>
              <a:t>порівняно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амплітудною</a:t>
            </a:r>
            <a:r>
              <a:rPr lang="ru-RU" sz="2800" dirty="0" smtClean="0"/>
              <a:t> </a:t>
            </a:r>
            <a:r>
              <a:rPr lang="ru-RU" sz="2800" dirty="0" err="1" smtClean="0"/>
              <a:t>модуляцією</a:t>
            </a:r>
            <a:r>
              <a:rPr lang="ru-RU" sz="2800" dirty="0" smtClean="0"/>
              <a:t>.</a:t>
            </a:r>
            <a:endParaRPr lang="uk-UA" sz="2800" dirty="0" smtClean="0"/>
          </a:p>
          <a:p>
            <a:pPr algn="just">
              <a:buNone/>
            </a:pPr>
            <a:endParaRPr lang="uk-UA" sz="2800" dirty="0" smtClean="0"/>
          </a:p>
          <a:p>
            <a:pPr algn="just">
              <a:buNone/>
            </a:pPr>
            <a:endParaRPr lang="uk-UA" sz="2800" dirty="0" smtClean="0"/>
          </a:p>
          <a:p>
            <a:pPr algn="just">
              <a:buNone/>
            </a:pPr>
            <a:endParaRPr lang="uk-UA" sz="2800" dirty="0" smtClean="0"/>
          </a:p>
          <a:p>
            <a:pPr algn="just">
              <a:buNone/>
            </a:pPr>
            <a:r>
              <a:rPr lang="uk-UA" sz="2800" dirty="0" smtClean="0"/>
              <a:t>Перевагою частотної модуляції є завадостійкість, а також енергетична економність в порівнянні з амплітудною модуляцією.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Частотна </a:t>
            </a:r>
            <a:r>
              <a:rPr lang="ru-RU" sz="3200" dirty="0" err="1" smtClean="0"/>
              <a:t>модуляція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Принципи</a:t>
            </a:r>
            <a:r>
              <a:rPr lang="ru-RU" sz="3200" dirty="0" smtClean="0"/>
              <a:t> </a:t>
            </a:r>
            <a:r>
              <a:rPr lang="ru-RU" sz="3200" dirty="0" err="1" smtClean="0"/>
              <a:t>демодуляції</a:t>
            </a:r>
            <a:endParaRPr lang="ru-RU" sz="3200" dirty="0"/>
          </a:p>
        </p:txBody>
      </p:sp>
      <p:pic>
        <p:nvPicPr>
          <p:cNvPr id="5" name="Рисунок 4" descr="Рис 1.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86124"/>
            <a:ext cx="9144000" cy="217885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397" y="1142984"/>
            <a:ext cx="888560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728" y="2714620"/>
            <a:ext cx="708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Рисунок - Структурна схема </a:t>
            </a:r>
            <a:r>
              <a:rPr lang="ru-RU" dirty="0" err="1" smtClean="0"/>
              <a:t>приймача</a:t>
            </a:r>
            <a:r>
              <a:rPr lang="ru-RU" dirty="0" smtClean="0"/>
              <a:t> прямого </a:t>
            </a:r>
            <a:r>
              <a:rPr lang="ru-RU" dirty="0" err="1" smtClean="0"/>
              <a:t>підсилення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5715016"/>
            <a:ext cx="774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Рисунок - </a:t>
            </a:r>
            <a:r>
              <a:rPr lang="ru-RU" dirty="0" smtClean="0"/>
              <a:t>Структурна схема </a:t>
            </a:r>
            <a:r>
              <a:rPr lang="ru-RU" dirty="0" err="1" smtClean="0"/>
              <a:t>приймача</a:t>
            </a:r>
            <a:r>
              <a:rPr lang="ru-RU" dirty="0" smtClean="0"/>
              <a:t> супергетеродинного типу</a:t>
            </a:r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2842</TotalTime>
  <Words>1043</Words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Слайд 1</vt:lpstr>
      <vt:lpstr>Актуальність роботи</vt:lpstr>
      <vt:lpstr>Мета та завдання дослідження</vt:lpstr>
      <vt:lpstr>Об’єкт та предмет дослідження</vt:lpstr>
      <vt:lpstr>Принцип здійснення радіозв’язку</vt:lpstr>
      <vt:lpstr>Принципи модуляції</vt:lpstr>
      <vt:lpstr>Амплітудна модуляція, її використання та недоліки</vt:lpstr>
      <vt:lpstr>Частотна модуляція</vt:lpstr>
      <vt:lpstr>Принципи демодуляції</vt:lpstr>
      <vt:lpstr>Класифікація цифрових детекторів</vt:lpstr>
      <vt:lpstr>Структурні схеми несинхронних цифрових АД</vt:lpstr>
      <vt:lpstr>Цифрові детектори з кутовою модуляцією. Переваги, та недоліки</vt:lpstr>
      <vt:lpstr>Розробка і моделювання модуляторів ЧМ-сигналів</vt:lpstr>
      <vt:lpstr>Розробка фазового детектора</vt:lpstr>
      <vt:lpstr>Слайд 15</vt:lpstr>
      <vt:lpstr>Схемотехнічний аналіз детекторів</vt:lpstr>
      <vt:lpstr>Слайд 17</vt:lpstr>
      <vt:lpstr>Слайд 18</vt:lpstr>
      <vt:lpstr>Слайд 19</vt:lpstr>
      <vt:lpstr>Висновки</vt:lpstr>
      <vt:lpstr>Слайд 21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Балабуха</dc:creator>
  <cp:lastModifiedBy>Ники</cp:lastModifiedBy>
  <cp:revision>173</cp:revision>
  <dcterms:modified xsi:type="dcterms:W3CDTF">2024-01-25T16:40:29Z</dcterms:modified>
</cp:coreProperties>
</file>