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7E65A-240F-4440-B789-77B529617A87}" type="datetimeFigureOut">
              <a:rPr lang="uk-UA" smtClean="0"/>
              <a:t>18.12.2023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7D33F-CFCE-4A3A-960B-59BB1847EB1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55857BF-2A0F-4229-BA3B-AFF3AA8ED5EA}" type="datetime1">
              <a:rPr lang="uk-UA" smtClean="0"/>
              <a:t>18.12.2023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B89D-819E-4C1A-BA15-EAA418C6ADD7}" type="datetime1">
              <a:rPr lang="uk-UA" smtClean="0"/>
              <a:t>18.12.2023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F8F1-50F2-4EA7-8D76-9EFD699B820B}" type="datetime1">
              <a:rPr lang="uk-UA" smtClean="0"/>
              <a:t>18.12.2023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BBE910-18A7-44ED-A929-805CEA1FA6CC}" type="datetime1">
              <a:rPr lang="uk-UA" smtClean="0"/>
              <a:t>18.12.2023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066C02-91E1-465D-98C3-51283F371DFD}" type="datetime1">
              <a:rPr lang="uk-UA" smtClean="0"/>
              <a:t>18.12.2023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20B56-E8A5-40DE-9AF5-4FBBB72EEE4D}" type="datetime1">
              <a:rPr lang="uk-UA" smtClean="0"/>
              <a:t>18.12.2023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2B1D-6139-4A3A-ABDF-FD9BDBEDA48D}" type="datetime1">
              <a:rPr lang="uk-UA" smtClean="0"/>
              <a:t>18.12.2023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222B14-3369-4CE6-B214-5B1ADB957784}" type="datetime1">
              <a:rPr lang="uk-UA" smtClean="0"/>
              <a:t>18.12.2023</a:t>
            </a:fld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61F2-7E7D-4404-8A1C-F8878DE8C822}" type="datetime1">
              <a:rPr lang="uk-UA" smtClean="0"/>
              <a:t>18.12.2023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02E5C8-FC39-4750-8A0E-33C4C73030C4}" type="datetime1">
              <a:rPr lang="uk-UA" smtClean="0"/>
              <a:t>18.12.2023</a:t>
            </a:fld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6BCA66E-06AF-452F-ACF3-4A01D2A3574F}" type="datetime1">
              <a:rPr lang="uk-UA" smtClean="0"/>
              <a:t>18.12.2023</a:t>
            </a:fld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A98951-3CCA-4BC0-A4E7-D5E277DF3B6F}" type="datetime1">
              <a:rPr lang="uk-UA" smtClean="0"/>
              <a:t>18.12.2023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F3E1A8-43AE-4443-A1F4-0FAD5ACFD0F0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988840"/>
            <a:ext cx="6840760" cy="2376264"/>
          </a:xfrm>
        </p:spPr>
        <p:txBody>
          <a:bodyPr>
            <a:noAutofit/>
          </a:bodyPr>
          <a:lstStyle/>
          <a:p>
            <a:r>
              <a:rPr lang="uk-UA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Впровадження методики вимірювання параметрів оптичного волокна для контролю якості електронних комунікаційних послуг підприємства ТОВ </a:t>
            </a:r>
            <a:r>
              <a:rPr lang="uk-UA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“ТВОЙ НЕТ”</a:t>
            </a:r>
            <a:endParaRPr lang="uk-UA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Картинки по запросу логотип запорожской политех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0"/>
            <a:ext cx="11969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11663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500"/>
              </a:spcAft>
              <a:defRPr/>
            </a:pPr>
            <a:r>
              <a:rPr lang="uk-UA" altLang="ru-RU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</a:t>
            </a:r>
            <a:r>
              <a:rPr lang="uk-UA" altLang="ru-RU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університет «Запорізька політехніка»</a:t>
            </a:r>
            <a:endParaRPr lang="uk-UA" altLang="ru-RU" i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979712" y="548680"/>
            <a:ext cx="57150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Кафедра </a:t>
            </a:r>
            <a:r>
              <a:rPr lang="uk-UA" altLang="ru-RU" sz="1600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інформаційної безпеки та наноелектроніки</a:t>
            </a:r>
            <a:endParaRPr lang="ru-RU" altLang="ru-RU" sz="1600" b="1" i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484784"/>
            <a:ext cx="3408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altLang="ru-RU" b="1" i="1" dirty="0" smtClean="0">
                <a:solidFill>
                  <a:schemeClr val="accent1"/>
                </a:solidFill>
              </a:rPr>
              <a:t>Дипломна робота на тему:</a:t>
            </a:r>
            <a:endParaRPr lang="uk-UA" altLang="ru-RU" b="1" i="1" dirty="0">
              <a:solidFill>
                <a:schemeClr val="accent1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195736" y="5229200"/>
            <a:ext cx="2232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b="1" i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Виконав</a:t>
            </a:r>
            <a:r>
              <a:rPr lang="ru-RU" altLang="ru-RU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 eaLnBrk="1" hangingPunct="1"/>
            <a:r>
              <a:rPr lang="uk-UA" altLang="ru-RU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ст. гр. </a:t>
            </a:r>
            <a:r>
              <a:rPr lang="uk-UA" altLang="ru-RU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БК-412м</a:t>
            </a:r>
            <a:endParaRPr lang="ru-RU" altLang="ru-RU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278184" y="5373216"/>
            <a:ext cx="21560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uk-UA" altLang="ru-RU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Андрій КРИВОУС</a:t>
            </a:r>
            <a:endParaRPr lang="ru-RU" altLang="ru-RU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430448" y="6021288"/>
            <a:ext cx="21176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 i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Кер</a:t>
            </a:r>
            <a:r>
              <a:rPr lang="uk-UA" altLang="ru-RU" b="1" i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івник</a:t>
            </a:r>
            <a:r>
              <a:rPr lang="uk-UA" altLang="ru-RU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 eaLnBrk="1" hangingPunct="1"/>
            <a:r>
              <a:rPr lang="uk-UA" altLang="ru-RU" b="1" i="1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Д.т.н</a:t>
            </a:r>
            <a:r>
              <a:rPr lang="uk-UA" altLang="ru-RU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професор</a:t>
            </a:r>
            <a:endParaRPr lang="ru-RU" altLang="ru-RU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125833" y="6237312"/>
            <a:ext cx="23754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uk-UA" altLang="ru-RU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Геннадій СНІЖНОЙ</a:t>
            </a:r>
            <a:endParaRPr lang="ru-RU" altLang="ru-RU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ВИСНОВКИ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352928" cy="5760640"/>
          </a:xfrm>
        </p:spPr>
        <p:txBody>
          <a:bodyPr>
            <a:noAutofit/>
          </a:bodyPr>
          <a:lstStyle/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Впроваджені зміни до методики вимірювання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параметрів оптичного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волокна. 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Запропоновано,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для вчасного діагностування погіршення якості оптичного волокна (збільшення оптичних втрат) після введення в експлуатацію нових ВОЛЗ в паспорт на цифровий тракт внести додаткові графи до результатів вимірювань в які вносити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заміри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кожні 5 років експлуатації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ВОЛЗ.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Були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проведені вимірювання на 12 волокнах нової ВОЛЗ між селами </a:t>
            </a:r>
            <a:r>
              <a:rPr lang="uk-UA" sz="2000" i="1" dirty="0" err="1" smtClean="0">
                <a:latin typeface="Arial" pitchFamily="34" charset="0"/>
                <a:cs typeface="Arial" pitchFamily="34" charset="0"/>
              </a:rPr>
              <a:t>Мар`ївка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 та Смоляне за впровадженою методикою для складання Паспорту на цифровий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тракт.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Оптичні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втрати на один кілометр склали від 0,326 до 0,347 дБ/км для довжини хвилі 1310 нм, та в діапазоні 0,193 ‑ 0,196 дБ/км для довжини хвилі 1550 нм, що дало підстави вважати оптичні волокна придатними для експлуатації. </a:t>
            </a:r>
            <a:endParaRPr lang="uk-UA" sz="2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Під час підготовки до виконання роботи була підготовлена стаття про </a:t>
            </a:r>
            <a:r>
              <a:rPr lang="uk-UA" sz="2000" i="1" dirty="0" err="1" smtClean="0">
                <a:latin typeface="Arial" pitchFamily="34" charset="0"/>
                <a:cs typeface="Arial" pitchFamily="34" charset="0"/>
              </a:rPr>
              <a:t>данну</a:t>
            </a:r>
            <a:r>
              <a:rPr lang="uk-UA" sz="2000" i="1" smtClean="0">
                <a:latin typeface="Arial" pitchFamily="34" charset="0"/>
                <a:cs typeface="Arial" pitchFamily="34" charset="0"/>
              </a:rPr>
              <a:t> проблематику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в рамках тижня науки </a:t>
            </a:r>
            <a:r>
              <a:rPr lang="uk-UA" sz="2000" i="1" smtClean="0">
                <a:latin typeface="Arial" pitchFamily="34" charset="0"/>
                <a:cs typeface="Arial" pitchFamily="34" charset="0"/>
              </a:rPr>
              <a:t>в університеті.</a:t>
            </a:r>
            <a:endParaRPr lang="uk-UA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634082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Мета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та о о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б’єкт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дослідження 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467600" cy="5184576"/>
          </a:xfrm>
        </p:spPr>
        <p:txBody>
          <a:bodyPr>
            <a:normAutofit lnSpcReduction="10000"/>
          </a:bodyPr>
          <a:lstStyle/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Мета роботи –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впровадження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 ТОВ «ТВОЙ НЕТ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» покращеної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методики вимірювання параметрів оптичного волокна для запобігання та усунення аварій на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лініях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зв`язку.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Об’єкт дослідження – інформаційна система забезпечення якості електронних комунікаційних послуг в ТОВ «ТВОЙ НЕТ» м. Запоріжжя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Предмет дослідження – методика вимірювання параметрів оптичного волокна за допомогою рефлектометрів.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Запропоновано та впроваджено зміни до методики вимірювання параметрів оптичного волокна за допомогою рефлектометрів</a:t>
            </a:r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562074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Актуальність</a:t>
            </a:r>
            <a:r>
              <a:rPr lang="uk-UA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роботи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064896" cy="5493224"/>
          </a:xfrm>
        </p:spPr>
        <p:txBody>
          <a:bodyPr>
            <a:normAutofit fontScale="92500" lnSpcReduction="20000"/>
          </a:bodyPr>
          <a:lstStyle/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В сучасному світі Інтернет проник майже в усі сфери життя людини.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Послуга доступу до мережі Інтернет, як і всі послуги, має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свої характеристики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, які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повинні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задовольняти споживача цієї послуги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. Одна з основних – це безперервність надання послуги.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Для запобігання обриву сервісу в кожного постачальника електронної комунікаційної послуги побудована ІС забезпечення якості.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Основним елементом сучасних мереж є ВОЛЗ.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Одним з чинників ІС є метрологічне забезпечення вимірювання параметрів ВОЛЗ.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Саме вимірюванню параметрів ВОЛЗ ТОВ «ТВОЙ НЕТ» за допомогою рефлектометра й присвячена ця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робота. Виникла необхідність вдосконалити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методику вимірювань за допомогою рефлектометру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підприємстві,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щоб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максимально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забезпечити попередження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аварійних ситуацій на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ВОЛЗ.</a:t>
            </a:r>
          </a:p>
          <a:p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Основні характеристики ВОЛЗ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92500" lnSpcReduction="10000"/>
          </a:bodyPr>
          <a:lstStyle/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Загасання в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оптичному тракті на робочій довжині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хвилі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(вимірюється в дБ)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. Показує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, наскільки буде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слабшати оптичний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сигнал при проходженні через дану лінію.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Основні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елементи, які вносять загасання в оптичний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тракт: оптичне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волокно (характеризується втратами на одиницю довжини, дБ/км)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 зварне з'єднання; механічні роз'єми; оптичні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дільники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Зворотне відбиття,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характеризує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значення оптичної потужності, яка відбивається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назад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до джерела випромінювання, виражається також в дБ. Джерелом зворотного відбиття можуть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бути: механічні роз'єми; тріщини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волокні; вільний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кінець оптичного роз'єму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.</a:t>
            </a:r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Всі ці фізичні характеристики ВОЛЗ зберігаються в технічній документації ВОЛЗ.</a:t>
            </a:r>
          </a:p>
          <a:p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Обладнання для тестування ВОЛЗ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79912" y="1196752"/>
            <a:ext cx="4752528" cy="5040560"/>
          </a:xfrm>
        </p:spPr>
        <p:txBody>
          <a:bodyPr>
            <a:normAutofit lnSpcReduction="10000"/>
          </a:bodyPr>
          <a:lstStyle/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Джерело видимого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лазерного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випромінювання </a:t>
            </a:r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Джерело лазерного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випромінювання</a:t>
            </a:r>
          </a:p>
          <a:p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Вимірювачі оптичної потужності </a:t>
            </a:r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Оптичний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тестер</a:t>
            </a:r>
          </a:p>
          <a:p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Ідентифікатор активних волокон </a:t>
            </a:r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5</a:t>
            </a:fld>
            <a:endParaRPr lang="uk-UA"/>
          </a:p>
        </p:txBody>
      </p:sp>
      <p:pic>
        <p:nvPicPr>
          <p:cNvPr id="6" name="Рисунок 5" descr="оптична потуж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608" y="2852936"/>
            <a:ext cx="1979503" cy="1979503"/>
          </a:xfrm>
          <a:prstGeom prst="rect">
            <a:avLst/>
          </a:prstGeom>
        </p:spPr>
      </p:pic>
      <p:pic>
        <p:nvPicPr>
          <p:cNvPr id="7" name="Рисунок 6" descr="Ідентифікатор активних волокон.jpg"/>
          <p:cNvPicPr/>
          <p:nvPr/>
        </p:nvPicPr>
        <p:blipFill>
          <a:blip r:embed="rId3" cstate="print"/>
          <a:stretch>
            <a:fillRect/>
          </a:stretch>
        </p:blipFill>
        <p:spPr>
          <a:xfrm rot="3403052">
            <a:off x="1389152" y="4645107"/>
            <a:ext cx="1551964" cy="1953346"/>
          </a:xfrm>
          <a:prstGeom prst="rect">
            <a:avLst/>
          </a:prstGeom>
        </p:spPr>
      </p:pic>
      <p:pic>
        <p:nvPicPr>
          <p:cNvPr id="8" name="Рисунок 7" descr="видеме свытло.jpg"/>
          <p:cNvPicPr/>
          <p:nvPr/>
        </p:nvPicPr>
        <p:blipFill>
          <a:blip r:embed="rId4" cstate="print"/>
          <a:stretch>
            <a:fillRect/>
          </a:stretch>
        </p:blipFill>
        <p:spPr>
          <a:xfrm rot="3426686">
            <a:off x="792756" y="1135023"/>
            <a:ext cx="1931317" cy="19223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Рефлектометр та його характеристики</a:t>
            </a:r>
            <a:endParaRPr lang="uk-UA" b="1" i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67944" y="908720"/>
            <a:ext cx="4824536" cy="4752528"/>
          </a:xfrm>
        </p:spPr>
        <p:txBody>
          <a:bodyPr>
            <a:noAutofit/>
          </a:bodyPr>
          <a:lstStyle/>
          <a:p>
            <a:r>
              <a:rPr lang="uk-UA" sz="1800" i="1" dirty="0" smtClean="0">
                <a:latin typeface="Arial" pitchFamily="34" charset="0"/>
                <a:cs typeface="Arial" pitchFamily="34" charset="0"/>
              </a:rPr>
              <a:t>Динамічний діапазон</a:t>
            </a:r>
            <a:r>
              <a:rPr lang="uk-UA" sz="18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характеризує 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діапазон між рівнем передачі і мінімальним рівнем прийому 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сигналу 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Динамічний діапазон рефлектометра згідно з визначенням IEC (DIEC) та динамічний діапазон </a:t>
            </a:r>
            <a:r>
              <a:rPr lang="uk-UA" sz="1800" i="1" dirty="0" err="1" smtClean="0">
                <a:latin typeface="Arial" pitchFamily="34" charset="0"/>
                <a:cs typeface="Arial" pitchFamily="34" charset="0"/>
              </a:rPr>
              <a:t>Drms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, визначений за середньоквадратичним рівнем 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шуму</a:t>
            </a:r>
          </a:p>
          <a:p>
            <a:endParaRPr lang="uk-UA" sz="1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800" i="1" dirty="0" smtClean="0">
                <a:latin typeface="Arial" pitchFamily="34" charset="0"/>
                <a:cs typeface="Arial" pitchFamily="34" charset="0"/>
              </a:rPr>
              <a:t>Мертва зона – відстань на </a:t>
            </a:r>
            <a:r>
              <a:rPr lang="uk-UA" sz="1800" i="1" dirty="0" err="1" smtClean="0">
                <a:latin typeface="Arial" pitchFamily="34" charset="0"/>
                <a:cs typeface="Arial" pitchFamily="34" charset="0"/>
              </a:rPr>
              <a:t>рефлектограмі</a:t>
            </a:r>
            <a:r>
              <a:rPr lang="uk-UA" sz="1800" i="1" dirty="0" smtClean="0">
                <a:latin typeface="Arial" pitchFamily="34" charset="0"/>
                <a:cs typeface="Arial" pitchFamily="34" charset="0"/>
              </a:rPr>
              <a:t> після неоднорідності, на якій не можна проводити вимірювання. Розрізняють мертву зону по відбиттю і мертву зону по загасанню. Типові значення становлять: по відбиттю 1 – 3 м, по затуханню 7 – 10 м.</a:t>
            </a:r>
          </a:p>
          <a:p>
            <a:endParaRPr lang="uk-UA" sz="18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6</a:t>
            </a:fld>
            <a:endParaRPr lang="uk-UA"/>
          </a:p>
        </p:txBody>
      </p:sp>
      <p:pic>
        <p:nvPicPr>
          <p:cNvPr id="5" name="Рисунок 4" descr="reflektometria-opticheskih-volokon1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3960440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Типовий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внутрішній вигляд та основні складові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рефлектометру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653136"/>
            <a:ext cx="7715200" cy="1820816"/>
          </a:xfrm>
        </p:spPr>
        <p:txBody>
          <a:bodyPr>
            <a:normAutofit fontScale="92500"/>
          </a:bodyPr>
          <a:lstStyle/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1 – два лазерних світло діоди на дві довжини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хвилі;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– оптичний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розгалужувач;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– фотоприймач, захищений металевим екраном;</a:t>
            </a:r>
          </a:p>
          <a:p>
            <a:r>
              <a:rPr lang="uk-UA" i="1" dirty="0" smtClean="0">
                <a:latin typeface="Arial" pitchFamily="34" charset="0"/>
                <a:cs typeface="Arial" pitchFamily="34" charset="0"/>
              </a:rPr>
              <a:t>4 – вхідний </a:t>
            </a:r>
            <a:r>
              <a:rPr lang="uk-UA" i="1" dirty="0" err="1" smtClean="0">
                <a:latin typeface="Arial" pitchFamily="34" charset="0"/>
                <a:cs typeface="Arial" pitchFamily="34" charset="0"/>
              </a:rPr>
              <a:t>конектор</a:t>
            </a:r>
            <a:endParaRPr lang="uk-UA" i="1" dirty="0" smtClean="0">
              <a:latin typeface="Arial" pitchFamily="34" charset="0"/>
              <a:cs typeface="Arial" pitchFamily="34" charset="0"/>
            </a:endParaRPr>
          </a:p>
          <a:p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7</a:t>
            </a:fld>
            <a:endParaRPr lang="uk-UA"/>
          </a:p>
        </p:txBody>
      </p:sp>
      <p:pic>
        <p:nvPicPr>
          <p:cNvPr id="5" name="Рисунок 4" descr="OTDR_Principle_Insid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4849108" cy="30308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Дефекти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оптичних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волокнах та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їх відображення 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b="1" i="1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рефлектограмі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8</a:t>
            </a:fld>
            <a:endParaRPr lang="uk-UA"/>
          </a:p>
        </p:txBody>
      </p:sp>
      <p:pic>
        <p:nvPicPr>
          <p:cNvPr id="5" name="Содержимое 4" descr="reflektometria-opticheskih-volokon2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6840760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uk-UA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ефлектограма з дипломної роботи</a:t>
            </a:r>
            <a:endParaRPr lang="uk-UA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трасировка011.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280920" cy="468052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F3E1A8-43AE-4443-A1F4-0FAD5ACFD0F0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276</TotalTime>
  <Words>545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Впровадження методики вимірювання параметрів оптичного волокна для контролю якості електронних комунікаційних послуг підприємства ТОВ “ТВОЙ НЕТ”</vt:lpstr>
      <vt:lpstr>Мета та о об’єкт дослідження </vt:lpstr>
      <vt:lpstr>Актуальність роботи</vt:lpstr>
      <vt:lpstr>Основні характеристики ВОЛЗ</vt:lpstr>
      <vt:lpstr>Обладнання для тестування ВОЛЗ</vt:lpstr>
      <vt:lpstr>Рефлектометр та його характеристики</vt:lpstr>
      <vt:lpstr>Типовий внутрішній вигляд та основні складові рефлектометру</vt:lpstr>
      <vt:lpstr>Дефекти в оптичних волокнах та їх відображення на рефлектограмі</vt:lpstr>
      <vt:lpstr>Рефлектограма з дипломної роботи</vt:lpstr>
      <vt:lpstr>ВИСНОВКИ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Впровадження методики вимірювання параметрів оптичного волокна для контролю якості електронних комунікаційних послуг підприємства ТОВ «ТВОЙ НЕТ</dc:title>
  <dc:creator>Andrii Krivous</dc:creator>
  <cp:lastModifiedBy>Andrii Krivous</cp:lastModifiedBy>
  <cp:revision>19</cp:revision>
  <dcterms:created xsi:type="dcterms:W3CDTF">2023-12-18T10:15:52Z</dcterms:created>
  <dcterms:modified xsi:type="dcterms:W3CDTF">2023-12-18T20:52:30Z</dcterms:modified>
</cp:coreProperties>
</file>