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6" r:id="rId5"/>
    <p:sldId id="267" r:id="rId6"/>
    <p:sldId id="268" r:id="rId7"/>
    <p:sldId id="259" r:id="rId8"/>
    <p:sldId id="260" r:id="rId9"/>
    <p:sldId id="261" r:id="rId10"/>
    <p:sldId id="263" r:id="rId11"/>
    <p:sldId id="265" r:id="rId12"/>
    <p:sldId id="262" r:id="rId13"/>
    <p:sldId id="269" r:id="rId14"/>
  </p:sldIdLst>
  <p:sldSz cx="14630400" cy="8229600"/>
  <p:notesSz cx="8229600" cy="14630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94" d="100"/>
          <a:sy n="94" d="100"/>
        </p:scale>
        <p:origin x="4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2377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4524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11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05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980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19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81A2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52833"/>
          </a:solidFill>
          <a:ln/>
        </p:spPr>
        <p:txBody>
          <a:bodyPr/>
          <a:lstStyle/>
          <a:p>
            <a:endParaRPr lang="ru-RU" dirty="0"/>
          </a:p>
        </p:txBody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6319599" y="1429226"/>
            <a:ext cx="7477601" cy="333279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6561"/>
              </a:lnSpc>
              <a:buNone/>
            </a:pPr>
            <a:r>
              <a:rPr lang="en-US" sz="5249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Аналіз методів виявлення та протидії фішинговим атакам на веб-ресурси</a:t>
            </a:r>
            <a:endParaRPr lang="en-US" sz="5249" dirty="0"/>
          </a:p>
        </p:txBody>
      </p:sp>
      <p:sp>
        <p:nvSpPr>
          <p:cNvPr id="6" name="Text 3"/>
          <p:cNvSpPr/>
          <p:nvPr/>
        </p:nvSpPr>
        <p:spPr>
          <a:xfrm>
            <a:off x="6319599" y="5095280"/>
            <a:ext cx="7477601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uk-UA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Типи </a:t>
            </a:r>
            <a:r>
              <a:rPr lang="uk-UA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фішингових</a:t>
            </a:r>
            <a:r>
              <a:rPr lang="uk-UA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атак. Методи в</a:t>
            </a:r>
            <a:r>
              <a:rPr lang="en-US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иявлення</a:t>
            </a:r>
            <a:r>
              <a:rPr lang="en-US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та захисту веб-ресурсів від фішингових атак. </a:t>
            </a:r>
            <a:r>
              <a:rPr lang="uk-UA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Засоби з</a:t>
            </a:r>
            <a:r>
              <a:rPr lang="en-US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абезпеч</a:t>
            </a:r>
            <a:r>
              <a:rPr lang="uk-UA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ення</a:t>
            </a:r>
            <a:r>
              <a:rPr lang="en-US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en-US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безпек</a:t>
            </a:r>
            <a:r>
              <a:rPr lang="uk-UA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и</a:t>
            </a:r>
            <a:r>
              <a:rPr lang="en-US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uk-UA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інформації</a:t>
            </a:r>
            <a:r>
              <a:rPr lang="en-US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.</a:t>
            </a:r>
            <a:endParaRPr lang="en-US" sz="175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84830B1-FAE3-46A1-8D62-C8C3439636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7967" y="0"/>
            <a:ext cx="5590100" cy="8229599"/>
          </a:xfrm>
          <a:prstGeom prst="rect">
            <a:avLst/>
          </a:prstGeom>
        </p:spPr>
      </p:pic>
      <p:sp>
        <p:nvSpPr>
          <p:cNvPr id="13" name="Text 3">
            <a:extLst>
              <a:ext uri="{FF2B5EF4-FFF2-40B4-BE49-F238E27FC236}">
                <a16:creationId xmlns:a16="http://schemas.microsoft.com/office/drawing/2014/main" id="{4A2CA521-0EE6-4A86-956B-4B41AF4699D1}"/>
              </a:ext>
            </a:extLst>
          </p:cNvPr>
          <p:cNvSpPr/>
          <p:nvPr/>
        </p:nvSpPr>
        <p:spPr>
          <a:xfrm>
            <a:off x="1499012" y="6443941"/>
            <a:ext cx="7477601" cy="179117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r">
              <a:lnSpc>
                <a:spcPts val="2799"/>
              </a:lnSpc>
              <a:buNone/>
            </a:pPr>
            <a:r>
              <a:rPr lang="uk-UA" sz="1750" b="1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Виконав: ст. гр. </a:t>
            </a:r>
            <a:r>
              <a:rPr lang="uk-UA" sz="1750" b="1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</a:rPr>
              <a:t>БК-812м</a:t>
            </a:r>
          </a:p>
          <a:p>
            <a:pPr marL="0" indent="0" algn="r">
              <a:lnSpc>
                <a:spcPts val="2799"/>
              </a:lnSpc>
              <a:buNone/>
            </a:pPr>
            <a:r>
              <a:rPr lang="uk-UA" sz="1750" b="1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Варов</a:t>
            </a:r>
            <a:r>
              <a:rPr lang="uk-UA" sz="1750" b="1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Антон Павлович</a:t>
            </a:r>
          </a:p>
        </p:txBody>
      </p:sp>
      <p:sp>
        <p:nvSpPr>
          <p:cNvPr id="10" name="Text 3">
            <a:extLst>
              <a:ext uri="{FF2B5EF4-FFF2-40B4-BE49-F238E27FC236}">
                <a16:creationId xmlns:a16="http://schemas.microsoft.com/office/drawing/2014/main" id="{52D35FD9-5495-44AA-AEE2-788A8A937D54}"/>
              </a:ext>
            </a:extLst>
          </p:cNvPr>
          <p:cNvSpPr/>
          <p:nvPr/>
        </p:nvSpPr>
        <p:spPr>
          <a:xfrm>
            <a:off x="6736824" y="6494741"/>
            <a:ext cx="7477601" cy="179117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r" rtl="0" eaLnBrk="1" latinLnBrk="0" hangingPunct="1">
              <a:lnSpc>
                <a:spcPts val="2799"/>
              </a:lnSpc>
              <a:spcBef>
                <a:spcPts val="0"/>
              </a:spcBef>
              <a:spcAft>
                <a:spcPts val="0"/>
              </a:spcAft>
            </a:pPr>
            <a:r>
              <a:rPr lang="uk-UA" sz="1800" b="1" kern="1200" dirty="0">
                <a:solidFill>
                  <a:srgbClr val="D6E5EF"/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Керівник: </a:t>
            </a:r>
            <a:r>
              <a:rPr lang="ru-RU" sz="1800" b="1" kern="1200" dirty="0">
                <a:solidFill>
                  <a:srgbClr val="D6E5EF"/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к.т.н., доцент </a:t>
            </a:r>
            <a:endParaRPr lang="ru-RU" sz="1600" dirty="0">
              <a:effectLst/>
            </a:endParaRPr>
          </a:p>
          <a:p>
            <a:pPr marL="0" indent="0" algn="r" rtl="0" eaLnBrk="1" latinLnBrk="0" hangingPunct="1">
              <a:lnSpc>
                <a:spcPts val="2799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kern="1200" dirty="0">
                <a:solidFill>
                  <a:srgbClr val="D6E5EF"/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НЕЛАСА Ганна </a:t>
            </a:r>
            <a:r>
              <a:rPr lang="ru-RU" sz="1800" b="1" kern="1200" dirty="0" err="1">
                <a:solidFill>
                  <a:srgbClr val="D6E5EF"/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Вікторівна</a:t>
            </a:r>
            <a:endParaRPr lang="ru-RU" sz="1600" dirty="0"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81A2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52833"/>
          </a:solidFill>
          <a:ln/>
        </p:spPr>
      </p:sp>
      <p:sp>
        <p:nvSpPr>
          <p:cNvPr id="4" name="Text 2"/>
          <p:cNvSpPr/>
          <p:nvPr/>
        </p:nvSpPr>
        <p:spPr>
          <a:xfrm>
            <a:off x="804069" y="542667"/>
            <a:ext cx="11591131" cy="208311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ru-RU" sz="437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Алгоритм </a:t>
            </a:r>
            <a:r>
              <a:rPr lang="ru-RU" sz="4374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виявлення</a:t>
            </a:r>
            <a:r>
              <a:rPr lang="ru-RU" sz="437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 </a:t>
            </a:r>
            <a:r>
              <a:rPr lang="ru-RU" sz="4374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фішингової</a:t>
            </a:r>
            <a:r>
              <a:rPr lang="ru-RU" sz="437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 веб-</a:t>
            </a:r>
            <a:r>
              <a:rPr lang="ru-RU" sz="4374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сторінки</a:t>
            </a:r>
            <a:endParaRPr lang="en-US" sz="4374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C6A86FDF-B1BB-4ED6-824D-F782C5D3B0F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265402" y="2759015"/>
            <a:ext cx="10099596" cy="4186031"/>
          </a:xfrm>
          <a:prstGeom prst="rect">
            <a:avLst/>
          </a:prstGeom>
        </p:spPr>
      </p:pic>
      <p:sp>
        <p:nvSpPr>
          <p:cNvPr id="6" name="Text 14">
            <a:extLst>
              <a:ext uri="{FF2B5EF4-FFF2-40B4-BE49-F238E27FC236}">
                <a16:creationId xmlns:a16="http://schemas.microsoft.com/office/drawing/2014/main" id="{C8A334D9-A30F-4596-AC38-9A74A6573E62}"/>
              </a:ext>
            </a:extLst>
          </p:cNvPr>
          <p:cNvSpPr/>
          <p:nvPr/>
        </p:nvSpPr>
        <p:spPr>
          <a:xfrm>
            <a:off x="285313" y="7581781"/>
            <a:ext cx="8584287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i="1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10/13</a:t>
            </a:r>
            <a:endParaRPr lang="en-US" sz="1750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81A2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52833"/>
          </a:solidFill>
          <a:ln/>
        </p:spPr>
      </p:sp>
      <p:sp>
        <p:nvSpPr>
          <p:cNvPr id="4" name="Text 2"/>
          <p:cNvSpPr/>
          <p:nvPr/>
        </p:nvSpPr>
        <p:spPr>
          <a:xfrm>
            <a:off x="1097281" y="673893"/>
            <a:ext cx="11570692" cy="208311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Візуалізації бінарних даних та машинного навчання у протидії фішингу</a:t>
            </a:r>
            <a:endParaRPr lang="en-US" sz="4374" dirty="0"/>
          </a:p>
        </p:txBody>
      </p:sp>
      <p:sp>
        <p:nvSpPr>
          <p:cNvPr id="6" name="Text 3"/>
          <p:cNvSpPr/>
          <p:nvPr/>
        </p:nvSpPr>
        <p:spPr>
          <a:xfrm>
            <a:off x="911860" y="5876211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Бінарні дані</a:t>
            </a:r>
            <a:endParaRPr lang="en-US" sz="2187" dirty="0"/>
          </a:p>
        </p:txBody>
      </p:sp>
      <p:sp>
        <p:nvSpPr>
          <p:cNvPr id="7" name="Text 4"/>
          <p:cNvSpPr/>
          <p:nvPr/>
        </p:nvSpPr>
        <p:spPr>
          <a:xfrm>
            <a:off x="911860" y="6356628"/>
            <a:ext cx="3088958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Алгоритм </a:t>
            </a: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процесу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генерації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зображення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з </a:t>
            </a: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бінарних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даних</a:t>
            </a:r>
            <a:endParaRPr lang="en-US" sz="1750" dirty="0"/>
          </a:p>
        </p:txBody>
      </p:sp>
      <p:sp>
        <p:nvSpPr>
          <p:cNvPr id="10" name="Text 6"/>
          <p:cNvSpPr/>
          <p:nvPr/>
        </p:nvSpPr>
        <p:spPr>
          <a:xfrm>
            <a:off x="5889665" y="3905051"/>
            <a:ext cx="6017855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Конвертоване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зображення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оригінальної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сторінки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авторизації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соцмережі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Facebook</a:t>
            </a:r>
            <a:endParaRPr lang="en-US" sz="1750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7326452-E1E5-48F9-97CB-6BB6F3831B0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911860" y="2465705"/>
            <a:ext cx="3886200" cy="329819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C2FFC19C-D600-4BB9-BC6D-94BD2792D98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889665" y="2465705"/>
            <a:ext cx="5939790" cy="1311275"/>
          </a:xfrm>
          <a:prstGeom prst="rect">
            <a:avLst/>
          </a:prstGeom>
        </p:spPr>
      </p:pic>
      <p:sp>
        <p:nvSpPr>
          <p:cNvPr id="17" name="Text 6">
            <a:extLst>
              <a:ext uri="{FF2B5EF4-FFF2-40B4-BE49-F238E27FC236}">
                <a16:creationId xmlns:a16="http://schemas.microsoft.com/office/drawing/2014/main" id="{0FC52BE2-CA40-437F-A6B2-917B7EED870E}"/>
              </a:ext>
            </a:extLst>
          </p:cNvPr>
          <p:cNvSpPr/>
          <p:nvPr/>
        </p:nvSpPr>
        <p:spPr>
          <a:xfrm>
            <a:off x="5908060" y="6364366"/>
            <a:ext cx="6017855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Конвертоване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зображення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фішингової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сторінки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авторизації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соцмережі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en-US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Facebook</a:t>
            </a:r>
            <a:endParaRPr lang="en-US" sz="1750" dirty="0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20A4FBB-3D77-4D73-A739-C90057A3956D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889665" y="5058688"/>
            <a:ext cx="5939790" cy="1297940"/>
          </a:xfrm>
          <a:prstGeom prst="rect">
            <a:avLst/>
          </a:prstGeom>
        </p:spPr>
      </p:pic>
      <p:sp>
        <p:nvSpPr>
          <p:cNvPr id="12" name="Text 14">
            <a:extLst>
              <a:ext uri="{FF2B5EF4-FFF2-40B4-BE49-F238E27FC236}">
                <a16:creationId xmlns:a16="http://schemas.microsoft.com/office/drawing/2014/main" id="{2DAF4F98-1E95-4FAB-91C0-43C842AEA738}"/>
              </a:ext>
            </a:extLst>
          </p:cNvPr>
          <p:cNvSpPr/>
          <p:nvPr/>
        </p:nvSpPr>
        <p:spPr>
          <a:xfrm>
            <a:off x="285313" y="7581781"/>
            <a:ext cx="8584287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i="1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11/13</a:t>
            </a:r>
            <a:endParaRPr lang="en-US" sz="1750" i="1" dirty="0"/>
          </a:p>
        </p:txBody>
      </p:sp>
    </p:spTree>
    <p:extLst>
      <p:ext uri="{BB962C8B-B14F-4D97-AF65-F5344CB8AC3E}">
        <p14:creationId xmlns:p14="http://schemas.microsoft.com/office/powerpoint/2010/main" val="3082275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81A2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52833"/>
          </a:solidFill>
          <a:ln/>
        </p:spPr>
      </p:sp>
      <p:sp>
        <p:nvSpPr>
          <p:cNvPr id="4" name="Text 2"/>
          <p:cNvSpPr/>
          <p:nvPr/>
        </p:nvSpPr>
        <p:spPr>
          <a:xfrm>
            <a:off x="2348389" y="1652945"/>
            <a:ext cx="9933503" cy="208311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Протидія фішинговим атакам: технологічні та організаційні аспекти</a:t>
            </a:r>
            <a:endParaRPr lang="en-US" sz="4374" dirty="0"/>
          </a:p>
        </p:txBody>
      </p:sp>
      <p:sp>
        <p:nvSpPr>
          <p:cNvPr id="5" name="Text 3"/>
          <p:cNvSpPr/>
          <p:nvPr/>
        </p:nvSpPr>
        <p:spPr>
          <a:xfrm>
            <a:off x="2348389" y="4291489"/>
            <a:ext cx="278892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Технологічні заходи:</a:t>
            </a:r>
            <a:endParaRPr lang="en-US" sz="2187" dirty="0"/>
          </a:p>
        </p:txBody>
      </p:sp>
      <p:sp>
        <p:nvSpPr>
          <p:cNvPr id="6" name="Text 4"/>
          <p:cNvSpPr/>
          <p:nvPr/>
        </p:nvSpPr>
        <p:spPr>
          <a:xfrm>
            <a:off x="2703790" y="4888587"/>
            <a:ext cx="4340304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en-US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Використання SSL-шифрування</a:t>
            </a:r>
            <a:endParaRPr lang="en-US" sz="1750" dirty="0"/>
          </a:p>
        </p:txBody>
      </p:sp>
      <p:sp>
        <p:nvSpPr>
          <p:cNvPr id="7" name="Text 5"/>
          <p:cNvSpPr/>
          <p:nvPr/>
        </p:nvSpPr>
        <p:spPr>
          <a:xfrm>
            <a:off x="2703790" y="5332809"/>
            <a:ext cx="4340304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en-US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Усунення уразливостей на веб-серверах</a:t>
            </a:r>
            <a:endParaRPr lang="en-US" sz="1750" dirty="0"/>
          </a:p>
        </p:txBody>
      </p:sp>
      <p:sp>
        <p:nvSpPr>
          <p:cNvPr id="8" name="Text 6"/>
          <p:cNvSpPr/>
          <p:nvPr/>
        </p:nvSpPr>
        <p:spPr>
          <a:xfrm>
            <a:off x="2703790" y="5777032"/>
            <a:ext cx="4340304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en-US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Постійне оновлення </a:t>
            </a:r>
            <a:r>
              <a:rPr lang="en-US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програмного</a:t>
            </a:r>
            <a:r>
              <a:rPr lang="en-US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en-US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забезпечення</a:t>
            </a:r>
            <a:endParaRPr lang="uk-UA" sz="1750" dirty="0">
              <a:solidFill>
                <a:srgbClr val="D6E5EF"/>
              </a:solidFill>
              <a:latin typeface="Source Sans Pro" pitchFamily="34" charset="0"/>
              <a:ea typeface="Source Sans Pro" pitchFamily="34" charset="-122"/>
              <a:cs typeface="Source Sans Pro" pitchFamily="34" charset="-120"/>
            </a:endParaRPr>
          </a:p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uk-UA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</a:rPr>
              <a:t>Використання </a:t>
            </a:r>
            <a:r>
              <a:rPr lang="uk-UA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</a:rPr>
              <a:t>спеціалізованного</a:t>
            </a:r>
            <a:r>
              <a:rPr lang="uk-UA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</a:rPr>
              <a:t> ПЗ</a:t>
            </a:r>
            <a:endParaRPr lang="en-US" sz="1750" dirty="0"/>
          </a:p>
        </p:txBody>
      </p:sp>
      <p:sp>
        <p:nvSpPr>
          <p:cNvPr id="9" name="Text 7"/>
          <p:cNvSpPr/>
          <p:nvPr/>
        </p:nvSpPr>
        <p:spPr>
          <a:xfrm>
            <a:off x="7593687" y="4291489"/>
            <a:ext cx="291846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Організаційні заходи:</a:t>
            </a:r>
            <a:endParaRPr lang="en-US" sz="2187" dirty="0"/>
          </a:p>
        </p:txBody>
      </p:sp>
      <p:sp>
        <p:nvSpPr>
          <p:cNvPr id="10" name="Text 8"/>
          <p:cNvSpPr/>
          <p:nvPr/>
        </p:nvSpPr>
        <p:spPr>
          <a:xfrm>
            <a:off x="7949089" y="4888587"/>
            <a:ext cx="4340304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en-US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Культура безпеки серед працівників</a:t>
            </a:r>
            <a:endParaRPr lang="en-US" sz="1750" dirty="0"/>
          </a:p>
        </p:txBody>
      </p:sp>
      <p:sp>
        <p:nvSpPr>
          <p:cNvPr id="11" name="Text 9"/>
          <p:cNvSpPr/>
          <p:nvPr/>
        </p:nvSpPr>
        <p:spPr>
          <a:xfrm>
            <a:off x="7949089" y="5332809"/>
            <a:ext cx="4340304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en-US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Освіта та навчання щодо фішингу</a:t>
            </a:r>
            <a:endParaRPr lang="en-US" sz="1750" dirty="0"/>
          </a:p>
        </p:txBody>
      </p:sp>
      <p:sp>
        <p:nvSpPr>
          <p:cNvPr id="12" name="Text 10"/>
          <p:cNvSpPr/>
          <p:nvPr/>
        </p:nvSpPr>
        <p:spPr>
          <a:xfrm>
            <a:off x="7949089" y="5777032"/>
            <a:ext cx="4340304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en-US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Використання </a:t>
            </a:r>
            <a:r>
              <a:rPr lang="en-US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двофакторної</a:t>
            </a:r>
            <a:r>
              <a:rPr lang="en-US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en-US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аутентифікації</a:t>
            </a:r>
            <a:endParaRPr lang="uk-UA" sz="1750" dirty="0">
              <a:solidFill>
                <a:srgbClr val="D6E5EF"/>
              </a:solidFill>
              <a:latin typeface="Source Sans Pro" pitchFamily="34" charset="0"/>
              <a:ea typeface="Source Sans Pro" pitchFamily="34" charset="-122"/>
              <a:cs typeface="Source Sans Pro" pitchFamily="34" charset="-120"/>
            </a:endParaRPr>
          </a:p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uk-UA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</a:rPr>
              <a:t>Організація тренінгів та симуляцій </a:t>
            </a:r>
            <a:r>
              <a:rPr lang="uk-UA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</a:rPr>
              <a:t>фішингових</a:t>
            </a:r>
            <a:r>
              <a:rPr lang="uk-UA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</a:rPr>
              <a:t> атак</a:t>
            </a:r>
          </a:p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uk-UA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</a:rPr>
              <a:t>Розробка плану дій</a:t>
            </a:r>
          </a:p>
        </p:txBody>
      </p:sp>
      <p:sp>
        <p:nvSpPr>
          <p:cNvPr id="13" name="Text 14">
            <a:extLst>
              <a:ext uri="{FF2B5EF4-FFF2-40B4-BE49-F238E27FC236}">
                <a16:creationId xmlns:a16="http://schemas.microsoft.com/office/drawing/2014/main" id="{55E857F5-1A0F-42F2-AF33-0704A77AA506}"/>
              </a:ext>
            </a:extLst>
          </p:cNvPr>
          <p:cNvSpPr/>
          <p:nvPr/>
        </p:nvSpPr>
        <p:spPr>
          <a:xfrm>
            <a:off x="285313" y="7581781"/>
            <a:ext cx="8584287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i="1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12/13</a:t>
            </a:r>
            <a:endParaRPr lang="en-US" sz="1750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81A2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52833"/>
          </a:solidFill>
          <a:ln/>
        </p:spPr>
      </p:sp>
      <p:sp>
        <p:nvSpPr>
          <p:cNvPr id="4" name="Text 2"/>
          <p:cNvSpPr/>
          <p:nvPr/>
        </p:nvSpPr>
        <p:spPr>
          <a:xfrm>
            <a:off x="1357789" y="858382"/>
            <a:ext cx="9933503" cy="208311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uk-UA" sz="437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Це кінець…</a:t>
            </a:r>
            <a:endParaRPr lang="en-US" sz="4374"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E274C9E-A048-44DA-A313-E7F7BED391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5799" y="2264622"/>
            <a:ext cx="4538802" cy="4799403"/>
          </a:xfrm>
          <a:prstGeom prst="rect">
            <a:avLst/>
          </a:prstGeom>
        </p:spPr>
      </p:pic>
      <p:sp>
        <p:nvSpPr>
          <p:cNvPr id="6" name="Text 14">
            <a:extLst>
              <a:ext uri="{FF2B5EF4-FFF2-40B4-BE49-F238E27FC236}">
                <a16:creationId xmlns:a16="http://schemas.microsoft.com/office/drawing/2014/main" id="{EB15333B-8E7C-4992-A170-73F49B20BFB3}"/>
              </a:ext>
            </a:extLst>
          </p:cNvPr>
          <p:cNvSpPr/>
          <p:nvPr/>
        </p:nvSpPr>
        <p:spPr>
          <a:xfrm>
            <a:off x="285313" y="7581781"/>
            <a:ext cx="8584287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i="1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13/13</a:t>
            </a:r>
            <a:endParaRPr lang="en-US" sz="1750" i="1" dirty="0"/>
          </a:p>
        </p:txBody>
      </p:sp>
    </p:spTree>
    <p:extLst>
      <p:ext uri="{BB962C8B-B14F-4D97-AF65-F5344CB8AC3E}">
        <p14:creationId xmlns:p14="http://schemas.microsoft.com/office/powerpoint/2010/main" val="716994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81A2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52833"/>
          </a:solidFill>
          <a:ln/>
        </p:spPr>
        <p:txBody>
          <a:bodyPr/>
          <a:lstStyle/>
          <a:p>
            <a:endParaRPr lang="ru-RU" dirty="0"/>
          </a:p>
        </p:txBody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0"/>
            <a:ext cx="36576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833199" y="1879283"/>
            <a:ext cx="9306401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Теоретичні аспекти аналізу фішингових атак</a:t>
            </a:r>
            <a:endParaRPr lang="en-US" sz="4374" dirty="0"/>
          </a:p>
        </p:txBody>
      </p:sp>
      <p:sp>
        <p:nvSpPr>
          <p:cNvPr id="6" name="Shape 3"/>
          <p:cNvSpPr/>
          <p:nvPr/>
        </p:nvSpPr>
        <p:spPr>
          <a:xfrm>
            <a:off x="833199" y="3774877"/>
            <a:ext cx="499943" cy="499943"/>
          </a:xfrm>
          <a:prstGeom prst="roundRect">
            <a:avLst>
              <a:gd name="adj" fmla="val 13333"/>
            </a:avLst>
          </a:prstGeom>
          <a:solidFill>
            <a:srgbClr val="2F3343"/>
          </a:solidFill>
          <a:ln/>
        </p:spPr>
      </p:sp>
      <p:sp>
        <p:nvSpPr>
          <p:cNvPr id="7" name="Text 4"/>
          <p:cNvSpPr/>
          <p:nvPr/>
        </p:nvSpPr>
        <p:spPr>
          <a:xfrm>
            <a:off x="1022152" y="3816548"/>
            <a:ext cx="12192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1</a:t>
            </a:r>
            <a:endParaRPr lang="en-US" sz="2624" dirty="0"/>
          </a:p>
        </p:txBody>
      </p:sp>
      <p:sp>
        <p:nvSpPr>
          <p:cNvPr id="8" name="Text 5"/>
          <p:cNvSpPr/>
          <p:nvPr/>
        </p:nvSpPr>
        <p:spPr>
          <a:xfrm>
            <a:off x="1555313" y="3851196"/>
            <a:ext cx="225552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Фішингова атака</a:t>
            </a:r>
            <a:endParaRPr lang="en-US" sz="2187" dirty="0"/>
          </a:p>
        </p:txBody>
      </p:sp>
      <p:sp>
        <p:nvSpPr>
          <p:cNvPr id="9" name="Text 6"/>
          <p:cNvSpPr/>
          <p:nvPr/>
        </p:nvSpPr>
        <p:spPr>
          <a:xfrm>
            <a:off x="1555313" y="4331613"/>
            <a:ext cx="38200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Визначення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фішингу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та </a:t>
            </a: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його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видів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5597485" y="3774877"/>
            <a:ext cx="499943" cy="499943"/>
          </a:xfrm>
          <a:prstGeom prst="roundRect">
            <a:avLst>
              <a:gd name="adj" fmla="val 13333"/>
            </a:avLst>
          </a:prstGeom>
          <a:solidFill>
            <a:srgbClr val="2F3343"/>
          </a:solidFill>
          <a:ln/>
        </p:spPr>
      </p:sp>
      <p:sp>
        <p:nvSpPr>
          <p:cNvPr id="11" name="Text 8"/>
          <p:cNvSpPr/>
          <p:nvPr/>
        </p:nvSpPr>
        <p:spPr>
          <a:xfrm>
            <a:off x="5759768" y="3816548"/>
            <a:ext cx="17526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2</a:t>
            </a:r>
            <a:endParaRPr lang="en-US" sz="2624" dirty="0"/>
          </a:p>
        </p:txBody>
      </p:sp>
      <p:sp>
        <p:nvSpPr>
          <p:cNvPr id="12" name="Text 9"/>
          <p:cNvSpPr/>
          <p:nvPr/>
        </p:nvSpPr>
        <p:spPr>
          <a:xfrm>
            <a:off x="6319599" y="3851196"/>
            <a:ext cx="317754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Соціальний інжиніринг</a:t>
            </a:r>
            <a:endParaRPr lang="en-US" sz="2187" dirty="0"/>
          </a:p>
        </p:txBody>
      </p:sp>
      <p:sp>
        <p:nvSpPr>
          <p:cNvPr id="13" name="Text 10"/>
          <p:cNvSpPr/>
          <p:nvPr/>
        </p:nvSpPr>
        <p:spPr>
          <a:xfrm>
            <a:off x="6319599" y="4331613"/>
            <a:ext cx="3820001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Огляд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основних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методів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фішингу</a:t>
            </a:r>
            <a:endParaRPr lang="en-US" sz="1750" dirty="0"/>
          </a:p>
        </p:txBody>
      </p:sp>
      <p:sp>
        <p:nvSpPr>
          <p:cNvPr id="14" name="Shape 11"/>
          <p:cNvSpPr/>
          <p:nvPr/>
        </p:nvSpPr>
        <p:spPr>
          <a:xfrm>
            <a:off x="833199" y="5438180"/>
            <a:ext cx="499943" cy="499943"/>
          </a:xfrm>
          <a:prstGeom prst="roundRect">
            <a:avLst>
              <a:gd name="adj" fmla="val 13333"/>
            </a:avLst>
          </a:prstGeom>
          <a:solidFill>
            <a:srgbClr val="2F3343"/>
          </a:solidFill>
          <a:ln/>
        </p:spPr>
      </p:sp>
      <p:sp>
        <p:nvSpPr>
          <p:cNvPr id="15" name="Text 12"/>
          <p:cNvSpPr/>
          <p:nvPr/>
        </p:nvSpPr>
        <p:spPr>
          <a:xfrm>
            <a:off x="991672" y="5479852"/>
            <a:ext cx="18288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3</a:t>
            </a:r>
            <a:endParaRPr lang="en-US" sz="2624" dirty="0"/>
          </a:p>
        </p:txBody>
      </p:sp>
      <p:sp>
        <p:nvSpPr>
          <p:cNvPr id="16" name="Text 13"/>
          <p:cNvSpPr/>
          <p:nvPr/>
        </p:nvSpPr>
        <p:spPr>
          <a:xfrm>
            <a:off x="1555313" y="5514499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Фішинг</a:t>
            </a:r>
            <a:r>
              <a:rPr lang="uk-UA" sz="2187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ова</a:t>
            </a:r>
            <a:r>
              <a:rPr lang="uk-UA" sz="2187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 атака</a:t>
            </a:r>
            <a:endParaRPr lang="en-US" sz="2187" dirty="0"/>
          </a:p>
        </p:txBody>
      </p:sp>
      <p:sp>
        <p:nvSpPr>
          <p:cNvPr id="17" name="Text 14"/>
          <p:cNvSpPr/>
          <p:nvPr/>
        </p:nvSpPr>
        <p:spPr>
          <a:xfrm>
            <a:off x="1555313" y="5994916"/>
            <a:ext cx="8584287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Фішингова</a:t>
            </a:r>
            <a:r>
              <a:rPr lang="ru-RU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атака на </a:t>
            </a:r>
            <a:r>
              <a:rPr lang="ru-RU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практиці</a:t>
            </a:r>
            <a:endParaRPr lang="en-US" sz="1750" dirty="0"/>
          </a:p>
        </p:txBody>
      </p:sp>
      <p:sp>
        <p:nvSpPr>
          <p:cNvPr id="20" name="Text 14">
            <a:extLst>
              <a:ext uri="{FF2B5EF4-FFF2-40B4-BE49-F238E27FC236}">
                <a16:creationId xmlns:a16="http://schemas.microsoft.com/office/drawing/2014/main" id="{A679F78C-BAF1-4EEA-AE48-133CB9E1AB4B}"/>
              </a:ext>
            </a:extLst>
          </p:cNvPr>
          <p:cNvSpPr/>
          <p:nvPr/>
        </p:nvSpPr>
        <p:spPr>
          <a:xfrm>
            <a:off x="285313" y="7581781"/>
            <a:ext cx="8584287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i="1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2/13</a:t>
            </a:r>
            <a:endParaRPr lang="en-US" sz="175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81A2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52833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5" name="Shape 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52833">
              <a:alpha val="80000"/>
            </a:srgbClr>
          </a:solidFill>
          <a:ln/>
        </p:spPr>
      </p:sp>
      <p:sp>
        <p:nvSpPr>
          <p:cNvPr id="6" name="Text 3"/>
          <p:cNvSpPr/>
          <p:nvPr/>
        </p:nvSpPr>
        <p:spPr>
          <a:xfrm>
            <a:off x="2348389" y="444340"/>
            <a:ext cx="902208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Огляд основних методів фішингу</a:t>
            </a:r>
            <a:endParaRPr lang="en-US" sz="4374" dirty="0"/>
          </a:p>
        </p:txBody>
      </p:sp>
      <p:sp>
        <p:nvSpPr>
          <p:cNvPr id="7" name="Shape 4"/>
          <p:cNvSpPr/>
          <p:nvPr/>
        </p:nvSpPr>
        <p:spPr>
          <a:xfrm>
            <a:off x="1686990" y="1420484"/>
            <a:ext cx="499943" cy="499943"/>
          </a:xfrm>
          <a:prstGeom prst="roundRect">
            <a:avLst>
              <a:gd name="adj" fmla="val 13333"/>
            </a:avLst>
          </a:prstGeom>
          <a:solidFill>
            <a:srgbClr val="2F3343"/>
          </a:solidFill>
          <a:ln/>
        </p:spPr>
      </p:sp>
      <p:sp>
        <p:nvSpPr>
          <p:cNvPr id="8" name="Text 5"/>
          <p:cNvSpPr/>
          <p:nvPr/>
        </p:nvSpPr>
        <p:spPr>
          <a:xfrm>
            <a:off x="1875942" y="1462156"/>
            <a:ext cx="12192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1</a:t>
            </a:r>
            <a:endParaRPr lang="en-US" sz="2624" dirty="0"/>
          </a:p>
        </p:txBody>
      </p:sp>
      <p:sp>
        <p:nvSpPr>
          <p:cNvPr id="9" name="Text 6"/>
          <p:cNvSpPr/>
          <p:nvPr/>
        </p:nvSpPr>
        <p:spPr>
          <a:xfrm>
            <a:off x="2409104" y="1496803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Email фішинг</a:t>
            </a:r>
            <a:endParaRPr lang="en-US" sz="2187" dirty="0"/>
          </a:p>
        </p:txBody>
      </p:sp>
      <p:sp>
        <p:nvSpPr>
          <p:cNvPr id="10" name="Text 7"/>
          <p:cNvSpPr/>
          <p:nvPr/>
        </p:nvSpPr>
        <p:spPr>
          <a:xfrm>
            <a:off x="2409104" y="1977220"/>
            <a:ext cx="3022072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Спам, </a:t>
            </a:r>
            <a:r>
              <a:rPr lang="uk-UA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фішингові</a:t>
            </a:r>
            <a:r>
              <a:rPr lang="uk-UA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en-US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посилання</a:t>
            </a:r>
            <a:endParaRPr lang="en-US" sz="1750" dirty="0"/>
          </a:p>
        </p:txBody>
      </p:sp>
      <p:sp>
        <p:nvSpPr>
          <p:cNvPr id="11" name="Shape 8"/>
          <p:cNvSpPr/>
          <p:nvPr/>
        </p:nvSpPr>
        <p:spPr>
          <a:xfrm>
            <a:off x="7683287" y="1530617"/>
            <a:ext cx="499943" cy="499943"/>
          </a:xfrm>
          <a:prstGeom prst="roundRect">
            <a:avLst>
              <a:gd name="adj" fmla="val 13333"/>
            </a:avLst>
          </a:prstGeom>
          <a:solidFill>
            <a:srgbClr val="2F3343"/>
          </a:solidFill>
          <a:ln/>
        </p:spPr>
      </p:sp>
      <p:sp>
        <p:nvSpPr>
          <p:cNvPr id="12" name="Text 9"/>
          <p:cNvSpPr/>
          <p:nvPr/>
        </p:nvSpPr>
        <p:spPr>
          <a:xfrm>
            <a:off x="7845569" y="1572289"/>
            <a:ext cx="17526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2</a:t>
            </a:r>
            <a:endParaRPr lang="en-US" sz="2624" dirty="0"/>
          </a:p>
        </p:txBody>
      </p:sp>
      <p:sp>
        <p:nvSpPr>
          <p:cNvPr id="13" name="Text 10"/>
          <p:cNvSpPr/>
          <p:nvPr/>
        </p:nvSpPr>
        <p:spPr>
          <a:xfrm>
            <a:off x="8405400" y="1606936"/>
            <a:ext cx="3923186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uk-UA" sz="2187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Фішингові</a:t>
            </a:r>
            <a:r>
              <a:rPr lang="uk-UA" sz="2187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 в</a:t>
            </a:r>
            <a:r>
              <a:rPr lang="en-US" sz="2187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еб-сторінки</a:t>
            </a:r>
            <a:endParaRPr lang="en-US" sz="2187" dirty="0"/>
          </a:p>
        </p:txBody>
      </p:sp>
      <p:sp>
        <p:nvSpPr>
          <p:cNvPr id="14" name="Text 11"/>
          <p:cNvSpPr/>
          <p:nvPr/>
        </p:nvSpPr>
        <p:spPr>
          <a:xfrm>
            <a:off x="8405400" y="2122000"/>
            <a:ext cx="5803357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uk-UA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Фейкові</a:t>
            </a:r>
            <a:r>
              <a:rPr lang="en-US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en-US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сторінки</a:t>
            </a:r>
            <a:r>
              <a:rPr lang="uk-UA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сервісів</a:t>
            </a:r>
            <a:r>
              <a:rPr lang="en-US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, </a:t>
            </a:r>
            <a:r>
              <a:rPr lang="uk-UA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соцмереж, </a:t>
            </a:r>
            <a:r>
              <a:rPr lang="uk-UA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криптогаманців</a:t>
            </a:r>
            <a:endParaRPr lang="en-US" sz="1750" dirty="0"/>
          </a:p>
        </p:txBody>
      </p:sp>
      <p:pic>
        <p:nvPicPr>
          <p:cNvPr id="20" name="Рисунок 19" descr="Re-Hashed: Phishing Email Examples — The Best &amp; Worst - Hashed Out by The  SSL Store™">
            <a:extLst>
              <a:ext uri="{FF2B5EF4-FFF2-40B4-BE49-F238E27FC236}">
                <a16:creationId xmlns:a16="http://schemas.microsoft.com/office/drawing/2014/main" id="{3BB80694-E9F7-474F-BE19-05BDDADAC20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892" y="2724534"/>
            <a:ext cx="4543425" cy="3014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4D30345-AE95-4CDF-B2EC-F157D76A5A6F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9920" y="2724534"/>
            <a:ext cx="4524375" cy="330454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 14">
            <a:extLst>
              <a:ext uri="{FF2B5EF4-FFF2-40B4-BE49-F238E27FC236}">
                <a16:creationId xmlns:a16="http://schemas.microsoft.com/office/drawing/2014/main" id="{9FD75D0B-A130-4C74-9284-8B32A42528FC}"/>
              </a:ext>
            </a:extLst>
          </p:cNvPr>
          <p:cNvSpPr/>
          <p:nvPr/>
        </p:nvSpPr>
        <p:spPr>
          <a:xfrm>
            <a:off x="285313" y="7581781"/>
            <a:ext cx="8584287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i="1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3/13</a:t>
            </a:r>
            <a:endParaRPr lang="en-US" sz="175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81A2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52833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5" name="Shape 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52833">
              <a:alpha val="80000"/>
            </a:srgbClr>
          </a:solidFill>
          <a:ln/>
        </p:spPr>
      </p:sp>
      <p:sp>
        <p:nvSpPr>
          <p:cNvPr id="6" name="Text 3"/>
          <p:cNvSpPr/>
          <p:nvPr/>
        </p:nvSpPr>
        <p:spPr>
          <a:xfrm>
            <a:off x="954793" y="307239"/>
            <a:ext cx="902208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uk-UA" sz="4374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Фішингова</a:t>
            </a:r>
            <a:r>
              <a:rPr lang="uk-UA" sz="437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 атака на практиці</a:t>
            </a:r>
            <a:endParaRPr lang="en-US" sz="4374" dirty="0"/>
          </a:p>
        </p:txBody>
      </p:sp>
      <p:sp>
        <p:nvSpPr>
          <p:cNvPr id="7" name="Shape 4"/>
          <p:cNvSpPr/>
          <p:nvPr/>
        </p:nvSpPr>
        <p:spPr>
          <a:xfrm>
            <a:off x="1717509" y="1280645"/>
            <a:ext cx="499943" cy="499943"/>
          </a:xfrm>
          <a:prstGeom prst="roundRect">
            <a:avLst>
              <a:gd name="adj" fmla="val 13333"/>
            </a:avLst>
          </a:prstGeom>
          <a:solidFill>
            <a:srgbClr val="2F3343"/>
          </a:solidFill>
          <a:ln/>
        </p:spPr>
      </p:sp>
      <p:sp>
        <p:nvSpPr>
          <p:cNvPr id="8" name="Text 5"/>
          <p:cNvSpPr/>
          <p:nvPr/>
        </p:nvSpPr>
        <p:spPr>
          <a:xfrm>
            <a:off x="1906461" y="1322317"/>
            <a:ext cx="12192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1</a:t>
            </a:r>
            <a:endParaRPr lang="en-US" sz="2624" dirty="0"/>
          </a:p>
        </p:txBody>
      </p:sp>
      <p:sp>
        <p:nvSpPr>
          <p:cNvPr id="9" name="Text 6"/>
          <p:cNvSpPr/>
          <p:nvPr/>
        </p:nvSpPr>
        <p:spPr>
          <a:xfrm>
            <a:off x="180088" y="1948407"/>
            <a:ext cx="2112058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uk-UA" sz="2187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Створення </a:t>
            </a:r>
            <a:r>
              <a:rPr lang="uk-UA" sz="2187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фішингової</a:t>
            </a:r>
            <a:r>
              <a:rPr lang="uk-UA" sz="2187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 сторінки</a:t>
            </a:r>
            <a:endParaRPr lang="en-US" sz="2187" dirty="0"/>
          </a:p>
        </p:txBody>
      </p:sp>
      <p:sp>
        <p:nvSpPr>
          <p:cNvPr id="11" name="Shape 8"/>
          <p:cNvSpPr/>
          <p:nvPr/>
        </p:nvSpPr>
        <p:spPr>
          <a:xfrm>
            <a:off x="10034116" y="1280645"/>
            <a:ext cx="499943" cy="499943"/>
          </a:xfrm>
          <a:prstGeom prst="roundRect">
            <a:avLst>
              <a:gd name="adj" fmla="val 13333"/>
            </a:avLst>
          </a:prstGeom>
          <a:solidFill>
            <a:srgbClr val="2F3343"/>
          </a:solidFill>
          <a:ln/>
        </p:spPr>
      </p:sp>
      <p:sp>
        <p:nvSpPr>
          <p:cNvPr id="12" name="Text 9"/>
          <p:cNvSpPr/>
          <p:nvPr/>
        </p:nvSpPr>
        <p:spPr>
          <a:xfrm>
            <a:off x="10196398" y="1322317"/>
            <a:ext cx="17526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2</a:t>
            </a:r>
            <a:endParaRPr lang="en-US" sz="2624" dirty="0"/>
          </a:p>
        </p:txBody>
      </p:sp>
      <p:sp>
        <p:nvSpPr>
          <p:cNvPr id="13" name="Text 10"/>
          <p:cNvSpPr/>
          <p:nvPr/>
        </p:nvSpPr>
        <p:spPr>
          <a:xfrm>
            <a:off x="8310626" y="1922520"/>
            <a:ext cx="3923186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lnSpc>
                <a:spcPts val="2734"/>
              </a:lnSpc>
              <a:buNone/>
            </a:pPr>
            <a:r>
              <a:rPr lang="uk-UA" sz="2187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Створення </a:t>
            </a:r>
            <a:r>
              <a:rPr lang="en-US" sz="2187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SSH-</a:t>
            </a:r>
            <a:r>
              <a:rPr lang="uk-UA" sz="2187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тунелю</a:t>
            </a:r>
            <a:endParaRPr lang="en-US" sz="2187" dirty="0"/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8EC1F5DE-3E65-456B-BAE4-0C41713875B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71068" y="2536190"/>
            <a:ext cx="2714625" cy="315722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4A98CF2-CE15-4347-8747-D64929814C9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7314133" y="2509775"/>
            <a:ext cx="5939790" cy="265430"/>
          </a:xfrm>
          <a:prstGeom prst="rect">
            <a:avLst/>
          </a:prstGeom>
        </p:spPr>
      </p:pic>
      <p:sp>
        <p:nvSpPr>
          <p:cNvPr id="19" name="Shape 8">
            <a:extLst>
              <a:ext uri="{FF2B5EF4-FFF2-40B4-BE49-F238E27FC236}">
                <a16:creationId xmlns:a16="http://schemas.microsoft.com/office/drawing/2014/main" id="{986C99D9-1666-49FF-8974-103651F8A038}"/>
              </a:ext>
            </a:extLst>
          </p:cNvPr>
          <p:cNvSpPr/>
          <p:nvPr/>
        </p:nvSpPr>
        <p:spPr>
          <a:xfrm>
            <a:off x="5966985" y="3472925"/>
            <a:ext cx="499943" cy="499943"/>
          </a:xfrm>
          <a:prstGeom prst="roundRect">
            <a:avLst>
              <a:gd name="adj" fmla="val 13333"/>
            </a:avLst>
          </a:prstGeom>
          <a:solidFill>
            <a:srgbClr val="2F3343"/>
          </a:solidFill>
          <a:ln/>
        </p:spPr>
      </p:sp>
      <p:sp>
        <p:nvSpPr>
          <p:cNvPr id="22" name="Text 9">
            <a:extLst>
              <a:ext uri="{FF2B5EF4-FFF2-40B4-BE49-F238E27FC236}">
                <a16:creationId xmlns:a16="http://schemas.microsoft.com/office/drawing/2014/main" id="{9F644B01-5661-4DB5-9196-914BA21ADC0C}"/>
              </a:ext>
            </a:extLst>
          </p:cNvPr>
          <p:cNvSpPr/>
          <p:nvPr/>
        </p:nvSpPr>
        <p:spPr>
          <a:xfrm>
            <a:off x="6129267" y="3514597"/>
            <a:ext cx="17526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ru-RU" sz="262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3</a:t>
            </a:r>
            <a:endParaRPr lang="en-US" sz="2624" dirty="0"/>
          </a:p>
        </p:txBody>
      </p:sp>
      <p:sp>
        <p:nvSpPr>
          <p:cNvPr id="23" name="Text 10">
            <a:extLst>
              <a:ext uri="{FF2B5EF4-FFF2-40B4-BE49-F238E27FC236}">
                <a16:creationId xmlns:a16="http://schemas.microsoft.com/office/drawing/2014/main" id="{A22ED964-B3E3-4123-BB1D-B3CC6C37798D}"/>
              </a:ext>
            </a:extLst>
          </p:cNvPr>
          <p:cNvSpPr/>
          <p:nvPr/>
        </p:nvSpPr>
        <p:spPr>
          <a:xfrm>
            <a:off x="4243495" y="4114800"/>
            <a:ext cx="3923186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lnSpc>
                <a:spcPts val="2734"/>
              </a:lnSpc>
              <a:buNone/>
            </a:pPr>
            <a:r>
              <a:rPr lang="ru-RU" sz="2187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Маскування</a:t>
            </a:r>
            <a:r>
              <a:rPr lang="ru-RU" sz="2187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 </a:t>
            </a:r>
            <a:r>
              <a:rPr lang="ru-RU" sz="2187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посилання</a:t>
            </a:r>
            <a:endParaRPr lang="en-US" sz="2187" dirty="0"/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D8AF8FD1-79B9-464C-8F9F-336FC23F01D9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3905157" y="4927277"/>
            <a:ext cx="4619625" cy="2743835"/>
          </a:xfrm>
          <a:prstGeom prst="rect">
            <a:avLst/>
          </a:prstGeom>
        </p:spPr>
      </p:pic>
      <p:sp>
        <p:nvSpPr>
          <p:cNvPr id="26" name="Shape 8">
            <a:extLst>
              <a:ext uri="{FF2B5EF4-FFF2-40B4-BE49-F238E27FC236}">
                <a16:creationId xmlns:a16="http://schemas.microsoft.com/office/drawing/2014/main" id="{33E3F528-F2CF-49D4-B510-03F515703E5D}"/>
              </a:ext>
            </a:extLst>
          </p:cNvPr>
          <p:cNvSpPr/>
          <p:nvPr/>
        </p:nvSpPr>
        <p:spPr>
          <a:xfrm>
            <a:off x="11262885" y="3483393"/>
            <a:ext cx="499943" cy="499943"/>
          </a:xfrm>
          <a:prstGeom prst="roundRect">
            <a:avLst>
              <a:gd name="adj" fmla="val 13333"/>
            </a:avLst>
          </a:prstGeom>
          <a:solidFill>
            <a:srgbClr val="2F3343"/>
          </a:solidFill>
          <a:ln/>
        </p:spPr>
      </p:sp>
      <p:sp>
        <p:nvSpPr>
          <p:cNvPr id="27" name="Text 9">
            <a:extLst>
              <a:ext uri="{FF2B5EF4-FFF2-40B4-BE49-F238E27FC236}">
                <a16:creationId xmlns:a16="http://schemas.microsoft.com/office/drawing/2014/main" id="{A826FE3F-1CB1-4FE2-8FB1-050FA4B9B1CE}"/>
              </a:ext>
            </a:extLst>
          </p:cNvPr>
          <p:cNvSpPr/>
          <p:nvPr/>
        </p:nvSpPr>
        <p:spPr>
          <a:xfrm>
            <a:off x="11425167" y="3525065"/>
            <a:ext cx="17526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ru-RU" sz="262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4</a:t>
            </a:r>
            <a:endParaRPr lang="en-US" sz="2624" dirty="0"/>
          </a:p>
        </p:txBody>
      </p:sp>
      <p:sp>
        <p:nvSpPr>
          <p:cNvPr id="28" name="Text 10">
            <a:extLst>
              <a:ext uri="{FF2B5EF4-FFF2-40B4-BE49-F238E27FC236}">
                <a16:creationId xmlns:a16="http://schemas.microsoft.com/office/drawing/2014/main" id="{5D493DE8-69C2-4CE2-8EA9-B2D04519C271}"/>
              </a:ext>
            </a:extLst>
          </p:cNvPr>
          <p:cNvSpPr/>
          <p:nvPr/>
        </p:nvSpPr>
        <p:spPr>
          <a:xfrm>
            <a:off x="9539395" y="4125268"/>
            <a:ext cx="3923186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lnSpc>
                <a:spcPts val="2734"/>
              </a:lnSpc>
              <a:buNone/>
            </a:pPr>
            <a:r>
              <a:rPr lang="ru-RU" sz="2187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Повідомлення</a:t>
            </a:r>
            <a:r>
              <a:rPr lang="ru-RU" sz="2187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 </a:t>
            </a:r>
            <a:r>
              <a:rPr lang="ru-RU" sz="2187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жертві</a:t>
            </a:r>
            <a:endParaRPr lang="en-US" sz="2187" dirty="0"/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025C50A2-9EF7-45F7-8E8D-F3216690B6DD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9607" y="4896505"/>
            <a:ext cx="5328800" cy="1624731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Text 14">
            <a:extLst>
              <a:ext uri="{FF2B5EF4-FFF2-40B4-BE49-F238E27FC236}">
                <a16:creationId xmlns:a16="http://schemas.microsoft.com/office/drawing/2014/main" id="{ABBA1663-DF73-4EA6-8958-5274E5F84A7A}"/>
              </a:ext>
            </a:extLst>
          </p:cNvPr>
          <p:cNvSpPr/>
          <p:nvPr/>
        </p:nvSpPr>
        <p:spPr>
          <a:xfrm>
            <a:off x="285313" y="7581781"/>
            <a:ext cx="8584287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i="1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4/13</a:t>
            </a:r>
            <a:endParaRPr lang="en-US" sz="1750" i="1" dirty="0"/>
          </a:p>
        </p:txBody>
      </p:sp>
    </p:spTree>
    <p:extLst>
      <p:ext uri="{BB962C8B-B14F-4D97-AF65-F5344CB8AC3E}">
        <p14:creationId xmlns:p14="http://schemas.microsoft.com/office/powerpoint/2010/main" val="543352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81A2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52833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5" name="Shape 2"/>
          <p:cNvSpPr/>
          <p:nvPr/>
        </p:nvSpPr>
        <p:spPr>
          <a:xfrm>
            <a:off x="-1873" y="0"/>
            <a:ext cx="14630400" cy="8229600"/>
          </a:xfrm>
          <a:prstGeom prst="rect">
            <a:avLst/>
          </a:prstGeom>
          <a:solidFill>
            <a:srgbClr val="252833">
              <a:alpha val="80000"/>
            </a:srgbClr>
          </a:solidFill>
          <a:ln/>
        </p:spPr>
      </p:sp>
      <p:sp>
        <p:nvSpPr>
          <p:cNvPr id="6" name="Text 3"/>
          <p:cNvSpPr/>
          <p:nvPr/>
        </p:nvSpPr>
        <p:spPr>
          <a:xfrm>
            <a:off x="671068" y="279830"/>
            <a:ext cx="902208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uk-UA" sz="4374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Фішингова</a:t>
            </a:r>
            <a:r>
              <a:rPr lang="uk-UA" sz="437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 атака на практиці</a:t>
            </a:r>
            <a:endParaRPr lang="en-US" sz="4374" dirty="0"/>
          </a:p>
        </p:txBody>
      </p:sp>
      <p:sp>
        <p:nvSpPr>
          <p:cNvPr id="7" name="Shape 4"/>
          <p:cNvSpPr/>
          <p:nvPr/>
        </p:nvSpPr>
        <p:spPr>
          <a:xfrm>
            <a:off x="1904588" y="1356769"/>
            <a:ext cx="499943" cy="499943"/>
          </a:xfrm>
          <a:prstGeom prst="roundRect">
            <a:avLst>
              <a:gd name="adj" fmla="val 13333"/>
            </a:avLst>
          </a:prstGeom>
          <a:solidFill>
            <a:srgbClr val="2F3343"/>
          </a:solidFill>
          <a:ln/>
        </p:spPr>
      </p:sp>
      <p:sp>
        <p:nvSpPr>
          <p:cNvPr id="8" name="Text 5"/>
          <p:cNvSpPr/>
          <p:nvPr/>
        </p:nvSpPr>
        <p:spPr>
          <a:xfrm>
            <a:off x="2091667" y="1398441"/>
            <a:ext cx="12192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uk-UA" sz="262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5</a:t>
            </a:r>
            <a:endParaRPr lang="en-US" sz="2624" dirty="0"/>
          </a:p>
        </p:txBody>
      </p:sp>
      <p:sp>
        <p:nvSpPr>
          <p:cNvPr id="9" name="Text 6"/>
          <p:cNvSpPr/>
          <p:nvPr/>
        </p:nvSpPr>
        <p:spPr>
          <a:xfrm>
            <a:off x="1340559" y="1931958"/>
            <a:ext cx="2112058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34"/>
              </a:lnSpc>
              <a:buNone/>
            </a:pPr>
            <a:r>
              <a:rPr lang="uk-UA" sz="2187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Вигляд </a:t>
            </a:r>
            <a:r>
              <a:rPr lang="uk-UA" sz="2187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фішингової</a:t>
            </a:r>
            <a:r>
              <a:rPr lang="uk-UA" sz="2187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 сторінки</a:t>
            </a:r>
            <a:endParaRPr lang="en-US" sz="2187" dirty="0"/>
          </a:p>
        </p:txBody>
      </p:sp>
      <p:sp>
        <p:nvSpPr>
          <p:cNvPr id="11" name="Shape 8"/>
          <p:cNvSpPr/>
          <p:nvPr/>
        </p:nvSpPr>
        <p:spPr>
          <a:xfrm>
            <a:off x="8791466" y="1290083"/>
            <a:ext cx="499943" cy="499943"/>
          </a:xfrm>
          <a:prstGeom prst="roundRect">
            <a:avLst>
              <a:gd name="adj" fmla="val 13333"/>
            </a:avLst>
          </a:prstGeom>
          <a:solidFill>
            <a:srgbClr val="2F3343"/>
          </a:solidFill>
          <a:ln/>
        </p:spPr>
      </p:sp>
      <p:sp>
        <p:nvSpPr>
          <p:cNvPr id="12" name="Text 9"/>
          <p:cNvSpPr/>
          <p:nvPr/>
        </p:nvSpPr>
        <p:spPr>
          <a:xfrm>
            <a:off x="8953748" y="1331755"/>
            <a:ext cx="17526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uk-UA" sz="262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6</a:t>
            </a:r>
            <a:endParaRPr lang="en-US" sz="2624" dirty="0"/>
          </a:p>
        </p:txBody>
      </p:sp>
      <p:sp>
        <p:nvSpPr>
          <p:cNvPr id="13" name="Text 10"/>
          <p:cNvSpPr/>
          <p:nvPr/>
        </p:nvSpPr>
        <p:spPr>
          <a:xfrm>
            <a:off x="6424416" y="1931958"/>
            <a:ext cx="5233924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lnSpc>
                <a:spcPts val="2734"/>
              </a:lnSpc>
              <a:buNone/>
            </a:pPr>
            <a:r>
              <a:rPr lang="uk-UA" sz="2187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Отримання </a:t>
            </a:r>
            <a:r>
              <a:rPr lang="uk-UA" sz="2187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авторизаційних</a:t>
            </a:r>
            <a:r>
              <a:rPr lang="uk-UA" sz="2187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 даних</a:t>
            </a:r>
            <a:endParaRPr lang="en-US" sz="2187" dirty="0"/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3751E5DF-450C-43B1-A4A6-11E4B3582AC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864403" y="2509775"/>
            <a:ext cx="2676525" cy="3970020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6511339B-7F07-4C74-8037-CDBA0028E163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677" y="2458979"/>
            <a:ext cx="5939790" cy="1982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F04E902A-8249-4312-B42E-30CF1464E239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677" y="4644302"/>
            <a:ext cx="5939790" cy="88201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 14">
            <a:extLst>
              <a:ext uri="{FF2B5EF4-FFF2-40B4-BE49-F238E27FC236}">
                <a16:creationId xmlns:a16="http://schemas.microsoft.com/office/drawing/2014/main" id="{857D9DF5-C61A-47E0-966F-9045F809EF3D}"/>
              </a:ext>
            </a:extLst>
          </p:cNvPr>
          <p:cNvSpPr/>
          <p:nvPr/>
        </p:nvSpPr>
        <p:spPr>
          <a:xfrm>
            <a:off x="285313" y="7581781"/>
            <a:ext cx="8584287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i="1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5/13</a:t>
            </a:r>
            <a:endParaRPr lang="en-US" sz="1750" i="1" dirty="0"/>
          </a:p>
        </p:txBody>
      </p:sp>
    </p:spTree>
    <p:extLst>
      <p:ext uri="{BB962C8B-B14F-4D97-AF65-F5344CB8AC3E}">
        <p14:creationId xmlns:p14="http://schemas.microsoft.com/office/powerpoint/2010/main" val="3649090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81A2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52833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5" name="Shape 2"/>
          <p:cNvSpPr/>
          <p:nvPr/>
        </p:nvSpPr>
        <p:spPr>
          <a:xfrm>
            <a:off x="0" y="-683408"/>
            <a:ext cx="15845348" cy="8913008"/>
          </a:xfrm>
          <a:prstGeom prst="rect">
            <a:avLst/>
          </a:prstGeom>
          <a:solidFill>
            <a:srgbClr val="252833">
              <a:alpha val="80000"/>
            </a:srgbClr>
          </a:solidFill>
          <a:ln/>
        </p:spPr>
      </p:sp>
      <p:sp>
        <p:nvSpPr>
          <p:cNvPr id="6" name="Text 3"/>
          <p:cNvSpPr/>
          <p:nvPr/>
        </p:nvSpPr>
        <p:spPr>
          <a:xfrm>
            <a:off x="671068" y="279830"/>
            <a:ext cx="902208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uk-UA" sz="4374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Фішингова</a:t>
            </a:r>
            <a:r>
              <a:rPr lang="uk-UA" sz="437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 атака на практиці</a:t>
            </a:r>
            <a:endParaRPr lang="en-US" sz="4374" dirty="0"/>
          </a:p>
        </p:txBody>
      </p:sp>
      <p:sp>
        <p:nvSpPr>
          <p:cNvPr id="7" name="Shape 4"/>
          <p:cNvSpPr/>
          <p:nvPr/>
        </p:nvSpPr>
        <p:spPr>
          <a:xfrm>
            <a:off x="6390863" y="1356769"/>
            <a:ext cx="499943" cy="499943"/>
          </a:xfrm>
          <a:prstGeom prst="roundRect">
            <a:avLst>
              <a:gd name="adj" fmla="val 13333"/>
            </a:avLst>
          </a:prstGeom>
          <a:solidFill>
            <a:srgbClr val="2F3343"/>
          </a:solidFill>
          <a:ln/>
        </p:spPr>
      </p:sp>
      <p:sp>
        <p:nvSpPr>
          <p:cNvPr id="8" name="Text 5"/>
          <p:cNvSpPr/>
          <p:nvPr/>
        </p:nvSpPr>
        <p:spPr>
          <a:xfrm>
            <a:off x="6577942" y="1398441"/>
            <a:ext cx="12192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uk-UA" sz="262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7</a:t>
            </a:r>
            <a:endParaRPr lang="en-US" sz="2624" dirty="0"/>
          </a:p>
        </p:txBody>
      </p:sp>
      <p:sp>
        <p:nvSpPr>
          <p:cNvPr id="9" name="Text 6"/>
          <p:cNvSpPr/>
          <p:nvPr/>
        </p:nvSpPr>
        <p:spPr>
          <a:xfrm>
            <a:off x="4226634" y="1931958"/>
            <a:ext cx="5145966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34"/>
              </a:lnSpc>
              <a:buNone/>
            </a:pPr>
            <a:r>
              <a:rPr lang="uk-UA" sz="2187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Отримання доступу до акаунту жертви</a:t>
            </a:r>
            <a:endParaRPr lang="en-US" sz="2187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B150599B-3661-4698-B328-35F6F20ACBD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2" y="3163887"/>
            <a:ext cx="3533775" cy="344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3975045-A8E2-4235-B5BA-26C6EFAC902C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535" y="2807849"/>
            <a:ext cx="7494561" cy="421446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 14">
            <a:extLst>
              <a:ext uri="{FF2B5EF4-FFF2-40B4-BE49-F238E27FC236}">
                <a16:creationId xmlns:a16="http://schemas.microsoft.com/office/drawing/2014/main" id="{BEE77CE8-DF48-4182-B0FE-32411FFCC322}"/>
              </a:ext>
            </a:extLst>
          </p:cNvPr>
          <p:cNvSpPr/>
          <p:nvPr/>
        </p:nvSpPr>
        <p:spPr>
          <a:xfrm>
            <a:off x="285313" y="7581781"/>
            <a:ext cx="8584287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i="1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6/13</a:t>
            </a:r>
            <a:endParaRPr lang="en-US" sz="1750" i="1" dirty="0"/>
          </a:p>
        </p:txBody>
      </p:sp>
    </p:spTree>
    <p:extLst>
      <p:ext uri="{BB962C8B-B14F-4D97-AF65-F5344CB8AC3E}">
        <p14:creationId xmlns:p14="http://schemas.microsoft.com/office/powerpoint/2010/main" val="4068520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81A2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32934"/>
          </a:xfrm>
          <a:prstGeom prst="rect">
            <a:avLst/>
          </a:prstGeom>
          <a:solidFill>
            <a:srgbClr val="252833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657600" cy="8232934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4455081" y="576858"/>
            <a:ext cx="9377839" cy="131111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162"/>
              </a:lnSpc>
              <a:buNone/>
            </a:pPr>
            <a:r>
              <a:rPr lang="en-US" sz="4129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Методи, алгоритми та технології виявлення фішингових атак</a:t>
            </a:r>
            <a:endParaRPr lang="en-US" sz="4129" dirty="0"/>
          </a:p>
        </p:txBody>
      </p:sp>
      <p:sp>
        <p:nvSpPr>
          <p:cNvPr id="6" name="Shape 3"/>
          <p:cNvSpPr/>
          <p:nvPr/>
        </p:nvSpPr>
        <p:spPr>
          <a:xfrm>
            <a:off x="4756547" y="2202537"/>
            <a:ext cx="26194" cy="5453539"/>
          </a:xfrm>
          <a:prstGeom prst="rect">
            <a:avLst/>
          </a:prstGeom>
          <a:solidFill>
            <a:srgbClr val="6EB9FC"/>
          </a:solidFill>
          <a:ln/>
        </p:spPr>
      </p:sp>
      <p:sp>
        <p:nvSpPr>
          <p:cNvPr id="7" name="Shape 4"/>
          <p:cNvSpPr/>
          <p:nvPr/>
        </p:nvSpPr>
        <p:spPr>
          <a:xfrm>
            <a:off x="5005626" y="2589252"/>
            <a:ext cx="734139" cy="26194"/>
          </a:xfrm>
          <a:prstGeom prst="rect">
            <a:avLst/>
          </a:prstGeom>
          <a:solidFill>
            <a:srgbClr val="6EB9FC"/>
          </a:solidFill>
          <a:ln/>
        </p:spPr>
      </p:sp>
      <p:sp>
        <p:nvSpPr>
          <p:cNvPr id="8" name="Shape 5"/>
          <p:cNvSpPr/>
          <p:nvPr/>
        </p:nvSpPr>
        <p:spPr>
          <a:xfrm>
            <a:off x="4533662" y="2366367"/>
            <a:ext cx="471964" cy="471964"/>
          </a:xfrm>
          <a:prstGeom prst="roundRect">
            <a:avLst>
              <a:gd name="adj" fmla="val 13334"/>
            </a:avLst>
          </a:prstGeom>
          <a:solidFill>
            <a:srgbClr val="2F3343"/>
          </a:solidFill>
          <a:ln/>
        </p:spPr>
      </p:sp>
      <p:sp>
        <p:nvSpPr>
          <p:cNvPr id="9" name="Text 6"/>
          <p:cNvSpPr/>
          <p:nvPr/>
        </p:nvSpPr>
        <p:spPr>
          <a:xfrm>
            <a:off x="4712494" y="2405658"/>
            <a:ext cx="114300" cy="39326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97"/>
              </a:lnSpc>
              <a:buNone/>
            </a:pPr>
            <a:r>
              <a:rPr lang="en-US" sz="2478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1</a:t>
            </a:r>
            <a:endParaRPr lang="en-US" sz="2478" dirty="0"/>
          </a:p>
        </p:txBody>
      </p:sp>
      <p:sp>
        <p:nvSpPr>
          <p:cNvPr id="10" name="Text 7"/>
          <p:cNvSpPr/>
          <p:nvPr/>
        </p:nvSpPr>
        <p:spPr>
          <a:xfrm>
            <a:off x="5923359" y="2412206"/>
            <a:ext cx="3512820" cy="327660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581"/>
              </a:lnSpc>
              <a:buNone/>
            </a:pPr>
            <a:r>
              <a:rPr lang="en-US" sz="2065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Аналіз</a:t>
            </a:r>
            <a:r>
              <a:rPr lang="en-US" sz="2065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 </a:t>
            </a:r>
            <a:r>
              <a:rPr lang="uk-UA" sz="2065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веб-серфінгу користувача</a:t>
            </a:r>
            <a:endParaRPr lang="en-US" sz="2065" dirty="0"/>
          </a:p>
        </p:txBody>
      </p:sp>
      <p:sp>
        <p:nvSpPr>
          <p:cNvPr id="11" name="Text 8"/>
          <p:cNvSpPr/>
          <p:nvPr/>
        </p:nvSpPr>
        <p:spPr>
          <a:xfrm>
            <a:off x="5923359" y="2865715"/>
            <a:ext cx="7909560" cy="33563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643"/>
              </a:lnSpc>
              <a:buNone/>
            </a:pPr>
            <a:r>
              <a:rPr lang="en-US" sz="1652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Виявлення</a:t>
            </a:r>
            <a:r>
              <a:rPr lang="en-US" sz="1652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uk-UA" sz="1652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потенційних фейкових</a:t>
            </a:r>
            <a:r>
              <a:rPr lang="en-US" sz="1652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посилань </a:t>
            </a:r>
            <a:r>
              <a:rPr lang="en-US" sz="1652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та</a:t>
            </a:r>
            <a:r>
              <a:rPr lang="en-US" sz="1652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uk-UA" sz="1652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фішингових</a:t>
            </a:r>
            <a:r>
              <a:rPr lang="uk-UA" sz="1652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форм</a:t>
            </a:r>
            <a:endParaRPr lang="en-US" sz="1652" dirty="0"/>
          </a:p>
        </p:txBody>
      </p:sp>
      <p:sp>
        <p:nvSpPr>
          <p:cNvPr id="12" name="Shape 9"/>
          <p:cNvSpPr/>
          <p:nvPr/>
        </p:nvSpPr>
        <p:spPr>
          <a:xfrm>
            <a:off x="5005626" y="4476988"/>
            <a:ext cx="734139" cy="26194"/>
          </a:xfrm>
          <a:prstGeom prst="rect">
            <a:avLst/>
          </a:prstGeom>
          <a:solidFill>
            <a:srgbClr val="6EB9FC"/>
          </a:solidFill>
          <a:ln/>
        </p:spPr>
      </p:sp>
      <p:sp>
        <p:nvSpPr>
          <p:cNvPr id="13" name="Shape 10"/>
          <p:cNvSpPr/>
          <p:nvPr/>
        </p:nvSpPr>
        <p:spPr>
          <a:xfrm>
            <a:off x="4533662" y="4254103"/>
            <a:ext cx="471964" cy="471964"/>
          </a:xfrm>
          <a:prstGeom prst="roundRect">
            <a:avLst>
              <a:gd name="adj" fmla="val 13334"/>
            </a:avLst>
          </a:prstGeom>
          <a:solidFill>
            <a:srgbClr val="2F3343"/>
          </a:solidFill>
          <a:ln/>
        </p:spPr>
      </p:sp>
      <p:sp>
        <p:nvSpPr>
          <p:cNvPr id="14" name="Text 11"/>
          <p:cNvSpPr/>
          <p:nvPr/>
        </p:nvSpPr>
        <p:spPr>
          <a:xfrm>
            <a:off x="4685824" y="4293394"/>
            <a:ext cx="167640" cy="39326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97"/>
              </a:lnSpc>
              <a:buNone/>
            </a:pPr>
            <a:r>
              <a:rPr lang="en-US" sz="2478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2</a:t>
            </a:r>
            <a:endParaRPr lang="en-US" sz="2478" dirty="0"/>
          </a:p>
        </p:txBody>
      </p:sp>
      <p:sp>
        <p:nvSpPr>
          <p:cNvPr id="15" name="Text 12"/>
          <p:cNvSpPr/>
          <p:nvPr/>
        </p:nvSpPr>
        <p:spPr>
          <a:xfrm>
            <a:off x="5923359" y="4299942"/>
            <a:ext cx="4587240" cy="327660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581"/>
              </a:lnSpc>
              <a:buNone/>
            </a:pPr>
            <a:r>
              <a:rPr lang="en-US" sz="2065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Використання </a:t>
            </a:r>
            <a:r>
              <a:rPr lang="en-US" sz="2065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машинного</a:t>
            </a:r>
            <a:r>
              <a:rPr lang="en-US" sz="2065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 </a:t>
            </a:r>
            <a:r>
              <a:rPr lang="en-US" sz="2065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навчання</a:t>
            </a:r>
            <a:r>
              <a:rPr lang="uk-UA" sz="2065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 та штучного інтелекту</a:t>
            </a:r>
            <a:endParaRPr lang="en-US" sz="2065" dirty="0"/>
          </a:p>
        </p:txBody>
      </p:sp>
      <p:sp>
        <p:nvSpPr>
          <p:cNvPr id="16" name="Text 13"/>
          <p:cNvSpPr/>
          <p:nvPr/>
        </p:nvSpPr>
        <p:spPr>
          <a:xfrm>
            <a:off x="5923359" y="4753451"/>
            <a:ext cx="7909560" cy="33563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643"/>
              </a:lnSpc>
              <a:buNone/>
            </a:pPr>
            <a:r>
              <a:rPr lang="en-US" sz="1652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Навчання моделей для розпізнавання фішингових сайтів</a:t>
            </a:r>
            <a:endParaRPr lang="en-US" sz="1652" dirty="0"/>
          </a:p>
        </p:txBody>
      </p:sp>
      <p:sp>
        <p:nvSpPr>
          <p:cNvPr id="17" name="Shape 14"/>
          <p:cNvSpPr/>
          <p:nvPr/>
        </p:nvSpPr>
        <p:spPr>
          <a:xfrm>
            <a:off x="5005626" y="6364724"/>
            <a:ext cx="734139" cy="26194"/>
          </a:xfrm>
          <a:prstGeom prst="rect">
            <a:avLst/>
          </a:prstGeom>
          <a:solidFill>
            <a:srgbClr val="6EB9FC"/>
          </a:solidFill>
          <a:ln/>
        </p:spPr>
      </p:sp>
      <p:sp>
        <p:nvSpPr>
          <p:cNvPr id="18" name="Shape 15"/>
          <p:cNvSpPr/>
          <p:nvPr/>
        </p:nvSpPr>
        <p:spPr>
          <a:xfrm>
            <a:off x="4533662" y="6141839"/>
            <a:ext cx="471964" cy="471964"/>
          </a:xfrm>
          <a:prstGeom prst="roundRect">
            <a:avLst>
              <a:gd name="adj" fmla="val 13334"/>
            </a:avLst>
          </a:prstGeom>
          <a:solidFill>
            <a:srgbClr val="2F3343"/>
          </a:solidFill>
          <a:ln/>
        </p:spPr>
      </p:sp>
      <p:sp>
        <p:nvSpPr>
          <p:cNvPr id="19" name="Text 16"/>
          <p:cNvSpPr/>
          <p:nvPr/>
        </p:nvSpPr>
        <p:spPr>
          <a:xfrm>
            <a:off x="4682014" y="6181130"/>
            <a:ext cx="175260" cy="39326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97"/>
              </a:lnSpc>
              <a:buNone/>
            </a:pPr>
            <a:r>
              <a:rPr lang="en-US" sz="2478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3</a:t>
            </a:r>
            <a:endParaRPr lang="en-US" sz="2478" dirty="0"/>
          </a:p>
        </p:txBody>
      </p:sp>
      <p:sp>
        <p:nvSpPr>
          <p:cNvPr id="20" name="Text 17"/>
          <p:cNvSpPr/>
          <p:nvPr/>
        </p:nvSpPr>
        <p:spPr>
          <a:xfrm>
            <a:off x="5923359" y="6187678"/>
            <a:ext cx="3581400" cy="327660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581"/>
              </a:lnSpc>
              <a:buNone/>
            </a:pPr>
            <a:r>
              <a:rPr lang="en-US" sz="2065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Постійн</a:t>
            </a:r>
            <a:r>
              <a:rPr lang="uk-UA" sz="2065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ий</a:t>
            </a:r>
            <a:r>
              <a:rPr lang="en-US" sz="2065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 </a:t>
            </a:r>
            <a:r>
              <a:rPr lang="en-US" sz="2065" dirty="0" err="1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моніторинг</a:t>
            </a:r>
            <a:r>
              <a:rPr lang="uk-UA" sz="2065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 трафіку</a:t>
            </a:r>
            <a:endParaRPr lang="en-US" sz="2065" dirty="0"/>
          </a:p>
        </p:txBody>
      </p:sp>
      <p:sp>
        <p:nvSpPr>
          <p:cNvPr id="21" name="Text 18"/>
          <p:cNvSpPr/>
          <p:nvPr/>
        </p:nvSpPr>
        <p:spPr>
          <a:xfrm>
            <a:off x="5923359" y="6641187"/>
            <a:ext cx="7909560" cy="33563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643"/>
              </a:lnSpc>
              <a:buNone/>
            </a:pPr>
            <a:r>
              <a:rPr lang="en-US" sz="1652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Виявлення нових вилучених доменів та атак</a:t>
            </a:r>
            <a:endParaRPr lang="en-US" sz="1652" dirty="0"/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9A8CE5E4-930F-4AA5-B866-10161D86F3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90" y="3334"/>
            <a:ext cx="3666489" cy="8229600"/>
          </a:xfrm>
          <a:prstGeom prst="rect">
            <a:avLst/>
          </a:prstGeom>
        </p:spPr>
      </p:pic>
      <p:sp>
        <p:nvSpPr>
          <p:cNvPr id="23" name="Text 14">
            <a:extLst>
              <a:ext uri="{FF2B5EF4-FFF2-40B4-BE49-F238E27FC236}">
                <a16:creationId xmlns:a16="http://schemas.microsoft.com/office/drawing/2014/main" id="{9B2C7BE5-98A0-4274-A790-C5789D687F7D}"/>
              </a:ext>
            </a:extLst>
          </p:cNvPr>
          <p:cNvSpPr/>
          <p:nvPr/>
        </p:nvSpPr>
        <p:spPr>
          <a:xfrm>
            <a:off x="285313" y="7581781"/>
            <a:ext cx="8584287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i="1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7/13</a:t>
            </a:r>
            <a:endParaRPr lang="en-US" sz="1750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81A2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52833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5" name="Shape 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52833">
              <a:alpha val="80000"/>
            </a:srgbClr>
          </a:solidFill>
          <a:ln/>
        </p:spPr>
      </p:sp>
      <p:sp>
        <p:nvSpPr>
          <p:cNvPr id="6" name="Text 3"/>
          <p:cNvSpPr/>
          <p:nvPr/>
        </p:nvSpPr>
        <p:spPr>
          <a:xfrm>
            <a:off x="773589" y="475139"/>
            <a:ext cx="9933503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Системи виявлення фішингових атак Netcraft та SpoofGuard</a:t>
            </a:r>
            <a:endParaRPr lang="en-US" sz="4374" dirty="0"/>
          </a:p>
        </p:txBody>
      </p:sp>
      <p:sp>
        <p:nvSpPr>
          <p:cNvPr id="7" name="Shape 4"/>
          <p:cNvSpPr/>
          <p:nvPr/>
        </p:nvSpPr>
        <p:spPr>
          <a:xfrm>
            <a:off x="895509" y="2148920"/>
            <a:ext cx="4855726" cy="1988780"/>
          </a:xfrm>
          <a:prstGeom prst="roundRect">
            <a:avLst>
              <a:gd name="adj" fmla="val 4076"/>
            </a:avLst>
          </a:prstGeom>
          <a:solidFill>
            <a:srgbClr val="2F3343"/>
          </a:solidFill>
          <a:ln/>
        </p:spPr>
      </p:sp>
      <p:sp>
        <p:nvSpPr>
          <p:cNvPr id="8" name="Text 5"/>
          <p:cNvSpPr/>
          <p:nvPr/>
        </p:nvSpPr>
        <p:spPr>
          <a:xfrm>
            <a:off x="1117679" y="2371090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Netcraft</a:t>
            </a:r>
            <a:endParaRPr lang="en-US" sz="2187" dirty="0"/>
          </a:p>
        </p:txBody>
      </p:sp>
      <p:sp>
        <p:nvSpPr>
          <p:cNvPr id="9" name="Text 6"/>
          <p:cNvSpPr/>
          <p:nvPr/>
        </p:nvSpPr>
        <p:spPr>
          <a:xfrm>
            <a:off x="1117679" y="2851508"/>
            <a:ext cx="4411385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Знаходження фішингових сайтів через збір </a:t>
            </a:r>
            <a:r>
              <a:rPr lang="en-US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статистичних</a:t>
            </a:r>
            <a:r>
              <a:rPr lang="en-US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en-US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даних</a:t>
            </a:r>
            <a:r>
              <a:rPr lang="uk-UA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, сканування, та моніторинг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895509" y="5194340"/>
            <a:ext cx="4855726" cy="1635562"/>
          </a:xfrm>
          <a:prstGeom prst="roundRect">
            <a:avLst>
              <a:gd name="adj" fmla="val 4076"/>
            </a:avLst>
          </a:prstGeom>
          <a:solidFill>
            <a:srgbClr val="2F3343"/>
          </a:solidFill>
          <a:ln/>
        </p:spPr>
      </p:sp>
      <p:sp>
        <p:nvSpPr>
          <p:cNvPr id="11" name="Text 8"/>
          <p:cNvSpPr/>
          <p:nvPr/>
        </p:nvSpPr>
        <p:spPr>
          <a:xfrm>
            <a:off x="1117680" y="5416510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SpoofGuard</a:t>
            </a:r>
            <a:endParaRPr lang="en-US" sz="2187" dirty="0"/>
          </a:p>
        </p:txBody>
      </p:sp>
      <p:sp>
        <p:nvSpPr>
          <p:cNvPr id="12" name="Text 9"/>
          <p:cNvSpPr/>
          <p:nvPr/>
        </p:nvSpPr>
        <p:spPr>
          <a:xfrm>
            <a:off x="1117680" y="5896928"/>
            <a:ext cx="4411385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Аналіз</a:t>
            </a:r>
            <a:r>
              <a:rPr lang="en-US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uk-UA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мережевого трафіку на рівнях комутатор-порт</a:t>
            </a:r>
            <a:endParaRPr lang="en-US" sz="1750"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1AAEE98-0EE4-4582-99DE-E5F50975C1C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483312" y="2166024"/>
            <a:ext cx="2884208" cy="4747133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69BCE22-C37A-4034-9821-27C8F3C42F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22935" y="2064255"/>
            <a:ext cx="4610743" cy="4848902"/>
          </a:xfrm>
          <a:prstGeom prst="rect">
            <a:avLst/>
          </a:prstGeom>
        </p:spPr>
      </p:pic>
      <p:sp>
        <p:nvSpPr>
          <p:cNvPr id="15" name="Text 14">
            <a:extLst>
              <a:ext uri="{FF2B5EF4-FFF2-40B4-BE49-F238E27FC236}">
                <a16:creationId xmlns:a16="http://schemas.microsoft.com/office/drawing/2014/main" id="{F1D58452-A113-4E39-80CE-B5ABC8E6C7A8}"/>
              </a:ext>
            </a:extLst>
          </p:cNvPr>
          <p:cNvSpPr/>
          <p:nvPr/>
        </p:nvSpPr>
        <p:spPr>
          <a:xfrm>
            <a:off x="285313" y="7581781"/>
            <a:ext cx="8584287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i="1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8/13</a:t>
            </a:r>
            <a:endParaRPr lang="en-US" sz="1750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81A2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52833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6319599" y="2026325"/>
            <a:ext cx="7477601" cy="277749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6EB9FC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Роль машинного навчання та штучного інтелекту в системах виявлення фішингу</a:t>
            </a:r>
            <a:endParaRPr lang="en-US" sz="4374" dirty="0"/>
          </a:p>
        </p:txBody>
      </p:sp>
      <p:sp>
        <p:nvSpPr>
          <p:cNvPr id="6" name="Text 3"/>
          <p:cNvSpPr/>
          <p:nvPr/>
        </p:nvSpPr>
        <p:spPr>
          <a:xfrm>
            <a:off x="6319599" y="5137071"/>
            <a:ext cx="7477601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Машинне навчання та штучний інтелект забезпечують автоматичне виявлення фішингових атак на основі аналізу великого обсягу даних. Це дозволяє виявити нові атаки </a:t>
            </a:r>
            <a:r>
              <a:rPr lang="en-US" sz="1750" dirty="0" err="1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та</a:t>
            </a:r>
            <a:r>
              <a:rPr lang="en-US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uk-UA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забезпечити захист </a:t>
            </a:r>
            <a:r>
              <a:rPr lang="en-US" sz="1750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в реальному часі.</a:t>
            </a:r>
            <a:endParaRPr lang="en-US" sz="175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9FB2C0B-CA1B-400A-9020-30EEE820B1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9834" y="2026325"/>
            <a:ext cx="5566233" cy="4156445"/>
          </a:xfrm>
          <a:prstGeom prst="rect">
            <a:avLst/>
          </a:prstGeom>
        </p:spPr>
      </p:pic>
      <p:sp>
        <p:nvSpPr>
          <p:cNvPr id="8" name="Text 14">
            <a:extLst>
              <a:ext uri="{FF2B5EF4-FFF2-40B4-BE49-F238E27FC236}">
                <a16:creationId xmlns:a16="http://schemas.microsoft.com/office/drawing/2014/main" id="{494D2899-D79E-48D1-96E0-3E4443A82B7B}"/>
              </a:ext>
            </a:extLst>
          </p:cNvPr>
          <p:cNvSpPr/>
          <p:nvPr/>
        </p:nvSpPr>
        <p:spPr>
          <a:xfrm>
            <a:off x="13551419" y="7581781"/>
            <a:ext cx="8584287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i="1" dirty="0">
                <a:solidFill>
                  <a:srgbClr val="D6E5EF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9/13</a:t>
            </a:r>
            <a:endParaRPr lang="en-US" sz="1750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</TotalTime>
  <Words>364</Words>
  <Application>Microsoft Office PowerPoint</Application>
  <PresentationFormat>Произвольный</PresentationFormat>
  <Paragraphs>101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Lora</vt:lpstr>
      <vt:lpstr>Source Sans Pro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Anton Varov</cp:lastModifiedBy>
  <cp:revision>25</cp:revision>
  <dcterms:created xsi:type="dcterms:W3CDTF">2023-12-12T21:08:10Z</dcterms:created>
  <dcterms:modified xsi:type="dcterms:W3CDTF">2023-12-19T23:44:54Z</dcterms:modified>
</cp:coreProperties>
</file>