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0" r:id="rId1"/>
  </p:sldMasterIdLst>
  <p:notesMasterIdLst>
    <p:notesMasterId r:id="rId18"/>
  </p:notesMasterIdLst>
  <p:sldIdLst>
    <p:sldId id="256" r:id="rId2"/>
    <p:sldId id="266" r:id="rId3"/>
    <p:sldId id="259" r:id="rId4"/>
    <p:sldId id="275" r:id="rId5"/>
    <p:sldId id="276" r:id="rId6"/>
    <p:sldId id="277" r:id="rId7"/>
    <p:sldId id="278" r:id="rId8"/>
    <p:sldId id="280" r:id="rId9"/>
    <p:sldId id="281" r:id="rId10"/>
    <p:sldId id="282" r:id="rId11"/>
    <p:sldId id="284" r:id="rId12"/>
    <p:sldId id="285" r:id="rId13"/>
    <p:sldId id="288" r:id="rId14"/>
    <p:sldId id="287" r:id="rId15"/>
    <p:sldId id="283" r:id="rId16"/>
    <p:sldId id="289"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903"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Сергій ГОЛУБ" initials="СГ" lastIdx="3" clrIdx="0">
    <p:extLst>
      <p:ext uri="{19B8F6BF-5375-455C-9EA6-DF929625EA0E}">
        <p15:presenceInfo xmlns="" xmlns:p15="http://schemas.microsoft.com/office/powerpoint/2012/main" userId="9d1a72e814e655e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EFDFC1"/>
    <a:srgbClr val="F2E4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9" autoAdjust="0"/>
    <p:restoredTop sz="94660"/>
  </p:normalViewPr>
  <p:slideViewPr>
    <p:cSldViewPr snapToGrid="0">
      <p:cViewPr varScale="1">
        <p:scale>
          <a:sx n="74" d="100"/>
          <a:sy n="74" d="100"/>
        </p:scale>
        <p:origin x="-1434" y="-84"/>
      </p:cViewPr>
      <p:guideLst>
        <p:guide orient="horz" pos="2160"/>
        <p:guide pos="2903"/>
      </p:guideLst>
    </p:cSldViewPr>
  </p:slideViewPr>
  <p:notesTextViewPr>
    <p:cViewPr>
      <p:scale>
        <a:sx n="1" d="1"/>
        <a:sy n="1" d="1"/>
      </p:scale>
      <p:origin x="0" y="0"/>
    </p:cViewPr>
  </p:notesTextViewPr>
  <p:notesViewPr>
    <p:cSldViewPr snapToGrid="0">
      <p:cViewPr varScale="1">
        <p:scale>
          <a:sx n="39" d="100"/>
          <a:sy n="39" d="100"/>
        </p:scale>
        <p:origin x="2190"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B1F69C-0D23-4BC5-90AC-2FFC97BFF560}" type="datetimeFigureOut">
              <a:rPr lang="ru-RU" smtClean="0"/>
              <a:t>14.12.2023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A069C4-D8FC-47D7-BB4E-CED555C29DC4}" type="slidenum">
              <a:rPr lang="ru-RU" smtClean="0"/>
              <a:t>‹#›</a:t>
            </a:fld>
            <a:endParaRPr lang="ru-RU"/>
          </a:p>
        </p:txBody>
      </p:sp>
    </p:spTree>
    <p:extLst>
      <p:ext uri="{BB962C8B-B14F-4D97-AF65-F5344CB8AC3E}">
        <p14:creationId xmlns:p14="http://schemas.microsoft.com/office/powerpoint/2010/main" val="1342817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ru-RU"/>
              <a:t>Образец заголовка</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4AAD347D-5ACD-4C99-B74B-A9C85AD731AF}" type="datetimeFigureOut">
              <a:rPr lang="en-US" smtClean="0"/>
              <a:t>12/14/2023</a:t>
            </a:fld>
            <a:endParaRPr lang="en-US" dirty="0"/>
          </a:p>
        </p:txBody>
      </p:sp>
      <p:sp>
        <p:nvSpPr>
          <p:cNvPr id="5" name="Footer Placeholder 4"/>
          <p:cNvSpPr>
            <a:spLocks noGrp="1"/>
          </p:cNvSpPr>
          <p:nvPr>
            <p:ph type="ftr" sz="quarter" idx="11"/>
          </p:nvPr>
        </p:nvSpPr>
        <p:spPr>
          <a:xfrm>
            <a:off x="1900237" y="5410202"/>
            <a:ext cx="3843665" cy="365125"/>
          </a:xfrm>
        </p:spPr>
        <p:txBody>
          <a:bodyPr/>
          <a:lstStyle/>
          <a:p>
            <a:endParaRPr lang="en-US" dirty="0"/>
          </a:p>
        </p:txBody>
      </p:sp>
      <p:sp>
        <p:nvSpPr>
          <p:cNvPr id="6" name="Slide Number Placeholder 5"/>
          <p:cNvSpPr>
            <a:spLocks noGrp="1"/>
          </p:cNvSpPr>
          <p:nvPr>
            <p:ph type="sldNum" sz="quarter" idx="12"/>
          </p:nvPr>
        </p:nvSpPr>
        <p:spPr>
          <a:xfrm>
            <a:off x="7915603" y="5410200"/>
            <a:ext cx="57831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64806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ru-RU"/>
              <a:t>Образец заголовка</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4509A250-FF31-4206-8172-F9D3106AACB1}" type="datetimeFigureOut">
              <a:rPr lang="en-US" smtClean="0"/>
              <a:t>12/14/2023</a:t>
            </a:fld>
            <a:endParaRPr lang="en-US" dirty="0"/>
          </a:p>
        </p:txBody>
      </p:sp>
      <p:sp>
        <p:nvSpPr>
          <p:cNvPr id="50" name="Footer Placeholder 4"/>
          <p:cNvSpPr>
            <a:spLocks noGrp="1"/>
          </p:cNvSpPr>
          <p:nvPr>
            <p:ph type="ftr" sz="quarter" idx="11"/>
          </p:nvPr>
        </p:nvSpPr>
        <p:spPr>
          <a:xfrm>
            <a:off x="856059" y="5883276"/>
            <a:ext cx="4679482" cy="365125"/>
          </a:xfrm>
        </p:spPr>
        <p:txBody>
          <a:bodyPr/>
          <a:lstStyle/>
          <a:p>
            <a:endParaRPr lang="en-US" dirty="0"/>
          </a:p>
        </p:txBody>
      </p:sp>
      <p:sp>
        <p:nvSpPr>
          <p:cNvPr id="51" name="Slide Number Placeholder 5"/>
          <p:cNvSpPr>
            <a:spLocks noGrp="1"/>
          </p:cNvSpPr>
          <p:nvPr>
            <p:ph type="sldNum" sz="quarter" idx="12"/>
          </p:nvPr>
        </p:nvSpPr>
        <p:spPr>
          <a:xfrm>
            <a:off x="7707241" y="5883275"/>
            <a:ext cx="57831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00418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796027F-7875-4030-9381-8BD8C4F21935}" type="datetimeFigureOut">
              <a:rPr lang="en-US" smtClean="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30251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26093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56058" y="3073398"/>
            <a:ext cx="3658793"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3073398"/>
            <a:ext cx="3656408"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12/14/2023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84752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52844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12/14/2023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5749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56463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ru-RU"/>
              <a:t>Вставка рисунка</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2199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a:t>Вставка рисунка</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AAD347D-5ACD-4C99-B74B-A9C85AD731AF}"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4188132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AAD347D-5ACD-4C99-B74B-A9C85AD731AF}"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2453571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ru-RU"/>
              <a:t>Образец заголовка</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AAD347D-5ACD-4C99-B74B-A9C85AD731AF}"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408684926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AAD347D-5ACD-4C99-B74B-A9C85AD731AF}" type="datetimeFigureOut">
              <a:rPr lang="en-US" smtClean="0"/>
              <a:t>12/14/2023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4490897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ru-RU"/>
              <a:t>Образец заголовка</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AAD347D-5ACD-4C99-B74B-A9C85AD731AF}" type="datetimeFigureOut">
              <a:rPr lang="en-US" smtClean="0"/>
              <a:t>12/14/2023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5498492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a:t>Вставка рисунка</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a:t>Вставка рисунка</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a:t>Вставка рисунка</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AAD347D-5ACD-4C99-B74B-A9C85AD731AF}" type="datetimeFigureOut">
              <a:rPr lang="en-US" smtClean="0"/>
              <a:t>12/14/2023</a:t>
            </a:fld>
            <a:endParaRPr lang="en-US" dirty="0"/>
          </a:p>
        </p:txBody>
      </p:sp>
      <p:sp>
        <p:nvSpPr>
          <p:cNvPr id="4" name="Footer Placeholder 3"/>
          <p:cNvSpPr>
            <a:spLocks noGrp="1"/>
          </p:cNvSpPr>
          <p:nvPr>
            <p:ph type="ftr" sz="quarter" idx="11"/>
          </p:nvPr>
        </p:nvSpPr>
        <p:spPr/>
        <p:txBody>
          <a:bodyPr/>
          <a:lstStyle>
            <a:lvl1pPr>
              <a:defRPr cap="all" baseline="0"/>
            </a:lvl1p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0008119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96343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12/14/2023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38879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66000"/>
          </a:blip>
          <a:srcRect/>
          <a:tile tx="0" ty="0" sx="100000" sy="100000" flip="none" algn="tl"/>
        </a:blip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AAD347D-5ACD-4C99-B74B-A9C85AD731AF}" type="datetimeFigureOut">
              <a:rPr lang="en-US" smtClean="0"/>
              <a:t>12/14/2023</a:t>
            </a:fld>
            <a:endParaRPr lang="en-US" dirty="0"/>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321870031"/>
      </p:ext>
    </p:extLst>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7.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6.e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9F3F9B4-DA07-41E9-BA63-0FC83019A3CE}"/>
              </a:ext>
            </a:extLst>
          </p:cNvPr>
          <p:cNvSpPr>
            <a:spLocks noGrp="1"/>
          </p:cNvSpPr>
          <p:nvPr>
            <p:ph type="ctrTitle"/>
          </p:nvPr>
        </p:nvSpPr>
        <p:spPr>
          <a:xfrm>
            <a:off x="2264569" y="206202"/>
            <a:ext cx="4723086" cy="900752"/>
          </a:xfrm>
        </p:spPr>
        <p:txBody>
          <a:bodyPr>
            <a:noAutofit/>
          </a:bodyPr>
          <a:lstStyle/>
          <a:p>
            <a:pPr algn="ctr"/>
            <a:r>
              <a:rPr lang="ru-RU" sz="2800" b="1" cap="none" dirty="0" err="1">
                <a:solidFill>
                  <a:srgbClr val="00356A"/>
                </a:solidFill>
                <a:latin typeface="Times New Roman" panose="02020603050405020304" pitchFamily="18" charset="0"/>
                <a:ea typeface="Times New Roman" pitchFamily="1" charset="-52"/>
                <a:cs typeface="Times New Roman" panose="02020603050405020304" pitchFamily="18" charset="0"/>
              </a:rPr>
              <a:t>Національний</a:t>
            </a:r>
            <a:r>
              <a:rPr lang="ru-RU" sz="2800" b="1" cap="none" dirty="0">
                <a:solidFill>
                  <a:srgbClr val="00356A"/>
                </a:solidFill>
                <a:latin typeface="Times New Roman" panose="02020603050405020304" pitchFamily="18" charset="0"/>
                <a:ea typeface="Times New Roman" pitchFamily="1" charset="-52"/>
                <a:cs typeface="Times New Roman" panose="02020603050405020304" pitchFamily="18" charset="0"/>
              </a:rPr>
              <a:t> </a:t>
            </a:r>
            <a:r>
              <a:rPr lang="ru-RU" sz="2800" b="1" cap="none" dirty="0" err="1">
                <a:solidFill>
                  <a:srgbClr val="00356A"/>
                </a:solidFill>
                <a:latin typeface="Times New Roman" panose="02020603050405020304" pitchFamily="18" charset="0"/>
                <a:ea typeface="Times New Roman" pitchFamily="1" charset="-52"/>
                <a:cs typeface="Times New Roman" panose="02020603050405020304" pitchFamily="18" charset="0"/>
              </a:rPr>
              <a:t>університет</a:t>
            </a:r>
            <a:r>
              <a:rPr lang="ru-RU" sz="2800" b="1" cap="none" dirty="0">
                <a:solidFill>
                  <a:srgbClr val="00356A"/>
                </a:solidFill>
                <a:latin typeface="Times New Roman" panose="02020603050405020304" pitchFamily="18" charset="0"/>
                <a:ea typeface="Times New Roman" pitchFamily="1" charset="-52"/>
                <a:cs typeface="Times New Roman" panose="02020603050405020304" pitchFamily="18" charset="0"/>
              </a:rPr>
              <a:t/>
            </a:r>
            <a:br>
              <a:rPr lang="ru-RU" sz="2800" b="1" cap="none" dirty="0">
                <a:solidFill>
                  <a:srgbClr val="00356A"/>
                </a:solidFill>
                <a:latin typeface="Times New Roman" panose="02020603050405020304" pitchFamily="18" charset="0"/>
                <a:ea typeface="Times New Roman" pitchFamily="1" charset="-52"/>
                <a:cs typeface="Times New Roman" panose="02020603050405020304" pitchFamily="18" charset="0"/>
              </a:rPr>
            </a:br>
            <a:r>
              <a:rPr lang="ru-RU" sz="2800" b="1" cap="none" dirty="0">
                <a:solidFill>
                  <a:srgbClr val="00356A"/>
                </a:solidFill>
                <a:latin typeface="Times New Roman" panose="02020603050405020304" pitchFamily="18" charset="0"/>
                <a:ea typeface="Times New Roman" pitchFamily="1" charset="-52"/>
                <a:cs typeface="Times New Roman" panose="02020603050405020304" pitchFamily="18" charset="0"/>
              </a:rPr>
              <a:t>“</a:t>
            </a:r>
            <a:r>
              <a:rPr lang="ru-RU" sz="2800" b="1" cap="none" dirty="0" err="1">
                <a:solidFill>
                  <a:srgbClr val="00356A"/>
                </a:solidFill>
                <a:latin typeface="Times New Roman" panose="02020603050405020304" pitchFamily="18" charset="0"/>
                <a:ea typeface="Times New Roman" pitchFamily="1" charset="-52"/>
                <a:cs typeface="Times New Roman" panose="02020603050405020304" pitchFamily="18" charset="0"/>
              </a:rPr>
              <a:t>Запорізька</a:t>
            </a:r>
            <a:r>
              <a:rPr lang="ru-RU" sz="2800" b="1" cap="none" dirty="0">
                <a:solidFill>
                  <a:srgbClr val="00356A"/>
                </a:solidFill>
                <a:latin typeface="Times New Roman" panose="02020603050405020304" pitchFamily="18" charset="0"/>
                <a:ea typeface="Times New Roman" pitchFamily="1" charset="-52"/>
                <a:cs typeface="Times New Roman" panose="02020603050405020304" pitchFamily="18" charset="0"/>
              </a:rPr>
              <a:t> </a:t>
            </a:r>
            <a:r>
              <a:rPr lang="ru-RU" sz="2800" b="1" cap="none" dirty="0" err="1">
                <a:solidFill>
                  <a:srgbClr val="00356A"/>
                </a:solidFill>
                <a:latin typeface="Times New Roman" panose="02020603050405020304" pitchFamily="18" charset="0"/>
                <a:ea typeface="Times New Roman" pitchFamily="1" charset="-52"/>
                <a:cs typeface="Times New Roman" panose="02020603050405020304" pitchFamily="18" charset="0"/>
              </a:rPr>
              <a:t>політехніка</a:t>
            </a:r>
            <a:r>
              <a:rPr lang="ru-RU" sz="2800" b="1" cap="none" dirty="0">
                <a:solidFill>
                  <a:srgbClr val="00356A"/>
                </a:solidFill>
                <a:latin typeface="Times New Roman" panose="02020603050405020304" pitchFamily="18" charset="0"/>
                <a:ea typeface="Times New Roman" pitchFamily="1" charset="-52"/>
                <a:cs typeface="Times New Roman" panose="02020603050405020304" pitchFamily="18" charset="0"/>
              </a:rPr>
              <a:t>”</a:t>
            </a:r>
            <a:endParaRPr lang="ru-RU" sz="2800" b="1" dirty="0">
              <a:solidFill>
                <a:schemeClr val="bg2">
                  <a:lumMod val="60000"/>
                  <a:lumOff val="4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52C10EF0-977A-480A-9A62-6C0AD12BE660}"/>
              </a:ext>
            </a:extLst>
          </p:cNvPr>
          <p:cNvSpPr txBox="1"/>
          <p:nvPr/>
        </p:nvSpPr>
        <p:spPr>
          <a:xfrm>
            <a:off x="1683118" y="3397980"/>
            <a:ext cx="5932334" cy="892552"/>
          </a:xfrm>
          <a:prstGeom prst="rect">
            <a:avLst/>
          </a:prstGeom>
          <a:noFill/>
        </p:spPr>
        <p:txBody>
          <a:bodyPr wrap="square">
            <a:spAutoFit/>
          </a:bodyPr>
          <a:lstStyle/>
          <a:p>
            <a:pPr algn="ctr"/>
            <a:r>
              <a:rPr lang="uk-UA" sz="2600" b="1" dirty="0">
                <a:solidFill>
                  <a:srgbClr val="000066"/>
                </a:solidFill>
                <a:effectLst/>
                <a:latin typeface="Times New Roman" panose="02020603050405020304" pitchFamily="18" charset="0"/>
                <a:ea typeface="Calibri" panose="020F0502020204030204" pitchFamily="34" charset="0"/>
              </a:rPr>
              <a:t>«</a:t>
            </a:r>
            <a:r>
              <a:rPr lang="uk-UA" sz="2600" b="1" dirty="0" err="1">
                <a:solidFill>
                  <a:srgbClr val="000066"/>
                </a:solidFill>
                <a:effectLst/>
                <a:latin typeface="Times New Roman" panose="02020603050405020304" pitchFamily="18" charset="0"/>
                <a:ea typeface="Calibri" panose="020F0502020204030204" pitchFamily="34" charset="0"/>
              </a:rPr>
              <a:t>Опимізація</a:t>
            </a:r>
            <a:r>
              <a:rPr lang="uk-UA" sz="2600" b="1" dirty="0">
                <a:solidFill>
                  <a:srgbClr val="000066"/>
                </a:solidFill>
                <a:effectLst/>
                <a:latin typeface="Times New Roman" panose="02020603050405020304" pitchFamily="18" charset="0"/>
                <a:ea typeface="Calibri" panose="020F0502020204030204" pitchFamily="34" charset="0"/>
              </a:rPr>
              <a:t> фізико-технічних характеристик оптичних </a:t>
            </a:r>
            <a:r>
              <a:rPr lang="uk-UA" sz="2600" b="1" dirty="0" err="1">
                <a:solidFill>
                  <a:srgbClr val="000066"/>
                </a:solidFill>
                <a:effectLst/>
                <a:latin typeface="Times New Roman" panose="02020603050405020304" pitchFamily="18" charset="0"/>
                <a:ea typeface="Calibri" panose="020F0502020204030204" pitchFamily="34" charset="0"/>
              </a:rPr>
              <a:t>наноантен</a:t>
            </a:r>
            <a:r>
              <a:rPr lang="uk-UA" sz="2600" b="1" dirty="0">
                <a:solidFill>
                  <a:srgbClr val="000066"/>
                </a:solidFill>
                <a:latin typeface="Times New Roman" panose="02020603050405020304" pitchFamily="18" charset="0"/>
                <a:ea typeface="Calibri" panose="020F0502020204030204" pitchFamily="34" charset="0"/>
              </a:rPr>
              <a:t>»</a:t>
            </a:r>
            <a:endParaRPr lang="ru-RU" sz="2600" b="1" i="1" dirty="0">
              <a:solidFill>
                <a:srgbClr val="000066"/>
              </a:solidFill>
              <a:effectLst>
                <a:outerShdw blurRad="38100" dist="38100" dir="2700000" algn="tl">
                  <a:srgbClr val="000000">
                    <a:alpha val="43137"/>
                  </a:srgbClr>
                </a:outerShdw>
              </a:effectLst>
            </a:endParaRPr>
          </a:p>
        </p:txBody>
      </p:sp>
      <p:sp>
        <p:nvSpPr>
          <p:cNvPr id="7" name="TextBox 6">
            <a:extLst>
              <a:ext uri="{FF2B5EF4-FFF2-40B4-BE49-F238E27FC236}">
                <a16:creationId xmlns="" xmlns:a16="http://schemas.microsoft.com/office/drawing/2014/main" id="{1AFE711A-9AA3-4B4A-B54E-30ABEF8FA2AA}"/>
              </a:ext>
            </a:extLst>
          </p:cNvPr>
          <p:cNvSpPr txBox="1"/>
          <p:nvPr/>
        </p:nvSpPr>
        <p:spPr>
          <a:xfrm>
            <a:off x="1824038" y="1324793"/>
            <a:ext cx="4578824" cy="707886"/>
          </a:xfrm>
          <a:prstGeom prst="rect">
            <a:avLst/>
          </a:prstGeom>
          <a:noFill/>
        </p:spPr>
        <p:txBody>
          <a:bodyPr wrap="square">
            <a:spAutoFit/>
          </a:bodyPr>
          <a:lstStyle/>
          <a:p>
            <a:pPr>
              <a:spcBef>
                <a:spcPts val="0"/>
              </a:spcBef>
            </a:pPr>
            <a:r>
              <a:rPr lang="ru-RU" sz="2000" b="1" cap="none" dirty="0">
                <a:solidFill>
                  <a:srgbClr val="00356A"/>
                </a:solidFill>
                <a:effectLst>
                  <a:outerShdw dist="63500" dir="3600000" algn="tl" rotWithShape="0">
                    <a:srgbClr val="000000">
                      <a:alpha val="40000"/>
                    </a:srgbClr>
                  </a:outerShdw>
                </a:effectLst>
                <a:latin typeface="Times New Roman" panose="02020603050405020304" pitchFamily="18" charset="0"/>
                <a:ea typeface="Times New Roman" pitchFamily="1" charset="-52"/>
                <a:cs typeface="Times New Roman" panose="02020603050405020304" pitchFamily="18" charset="0"/>
              </a:rPr>
              <a:t>Кафедра   </a:t>
            </a:r>
            <a:r>
              <a:rPr lang="ru-RU" sz="2000" b="1" cap="none" dirty="0" err="1">
                <a:solidFill>
                  <a:srgbClr val="003366"/>
                </a:solidFill>
                <a:effectLst>
                  <a:outerShdw dist="63500" dir="3600000" algn="tl" rotWithShape="0">
                    <a:srgbClr val="000000">
                      <a:alpha val="40000"/>
                    </a:srgbClr>
                  </a:outerShdw>
                </a:effectLst>
                <a:latin typeface="Times New Roman" panose="02020603050405020304" pitchFamily="18" charset="0"/>
                <a:cs typeface="Times New Roman" panose="02020603050405020304" pitchFamily="18" charset="0"/>
              </a:rPr>
              <a:t>Інформаційної</a:t>
            </a:r>
            <a:r>
              <a:rPr lang="ru-RU" sz="2000" b="1" cap="none" dirty="0">
                <a:solidFill>
                  <a:srgbClr val="003366"/>
                </a:solidFill>
                <a:effectLst>
                  <a:outerShdw dist="63500" dir="3600000" algn="tl" rotWithShape="0">
                    <a:srgbClr val="000000">
                      <a:alpha val="40000"/>
                    </a:srgbClr>
                  </a:outerShdw>
                </a:effectLst>
                <a:latin typeface="Times New Roman" panose="02020603050405020304" pitchFamily="18" charset="0"/>
                <a:cs typeface="Times New Roman" panose="02020603050405020304" pitchFamily="18" charset="0"/>
              </a:rPr>
              <a:t> </a:t>
            </a:r>
            <a:r>
              <a:rPr lang="ru-RU" sz="2000" b="1" cap="none" dirty="0" err="1">
                <a:solidFill>
                  <a:srgbClr val="003366"/>
                </a:solidFill>
                <a:effectLst>
                  <a:outerShdw dist="63500" dir="3600000" algn="tl" rotWithShape="0">
                    <a:srgbClr val="000000">
                      <a:alpha val="40000"/>
                    </a:srgbClr>
                  </a:outerShdw>
                </a:effectLst>
                <a:latin typeface="Times New Roman" panose="02020603050405020304" pitchFamily="18" charset="0"/>
                <a:cs typeface="Times New Roman" panose="02020603050405020304" pitchFamily="18" charset="0"/>
              </a:rPr>
              <a:t>безпеки</a:t>
            </a:r>
            <a:r>
              <a:rPr lang="ru-RU" sz="2000" b="1" cap="none" dirty="0">
                <a:solidFill>
                  <a:srgbClr val="003366"/>
                </a:solidFill>
                <a:effectLst>
                  <a:outerShdw dist="63500" dir="3600000" algn="tl" rotWithShape="0">
                    <a:srgbClr val="000000">
                      <a:alpha val="40000"/>
                    </a:srgbClr>
                  </a:outerShdw>
                </a:effectLst>
                <a:latin typeface="Times New Roman" panose="02020603050405020304" pitchFamily="18" charset="0"/>
                <a:cs typeface="Times New Roman" panose="02020603050405020304" pitchFamily="18" charset="0"/>
              </a:rPr>
              <a:t> та</a:t>
            </a:r>
          </a:p>
          <a:p>
            <a:r>
              <a:rPr lang="ru-RU" sz="2000" b="1" cap="none" dirty="0">
                <a:solidFill>
                  <a:srgbClr val="003366"/>
                </a:solidFill>
                <a:effectLst>
                  <a:outerShdw dist="63500" dir="3600000" algn="tl" rotWithShape="0">
                    <a:srgbClr val="000000">
                      <a:alpha val="40000"/>
                    </a:srgbClr>
                  </a:outerShdw>
                </a:effectLst>
                <a:latin typeface="Times New Roman" panose="02020603050405020304" pitchFamily="18" charset="0"/>
                <a:cs typeface="Times New Roman" panose="02020603050405020304" pitchFamily="18" charset="0"/>
              </a:rPr>
              <a:t>	            </a:t>
            </a:r>
            <a:r>
              <a:rPr lang="ru-RU" sz="2000" b="1" cap="none" dirty="0" err="1">
                <a:solidFill>
                  <a:srgbClr val="003366"/>
                </a:solidFill>
                <a:effectLst>
                  <a:outerShdw dist="63500" dir="3600000" algn="tl" rotWithShape="0">
                    <a:srgbClr val="000000">
                      <a:alpha val="40000"/>
                    </a:srgbClr>
                  </a:outerShdw>
                </a:effectLst>
                <a:latin typeface="Times New Roman" panose="02020603050405020304" pitchFamily="18" charset="0"/>
                <a:cs typeface="Times New Roman" panose="02020603050405020304" pitchFamily="18" charset="0"/>
              </a:rPr>
              <a:t>наноелектроніки</a:t>
            </a:r>
            <a:endParaRPr lang="ru-RU" sz="2000" b="1" cap="none" dirty="0">
              <a:solidFill>
                <a:srgbClr val="003366"/>
              </a:solidFill>
              <a:effectLst>
                <a:outerShdw dist="63500" dir="36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3C4DDD94-877B-4274-BBD8-52F90E49D1DF}"/>
              </a:ext>
            </a:extLst>
          </p:cNvPr>
          <p:cNvSpPr txBox="1"/>
          <p:nvPr/>
        </p:nvSpPr>
        <p:spPr>
          <a:xfrm>
            <a:off x="1683117" y="2362792"/>
            <a:ext cx="5777765" cy="584775"/>
          </a:xfrm>
          <a:prstGeom prst="rect">
            <a:avLst/>
          </a:prstGeom>
          <a:noFill/>
        </p:spPr>
        <p:txBody>
          <a:bodyPr wrap="square" rtlCol="0">
            <a:spAutoFit/>
          </a:bodyPr>
          <a:lstStyle/>
          <a:p>
            <a:pPr algn="ctr"/>
            <a:r>
              <a:rPr lang="ru-RU" sz="3200" b="1" cap="none" dirty="0">
                <a:solidFill>
                  <a:srgbClr val="000066"/>
                </a:solidFill>
                <a:effectLst>
                  <a:outerShdw blurRad="38100" dist="38100" dir="2700000" algn="tl">
                    <a:srgbClr val="000000">
                      <a:alpha val="43137"/>
                    </a:srgbClr>
                  </a:outerShdw>
                </a:effectLst>
                <a:latin typeface="Times New Roman" pitchFamily="1" charset="-52"/>
                <a:ea typeface="Times New Roman" pitchFamily="1" charset="-52"/>
                <a:cs typeface="Times New Roman" pitchFamily="1" charset="-52"/>
              </a:rPr>
              <a:t>МАГІСТЕРСЬКА РОБОТА</a:t>
            </a:r>
            <a:endParaRPr lang="ru-RU" sz="3200" b="1" dirty="0">
              <a:solidFill>
                <a:srgbClr val="000066"/>
              </a:solidFill>
              <a:effectLst>
                <a:outerShdw blurRad="38100" dist="38100" dir="2700000" algn="tl">
                  <a:srgbClr val="000000">
                    <a:alpha val="43137"/>
                  </a:srgbClr>
                </a:outerShdw>
              </a:effectLst>
            </a:endParaRPr>
          </a:p>
        </p:txBody>
      </p:sp>
      <p:sp>
        <p:nvSpPr>
          <p:cNvPr id="5" name="TextBox 4">
            <a:extLst>
              <a:ext uri="{FF2B5EF4-FFF2-40B4-BE49-F238E27FC236}">
                <a16:creationId xmlns="" xmlns:a16="http://schemas.microsoft.com/office/drawing/2014/main" id="{746DD747-4334-4CC7-84DE-A7C9175989C4}"/>
              </a:ext>
            </a:extLst>
          </p:cNvPr>
          <p:cNvSpPr txBox="1"/>
          <p:nvPr/>
        </p:nvSpPr>
        <p:spPr>
          <a:xfrm>
            <a:off x="1996225" y="2941941"/>
            <a:ext cx="4406637" cy="461665"/>
          </a:xfrm>
          <a:prstGeom prst="rect">
            <a:avLst/>
          </a:prstGeom>
          <a:noFill/>
        </p:spPr>
        <p:txBody>
          <a:bodyPr wrap="square" rtlCol="0">
            <a:spAutoFit/>
          </a:bodyPr>
          <a:lstStyle/>
          <a:p>
            <a:pPr algn="ctr"/>
            <a:r>
              <a:rPr lang="uk-UA" sz="2400" b="1" dirty="0">
                <a:solidFill>
                  <a:srgbClr val="000066"/>
                </a:solidFill>
              </a:rPr>
              <a:t>н</a:t>
            </a:r>
            <a:r>
              <a:rPr lang="ru-RU" sz="2400" b="1" dirty="0" smtClean="0">
                <a:solidFill>
                  <a:srgbClr val="000066"/>
                </a:solidFill>
              </a:rPr>
              <a:t>а </a:t>
            </a:r>
            <a:r>
              <a:rPr lang="uk-UA" sz="2400" b="1" dirty="0">
                <a:solidFill>
                  <a:srgbClr val="000066"/>
                </a:solidFill>
              </a:rPr>
              <a:t>тему</a:t>
            </a:r>
            <a:endParaRPr lang="ru-RU" sz="2400" b="1" dirty="0">
              <a:solidFill>
                <a:srgbClr val="000066"/>
              </a:solidFill>
            </a:endParaRPr>
          </a:p>
        </p:txBody>
      </p:sp>
      <p:sp>
        <p:nvSpPr>
          <p:cNvPr id="8" name="TextBox 7">
            <a:extLst>
              <a:ext uri="{FF2B5EF4-FFF2-40B4-BE49-F238E27FC236}">
                <a16:creationId xmlns="" xmlns:a16="http://schemas.microsoft.com/office/drawing/2014/main" id="{6A2B46A2-60D0-46DE-8A10-BD5576ED760D}"/>
              </a:ext>
            </a:extLst>
          </p:cNvPr>
          <p:cNvSpPr txBox="1"/>
          <p:nvPr/>
        </p:nvSpPr>
        <p:spPr>
          <a:xfrm>
            <a:off x="1631242" y="4620917"/>
            <a:ext cx="3436058" cy="830997"/>
          </a:xfrm>
          <a:prstGeom prst="rect">
            <a:avLst/>
          </a:prstGeom>
          <a:noFill/>
        </p:spPr>
        <p:txBody>
          <a:bodyPr wrap="square" rtlCol="0">
            <a:spAutoFit/>
          </a:bodyPr>
          <a:lstStyle/>
          <a:p>
            <a:r>
              <a:rPr lang="uk-UA" sz="2400" b="1" i="1" dirty="0">
                <a:solidFill>
                  <a:srgbClr val="000066"/>
                </a:solidFill>
                <a:latin typeface="Arial Narrow" panose="020B0606020202030204" pitchFamily="34" charset="0"/>
              </a:rPr>
              <a:t>Виконав:</a:t>
            </a:r>
          </a:p>
          <a:p>
            <a:r>
              <a:rPr lang="uk-UA" sz="2400" b="1" i="1" dirty="0">
                <a:solidFill>
                  <a:srgbClr val="000066"/>
                </a:solidFill>
                <a:latin typeface="Arial Narrow" panose="020B0606020202030204" pitchFamily="34" charset="0"/>
              </a:rPr>
              <a:t>студент гр. БК-412 м</a:t>
            </a:r>
            <a:endParaRPr lang="ru-RU" sz="2400" b="1" i="1" dirty="0">
              <a:solidFill>
                <a:srgbClr val="000066"/>
              </a:solidFill>
              <a:latin typeface="Arial Narrow" panose="020B0606020202030204" pitchFamily="34" charset="0"/>
            </a:endParaRPr>
          </a:p>
        </p:txBody>
      </p:sp>
      <p:sp>
        <p:nvSpPr>
          <p:cNvPr id="11" name="TextBox 10">
            <a:extLst>
              <a:ext uri="{FF2B5EF4-FFF2-40B4-BE49-F238E27FC236}">
                <a16:creationId xmlns="" xmlns:a16="http://schemas.microsoft.com/office/drawing/2014/main" id="{38DB549A-7C34-4C80-9EEC-BCC5395D6652}"/>
              </a:ext>
            </a:extLst>
          </p:cNvPr>
          <p:cNvSpPr txBox="1"/>
          <p:nvPr/>
        </p:nvSpPr>
        <p:spPr>
          <a:xfrm>
            <a:off x="6100287" y="4990249"/>
            <a:ext cx="2114550" cy="461665"/>
          </a:xfrm>
          <a:prstGeom prst="rect">
            <a:avLst/>
          </a:prstGeom>
          <a:noFill/>
        </p:spPr>
        <p:txBody>
          <a:bodyPr wrap="square" rtlCol="0">
            <a:spAutoFit/>
          </a:bodyPr>
          <a:lstStyle/>
          <a:p>
            <a:r>
              <a:rPr lang="uk-UA" sz="2400" b="1" i="1" dirty="0">
                <a:solidFill>
                  <a:srgbClr val="000066"/>
                </a:solidFill>
              </a:rPr>
              <a:t>С.В. ГОЛУБ</a:t>
            </a:r>
            <a:endParaRPr lang="ru-RU" sz="2400" b="1" i="1" dirty="0">
              <a:solidFill>
                <a:srgbClr val="000066"/>
              </a:solidFill>
            </a:endParaRPr>
          </a:p>
        </p:txBody>
      </p:sp>
      <p:sp>
        <p:nvSpPr>
          <p:cNvPr id="14" name="TextBox 13">
            <a:extLst>
              <a:ext uri="{FF2B5EF4-FFF2-40B4-BE49-F238E27FC236}">
                <a16:creationId xmlns="" xmlns:a16="http://schemas.microsoft.com/office/drawing/2014/main" id="{E46C51FB-D942-4695-A01C-E7A42BAEAD8C}"/>
              </a:ext>
            </a:extLst>
          </p:cNvPr>
          <p:cNvSpPr txBox="1"/>
          <p:nvPr/>
        </p:nvSpPr>
        <p:spPr>
          <a:xfrm>
            <a:off x="1683117" y="5481113"/>
            <a:ext cx="3784233" cy="1200329"/>
          </a:xfrm>
          <a:prstGeom prst="rect">
            <a:avLst/>
          </a:prstGeom>
          <a:noFill/>
        </p:spPr>
        <p:txBody>
          <a:bodyPr wrap="square">
            <a:spAutoFit/>
          </a:bodyPr>
          <a:lstStyle/>
          <a:p>
            <a:r>
              <a:rPr lang="uk-UA" sz="2400" b="1" i="1" dirty="0">
                <a:solidFill>
                  <a:srgbClr val="000066"/>
                </a:solidFill>
                <a:latin typeface="Arial Narrow" panose="020B0606020202030204" pitchFamily="34" charset="0"/>
              </a:rPr>
              <a:t>Керівник:</a:t>
            </a:r>
          </a:p>
          <a:p>
            <a:r>
              <a:rPr lang="uk-UA" sz="2400" b="1" i="1" dirty="0">
                <a:solidFill>
                  <a:srgbClr val="000066"/>
                </a:solidFill>
                <a:effectLst/>
                <a:latin typeface="Arial Narrow" panose="020B0606020202030204" pitchFamily="34" charset="0"/>
                <a:ea typeface="Calibri" panose="020F0502020204030204" pitchFamily="34" charset="0"/>
              </a:rPr>
              <a:t>професор, в.о. завідувача кафедри ІБ та Н</a:t>
            </a:r>
            <a:endParaRPr lang="ru-RU" sz="2400" b="1" i="1" dirty="0">
              <a:solidFill>
                <a:srgbClr val="000066"/>
              </a:solidFill>
              <a:latin typeface="Arial Narrow" panose="020B0606020202030204" pitchFamily="34" charset="0"/>
            </a:endParaRPr>
          </a:p>
        </p:txBody>
      </p:sp>
      <p:sp>
        <p:nvSpPr>
          <p:cNvPr id="15" name="TextBox 14">
            <a:extLst>
              <a:ext uri="{FF2B5EF4-FFF2-40B4-BE49-F238E27FC236}">
                <a16:creationId xmlns="" xmlns:a16="http://schemas.microsoft.com/office/drawing/2014/main" id="{A1BDB433-363E-4781-A7E4-2E44BD7E4915}"/>
              </a:ext>
            </a:extLst>
          </p:cNvPr>
          <p:cNvSpPr txBox="1"/>
          <p:nvPr/>
        </p:nvSpPr>
        <p:spPr>
          <a:xfrm>
            <a:off x="6065952" y="6145672"/>
            <a:ext cx="2575775" cy="461665"/>
          </a:xfrm>
          <a:prstGeom prst="rect">
            <a:avLst/>
          </a:prstGeom>
          <a:noFill/>
        </p:spPr>
        <p:txBody>
          <a:bodyPr wrap="square" rtlCol="0">
            <a:spAutoFit/>
          </a:bodyPr>
          <a:lstStyle/>
          <a:p>
            <a:r>
              <a:rPr lang="uk-UA" sz="2400" b="1" i="1" dirty="0">
                <a:solidFill>
                  <a:srgbClr val="000066"/>
                </a:solidFill>
              </a:rPr>
              <a:t>А.В. </a:t>
            </a:r>
            <a:r>
              <a:rPr lang="uk-UA" sz="2400" b="1" i="1" dirty="0" smtClean="0">
                <a:solidFill>
                  <a:srgbClr val="000066"/>
                </a:solidFill>
              </a:rPr>
              <a:t>КОРОТУН</a:t>
            </a:r>
            <a:endParaRPr lang="ru-RU" sz="2400" b="1" i="1" dirty="0">
              <a:solidFill>
                <a:srgbClr val="000066"/>
              </a:solidFill>
            </a:endParaRPr>
          </a:p>
        </p:txBody>
      </p:sp>
    </p:spTree>
    <p:extLst>
      <p:ext uri="{BB962C8B-B14F-4D97-AF65-F5344CB8AC3E}">
        <p14:creationId xmlns:p14="http://schemas.microsoft.com/office/powerpoint/2010/main" val="276407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2">
            <a:extLst>
              <a:ext uri="{FF2B5EF4-FFF2-40B4-BE49-F238E27FC236}">
                <a16:creationId xmlns="" xmlns:a16="http://schemas.microsoft.com/office/drawing/2014/main" id="{36C1875C-6AEA-45AD-B005-2453D526AF98}"/>
              </a:ext>
            </a:extLst>
          </p:cNvPr>
          <p:cNvSpPr>
            <a:spLocks noGrp="1"/>
          </p:cNvSpPr>
          <p:nvPr>
            <p:ph idx="1"/>
          </p:nvPr>
        </p:nvSpPr>
        <p:spPr>
          <a:xfrm>
            <a:off x="484710" y="1485900"/>
            <a:ext cx="8259240" cy="4876800"/>
          </a:xfrm>
        </p:spPr>
        <p:txBody>
          <a:bodyPr>
            <a:noAutofit/>
          </a:bodyPr>
          <a:lstStyle/>
          <a:p>
            <a:pPr>
              <a:lnSpc>
                <a:spcPct val="100000"/>
              </a:lnSpc>
            </a:pPr>
            <a:r>
              <a:rPr lang="uk-UA" sz="2600" b="1" i="1" dirty="0">
                <a:solidFill>
                  <a:srgbClr val="0000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Метою роботи</a:t>
            </a:r>
            <a:r>
              <a:rPr lang="uk-UA" sz="2600" dirty="0">
                <a:solidFill>
                  <a:srgbClr val="000066"/>
                </a:solidFill>
                <a:latin typeface="Times New Roman" panose="02020603050405020304" pitchFamily="18" charset="0"/>
                <a:cs typeface="Times New Roman" panose="02020603050405020304" pitchFamily="18" charset="0"/>
              </a:rPr>
              <a:t> є дослідження та аналіз залежності посилення електричних полів у проміжку між елементами </a:t>
            </a:r>
            <a:r>
              <a:rPr lang="uk-UA" sz="2600" dirty="0" err="1">
                <a:solidFill>
                  <a:srgbClr val="000066"/>
                </a:solidFill>
                <a:latin typeface="Times New Roman" panose="02020603050405020304" pitchFamily="18" charset="0"/>
                <a:cs typeface="Times New Roman" panose="02020603050405020304" pitchFamily="18" charset="0"/>
              </a:rPr>
              <a:t>димерної</a:t>
            </a:r>
            <a:r>
              <a:rPr lang="uk-UA" sz="2600" dirty="0">
                <a:solidFill>
                  <a:srgbClr val="000066"/>
                </a:solidFill>
                <a:latin typeface="Times New Roman" panose="02020603050405020304" pitchFamily="18" charset="0"/>
                <a:cs typeface="Times New Roman" panose="02020603050405020304" pitchFamily="18" charset="0"/>
              </a:rPr>
              <a:t> оптичної </a:t>
            </a:r>
            <a:r>
              <a:rPr lang="uk-UA" sz="2600" dirty="0" err="1">
                <a:solidFill>
                  <a:srgbClr val="000066"/>
                </a:solidFill>
                <a:latin typeface="Times New Roman" panose="02020603050405020304" pitchFamily="18" charset="0"/>
                <a:cs typeface="Times New Roman" panose="02020603050405020304" pitchFamily="18" charset="0"/>
              </a:rPr>
              <a:t>наноантени</a:t>
            </a:r>
            <a:r>
              <a:rPr lang="uk-UA" sz="2600" dirty="0">
                <a:solidFill>
                  <a:srgbClr val="000066"/>
                </a:solidFill>
                <a:latin typeface="Times New Roman" panose="02020603050405020304" pitchFamily="18" charset="0"/>
                <a:cs typeface="Times New Roman" panose="02020603050405020304" pitchFamily="18" charset="0"/>
              </a:rPr>
              <a:t> від частоти.</a:t>
            </a:r>
          </a:p>
          <a:p>
            <a:pPr>
              <a:lnSpc>
                <a:spcPct val="100000"/>
              </a:lnSpc>
            </a:pPr>
            <a:r>
              <a:rPr lang="uk-UA" sz="2600" b="1" i="1" dirty="0" err="1">
                <a:solidFill>
                  <a:srgbClr val="0000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Обєкт</a:t>
            </a:r>
            <a:r>
              <a:rPr lang="uk-UA" sz="2600" b="1" i="1" dirty="0">
                <a:solidFill>
                  <a:srgbClr val="0000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дослідження</a:t>
            </a:r>
            <a:r>
              <a:rPr lang="uk-UA" sz="2600" dirty="0">
                <a:solidFill>
                  <a:srgbClr val="000066"/>
                </a:solidFill>
                <a:latin typeface="Times New Roman" panose="02020603050405020304" pitchFamily="18" charset="0"/>
                <a:cs typeface="Times New Roman" panose="02020603050405020304" pitchFamily="18" charset="0"/>
              </a:rPr>
              <a:t> </a:t>
            </a:r>
            <a:r>
              <a:rPr lang="uk-UA" sz="2600" dirty="0" err="1">
                <a:solidFill>
                  <a:srgbClr val="000066"/>
                </a:solidFill>
                <a:latin typeface="Times New Roman" panose="02020603050405020304" pitchFamily="18" charset="0"/>
                <a:cs typeface="Times New Roman" panose="02020603050405020304" pitchFamily="18" charset="0"/>
              </a:rPr>
              <a:t>димерні</a:t>
            </a:r>
            <a:r>
              <a:rPr lang="uk-UA" sz="2600" dirty="0">
                <a:solidFill>
                  <a:srgbClr val="000066"/>
                </a:solidFill>
                <a:latin typeface="Times New Roman" panose="02020603050405020304" pitchFamily="18" charset="0"/>
                <a:cs typeface="Times New Roman" panose="02020603050405020304" pitchFamily="18" charset="0"/>
              </a:rPr>
              <a:t> оптичні антени, які складаються з металевих </a:t>
            </a:r>
            <a:r>
              <a:rPr lang="uk-UA" sz="2600" dirty="0" err="1">
                <a:solidFill>
                  <a:srgbClr val="000066"/>
                </a:solidFill>
                <a:latin typeface="Times New Roman" panose="02020603050405020304" pitchFamily="18" charset="0"/>
                <a:cs typeface="Times New Roman" panose="02020603050405020304" pitchFamily="18" charset="0"/>
              </a:rPr>
              <a:t>наночастинок</a:t>
            </a:r>
            <a:r>
              <a:rPr lang="uk-UA" sz="2600" dirty="0">
                <a:solidFill>
                  <a:srgbClr val="000066"/>
                </a:solidFill>
                <a:latin typeface="Times New Roman" panose="02020603050405020304" pitchFamily="18" charset="0"/>
                <a:cs typeface="Times New Roman" panose="02020603050405020304" pitchFamily="18" charset="0"/>
              </a:rPr>
              <a:t> різної форми, складу та розмірів; основна увага приділяється властивостям оптичних </a:t>
            </a:r>
            <a:r>
              <a:rPr lang="uk-UA" sz="2600" dirty="0" err="1">
                <a:solidFill>
                  <a:srgbClr val="000066"/>
                </a:solidFill>
                <a:latin typeface="Times New Roman" panose="02020603050405020304" pitchFamily="18" charset="0"/>
                <a:cs typeface="Times New Roman" panose="02020603050405020304" pitchFamily="18" charset="0"/>
              </a:rPr>
              <a:t>наноантен</a:t>
            </a:r>
            <a:r>
              <a:rPr lang="uk-UA" sz="2600" dirty="0">
                <a:solidFill>
                  <a:srgbClr val="000066"/>
                </a:solidFill>
                <a:latin typeface="Times New Roman" panose="02020603050405020304" pitchFamily="18" charset="0"/>
                <a:cs typeface="Times New Roman" panose="02020603050405020304" pitchFamily="18" charset="0"/>
              </a:rPr>
              <a:t> та </a:t>
            </a:r>
            <a:r>
              <a:rPr lang="uk-UA" sz="26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дослідженню їх характеристики.</a:t>
            </a:r>
            <a:endParaRPr lang="uk-UA" sz="2600" dirty="0">
              <a:solidFill>
                <a:srgbClr val="000066"/>
              </a:solidFill>
              <a:latin typeface="Times New Roman" panose="02020603050405020304" pitchFamily="18" charset="0"/>
              <a:cs typeface="Times New Roman" panose="02020603050405020304" pitchFamily="18" charset="0"/>
            </a:endParaRPr>
          </a:p>
          <a:p>
            <a:pPr>
              <a:lnSpc>
                <a:spcPct val="100000"/>
              </a:lnSpc>
            </a:pPr>
            <a:r>
              <a:rPr lang="uk-UA" sz="2600" b="1" i="1" dirty="0">
                <a:solidFill>
                  <a:srgbClr val="000066"/>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Методологія дослідження</a:t>
            </a:r>
            <a:r>
              <a:rPr lang="uk-UA" sz="2600" dirty="0">
                <a:solidFill>
                  <a:srgbClr val="000066"/>
                </a:solidFill>
                <a:latin typeface="Times New Roman" panose="02020603050405020304" pitchFamily="18" charset="0"/>
                <a:cs typeface="Times New Roman" panose="02020603050405020304" pitchFamily="18" charset="0"/>
              </a:rPr>
              <a:t>: теоретичний та аналітичний підхід.</a:t>
            </a:r>
          </a:p>
          <a:p>
            <a:pPr marL="0" indent="0" algn="just">
              <a:buNone/>
            </a:pPr>
            <a:endParaRPr lang="uk-UA" dirty="0">
              <a:solidFill>
                <a:schemeClr val="bg1"/>
              </a:solidFill>
            </a:endParaRPr>
          </a:p>
        </p:txBody>
      </p:sp>
      <p:sp>
        <p:nvSpPr>
          <p:cNvPr id="2" name="TextBox 1">
            <a:extLst>
              <a:ext uri="{FF2B5EF4-FFF2-40B4-BE49-F238E27FC236}">
                <a16:creationId xmlns="" xmlns:a16="http://schemas.microsoft.com/office/drawing/2014/main" id="{E0C8C640-CFBB-42FD-B6B1-70798EB89FD3}"/>
              </a:ext>
            </a:extLst>
          </p:cNvPr>
          <p:cNvSpPr txBox="1"/>
          <p:nvPr/>
        </p:nvSpPr>
        <p:spPr>
          <a:xfrm>
            <a:off x="7924800" y="160330"/>
            <a:ext cx="457200" cy="584775"/>
          </a:xfrm>
          <a:prstGeom prst="rect">
            <a:avLst/>
          </a:prstGeom>
          <a:noFill/>
        </p:spPr>
        <p:txBody>
          <a:bodyPr wrap="square" rtlCol="0">
            <a:spAutoFit/>
          </a:bodyPr>
          <a:lstStyle/>
          <a:p>
            <a:r>
              <a:rPr lang="uk-UA" sz="3200" b="1" i="1" dirty="0">
                <a:solidFill>
                  <a:srgbClr val="000066"/>
                </a:solidFill>
              </a:rPr>
              <a:t>2</a:t>
            </a:r>
            <a:endParaRPr lang="ru-RU" sz="3200" b="1" i="1" dirty="0">
              <a:solidFill>
                <a:srgbClr val="000066"/>
              </a:solidFill>
            </a:endParaRPr>
          </a:p>
        </p:txBody>
      </p:sp>
      <p:sp>
        <p:nvSpPr>
          <p:cNvPr id="6" name="TextBox 5">
            <a:extLst>
              <a:ext uri="{FF2B5EF4-FFF2-40B4-BE49-F238E27FC236}">
                <a16:creationId xmlns="" xmlns:a16="http://schemas.microsoft.com/office/drawing/2014/main" id="{EAAFE321-700F-4C14-8E37-080DF3D49023}"/>
              </a:ext>
            </a:extLst>
          </p:cNvPr>
          <p:cNvSpPr txBox="1"/>
          <p:nvPr/>
        </p:nvSpPr>
        <p:spPr>
          <a:xfrm>
            <a:off x="971550" y="757516"/>
            <a:ext cx="7029450" cy="492443"/>
          </a:xfrm>
          <a:prstGeom prst="rect">
            <a:avLst/>
          </a:prstGeom>
          <a:noFill/>
        </p:spPr>
        <p:txBody>
          <a:bodyPr wrap="square">
            <a:spAutoFit/>
          </a:bodyPr>
          <a:lstStyle/>
          <a:p>
            <a:r>
              <a:rPr lang="ru-RU" sz="2600" b="1" u="sng" cap="none"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Times New Roman" pitchFamily="1" charset="-52"/>
                <a:cs typeface="Times New Roman" pitchFamily="1" charset="-52"/>
              </a:rPr>
              <a:t>Об'єкт</a:t>
            </a:r>
            <a:r>
              <a:rPr lang="ru-RU" sz="2600" b="1" u="sng" cap="none"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Times New Roman" pitchFamily="1" charset="-52"/>
                <a:cs typeface="Times New Roman" pitchFamily="1" charset="-52"/>
              </a:rPr>
              <a:t>, мета та </a:t>
            </a:r>
            <a:r>
              <a:rPr lang="ru-RU" sz="2600" b="1" u="sng" cap="none"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Times New Roman" pitchFamily="1" charset="-52"/>
                <a:cs typeface="Times New Roman" pitchFamily="1" charset="-52"/>
              </a:rPr>
              <a:t>методи</a:t>
            </a:r>
            <a:r>
              <a:rPr lang="ru-RU" sz="2600" b="1" u="sng" cap="none"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Times New Roman" pitchFamily="1" charset="-52"/>
                <a:cs typeface="Times New Roman" pitchFamily="1" charset="-52"/>
              </a:rPr>
              <a:t> </a:t>
            </a:r>
            <a:r>
              <a:rPr lang="ru-RU" sz="2600" b="1" u="sng" cap="none"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Times New Roman" pitchFamily="1" charset="-52"/>
                <a:cs typeface="Times New Roman" pitchFamily="1" charset="-52"/>
              </a:rPr>
              <a:t>дослідження</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95747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6" name="TextBox 5">
            <a:extLst>
              <a:ext uri="{FF2B5EF4-FFF2-40B4-BE49-F238E27FC236}">
                <a16:creationId xmlns="" xmlns:a16="http://schemas.microsoft.com/office/drawing/2014/main" id="{C2C1461D-4BCF-463B-9986-3020006B5B8F}"/>
              </a:ext>
            </a:extLst>
          </p:cNvPr>
          <p:cNvSpPr txBox="1"/>
          <p:nvPr/>
        </p:nvSpPr>
        <p:spPr>
          <a:xfrm>
            <a:off x="1047750" y="499531"/>
            <a:ext cx="7048500" cy="492443"/>
          </a:xfrm>
          <a:prstGeom prst="rect">
            <a:avLst/>
          </a:prstGeom>
          <a:noFill/>
        </p:spPr>
        <p:txBody>
          <a:bodyPr wrap="square">
            <a:spAutoFit/>
          </a:bodyPr>
          <a:lstStyle/>
          <a:p>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Практична значущість </a:t>
            </a:r>
            <a:r>
              <a:rPr lang="uk-UA" sz="2600" b="1" u="sng"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cs typeface="Times New Roman" panose="02020603050405020304" pitchFamily="18" charset="0"/>
              </a:rPr>
              <a:t>дслідження</a:t>
            </a:r>
            <a:endPar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457200" cy="584775"/>
          </a:xfrm>
          <a:prstGeom prst="rect">
            <a:avLst/>
          </a:prstGeom>
          <a:noFill/>
        </p:spPr>
        <p:txBody>
          <a:bodyPr wrap="square" rtlCol="0">
            <a:spAutoFit/>
          </a:bodyPr>
          <a:lstStyle/>
          <a:p>
            <a:r>
              <a:rPr lang="uk-UA" sz="3200" b="1" i="1" dirty="0">
                <a:solidFill>
                  <a:srgbClr val="000066"/>
                </a:solidFill>
              </a:rPr>
              <a:t>3</a:t>
            </a:r>
            <a:endParaRPr lang="ru-RU" sz="3200" b="1" i="1" dirty="0">
              <a:solidFill>
                <a:srgbClr val="000066"/>
              </a:solidFill>
            </a:endParaRPr>
          </a:p>
        </p:txBody>
      </p:sp>
      <p:sp>
        <p:nvSpPr>
          <p:cNvPr id="7" name="Объект 2">
            <a:extLst>
              <a:ext uri="{FF2B5EF4-FFF2-40B4-BE49-F238E27FC236}">
                <a16:creationId xmlns="" xmlns:a16="http://schemas.microsoft.com/office/drawing/2014/main" id="{BE176169-6E38-4AF6-B1CA-A663A6B7094B}"/>
              </a:ext>
            </a:extLst>
          </p:cNvPr>
          <p:cNvSpPr>
            <a:spLocks noGrp="1"/>
          </p:cNvSpPr>
          <p:nvPr>
            <p:ph idx="1"/>
          </p:nvPr>
        </p:nvSpPr>
        <p:spPr>
          <a:xfrm>
            <a:off x="609600" y="1309407"/>
            <a:ext cx="8092020" cy="5305425"/>
          </a:xfrm>
        </p:spPr>
        <p:txBody>
          <a:bodyPr>
            <a:noAutofit/>
          </a:bodyPr>
          <a:lstStyle/>
          <a:p>
            <a:pPr>
              <a:lnSpc>
                <a:spcPct val="100000"/>
              </a:lnSpc>
            </a:pPr>
            <a:r>
              <a:rPr lang="uk-UA" sz="2600" b="1" i="1" dirty="0">
                <a:solidFill>
                  <a:srgbClr val="000066"/>
                </a:solidFill>
                <a:latin typeface="Times New Roman" panose="02020603050405020304" pitchFamily="18" charset="0"/>
                <a:cs typeface="Times New Roman" panose="02020603050405020304" pitchFamily="18" charset="0"/>
              </a:rPr>
              <a:t>Основні знахідки </a:t>
            </a:r>
            <a:r>
              <a:rPr lang="uk-UA" sz="2600" dirty="0">
                <a:solidFill>
                  <a:srgbClr val="000066"/>
                </a:solidFill>
                <a:latin typeface="Times New Roman" panose="02020603050405020304" pitchFamily="18" charset="0"/>
                <a:cs typeface="Times New Roman" panose="02020603050405020304" pitchFamily="18" charset="0"/>
              </a:rPr>
              <a:t>- у результаті дослідження отримано </a:t>
            </a:r>
            <a:r>
              <a:rPr lang="uk-UA" sz="2600">
                <a:solidFill>
                  <a:srgbClr val="000066"/>
                </a:solidFill>
                <a:latin typeface="Times New Roman" panose="02020603050405020304" pitchFamily="18" charset="0"/>
                <a:cs typeface="Times New Roman" panose="02020603050405020304" pitchFamily="18" charset="0"/>
              </a:rPr>
              <a:t>аналітичні формули </a:t>
            </a:r>
            <a:r>
              <a:rPr lang="uk-UA" sz="2600" dirty="0">
                <a:solidFill>
                  <a:srgbClr val="000066"/>
                </a:solidFill>
                <a:latin typeface="Times New Roman" panose="02020603050405020304" pitchFamily="18" charset="0"/>
                <a:cs typeface="Times New Roman" panose="02020603050405020304" pitchFamily="18" charset="0"/>
              </a:rPr>
              <a:t>для посилення електричних полів у проміжку </a:t>
            </a:r>
            <a:r>
              <a:rPr lang="uk-UA" sz="2600" dirty="0" err="1">
                <a:solidFill>
                  <a:srgbClr val="000066"/>
                </a:solidFill>
                <a:latin typeface="Times New Roman" panose="02020603050405020304" pitchFamily="18" charset="0"/>
                <a:cs typeface="Times New Roman" panose="02020603050405020304" pitchFamily="18" charset="0"/>
              </a:rPr>
              <a:t>димерних</a:t>
            </a:r>
            <a:r>
              <a:rPr lang="uk-UA" sz="2600" dirty="0">
                <a:solidFill>
                  <a:srgbClr val="000066"/>
                </a:solidFill>
                <a:latin typeface="Times New Roman" panose="02020603050405020304" pitchFamily="18" charset="0"/>
                <a:cs typeface="Times New Roman" panose="02020603050405020304" pitchFamily="18" charset="0"/>
              </a:rPr>
              <a:t> оптичних антен. </a:t>
            </a:r>
          </a:p>
          <a:p>
            <a:pPr>
              <a:lnSpc>
                <a:spcPct val="100000"/>
              </a:lnSpc>
            </a:pPr>
            <a:r>
              <a:rPr lang="uk-UA" sz="2600" b="1" i="1" dirty="0">
                <a:solidFill>
                  <a:srgbClr val="000066"/>
                </a:solidFill>
                <a:latin typeface="Times New Roman" panose="02020603050405020304" pitchFamily="18" charset="0"/>
                <a:cs typeface="Times New Roman" panose="02020603050405020304" pitchFamily="18" charset="0"/>
              </a:rPr>
              <a:t>Рекомендації щодо застосування: </a:t>
            </a:r>
            <a:r>
              <a:rPr lang="uk-UA" sz="2600" dirty="0">
                <a:solidFill>
                  <a:srgbClr val="000066"/>
                </a:solidFill>
                <a:latin typeface="Times New Roman" panose="02020603050405020304" pitchFamily="18" charset="0"/>
                <a:cs typeface="Times New Roman" panose="02020603050405020304" pitchFamily="18" charset="0"/>
              </a:rPr>
              <a:t>незважаючи на фундаментальний характер роботи, окремі її знахідки можуть бути застосовані в розробці </a:t>
            </a:r>
            <a:r>
              <a:rPr lang="uk-UA" sz="2600" dirty="0" err="1">
                <a:solidFill>
                  <a:srgbClr val="000066"/>
                </a:solidFill>
                <a:latin typeface="Times New Roman" panose="02020603050405020304" pitchFamily="18" charset="0"/>
                <a:cs typeface="Times New Roman" panose="02020603050405020304" pitchFamily="18" charset="0"/>
              </a:rPr>
              <a:t>димерних</a:t>
            </a:r>
            <a:r>
              <a:rPr lang="uk-UA" sz="2600" dirty="0">
                <a:solidFill>
                  <a:srgbClr val="000066"/>
                </a:solidFill>
                <a:latin typeface="Times New Roman" panose="02020603050405020304" pitchFamily="18" charset="0"/>
                <a:cs typeface="Times New Roman" panose="02020603050405020304" pitchFamily="18" charset="0"/>
              </a:rPr>
              <a:t> оптичних </a:t>
            </a:r>
            <a:r>
              <a:rPr lang="uk-UA" sz="2600" dirty="0" err="1">
                <a:solidFill>
                  <a:srgbClr val="000066"/>
                </a:solidFill>
                <a:latin typeface="Times New Roman" panose="02020603050405020304" pitchFamily="18" charset="0"/>
                <a:cs typeface="Times New Roman" panose="02020603050405020304" pitchFamily="18" charset="0"/>
              </a:rPr>
              <a:t>наноантен</a:t>
            </a:r>
            <a:r>
              <a:rPr lang="uk-UA" sz="2600" dirty="0">
                <a:solidFill>
                  <a:srgbClr val="000066"/>
                </a:solidFill>
                <a:latin typeface="Times New Roman" panose="02020603050405020304" pitchFamily="18" charset="0"/>
                <a:cs typeface="Times New Roman" panose="02020603050405020304" pitchFamily="18" charset="0"/>
              </a:rPr>
              <a:t>.</a:t>
            </a:r>
          </a:p>
          <a:p>
            <a:pPr>
              <a:lnSpc>
                <a:spcPct val="100000"/>
              </a:lnSpc>
            </a:pPr>
            <a:r>
              <a:rPr lang="uk-UA" sz="2600" b="1" i="1" dirty="0">
                <a:solidFill>
                  <a:srgbClr val="000066"/>
                </a:solidFill>
                <a:latin typeface="Times New Roman" panose="02020603050405020304" pitchFamily="18" charset="0"/>
                <a:cs typeface="Times New Roman" panose="02020603050405020304" pitchFamily="18" charset="0"/>
              </a:rPr>
              <a:t>Практична значущість: </a:t>
            </a:r>
            <a:r>
              <a:rPr lang="uk-UA" sz="2600" dirty="0">
                <a:solidFill>
                  <a:srgbClr val="000066"/>
                </a:solidFill>
                <a:latin typeface="Times New Roman" panose="02020603050405020304" pitchFamily="18" charset="0"/>
                <a:cs typeface="Times New Roman" panose="02020603050405020304" pitchFamily="18" charset="0"/>
              </a:rPr>
              <a:t>досліджено, як розмір, форма та матеріал компонентів оптичної </a:t>
            </a:r>
            <a:r>
              <a:rPr lang="uk-UA" sz="2600" dirty="0" err="1">
                <a:solidFill>
                  <a:srgbClr val="000066"/>
                </a:solidFill>
                <a:latin typeface="Times New Roman" panose="02020603050405020304" pitchFamily="18" charset="0"/>
                <a:cs typeface="Times New Roman" panose="02020603050405020304" pitchFamily="18" charset="0"/>
              </a:rPr>
              <a:t>наноантени</a:t>
            </a:r>
            <a:r>
              <a:rPr lang="uk-UA" sz="2600" dirty="0">
                <a:solidFill>
                  <a:srgbClr val="000066"/>
                </a:solidFill>
                <a:latin typeface="Times New Roman" panose="02020603050405020304" pitchFamily="18" charset="0"/>
                <a:cs typeface="Times New Roman" panose="02020603050405020304" pitchFamily="18" charset="0"/>
              </a:rPr>
              <a:t> впливають на посилення полів у зазорі та збудження оптичних резонансів</a:t>
            </a:r>
          </a:p>
        </p:txBody>
      </p:sp>
    </p:spTree>
    <p:extLst>
      <p:ext uri="{BB962C8B-B14F-4D97-AF65-F5344CB8AC3E}">
        <p14:creationId xmlns:p14="http://schemas.microsoft.com/office/powerpoint/2010/main" val="235874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6" name="TextBox 5">
            <a:extLst>
              <a:ext uri="{FF2B5EF4-FFF2-40B4-BE49-F238E27FC236}">
                <a16:creationId xmlns="" xmlns:a16="http://schemas.microsoft.com/office/drawing/2014/main" id="{C2C1461D-4BCF-463B-9986-3020006B5B8F}"/>
              </a:ext>
            </a:extLst>
          </p:cNvPr>
          <p:cNvSpPr txBox="1"/>
          <p:nvPr/>
        </p:nvSpPr>
        <p:spPr>
          <a:xfrm>
            <a:off x="525990" y="499380"/>
            <a:ext cx="8092020" cy="892552"/>
          </a:xfrm>
          <a:prstGeom prst="rect">
            <a:avLst/>
          </a:prstGeom>
          <a:noFill/>
        </p:spPr>
        <p:txBody>
          <a:bodyPr wrap="square">
            <a:spAutoFit/>
          </a:bodyPr>
          <a:lstStyle/>
          <a:p>
            <a:pPr algn="ct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Оптичні </a:t>
            </a:r>
            <a:r>
              <a:rPr lang="uk-UA" sz="2600" b="1" u="sng"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наноантени</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 та їх характеристики</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a:p>
            <a:pPr algn="ctr"/>
            <a:endPar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457200" cy="584775"/>
          </a:xfrm>
          <a:prstGeom prst="rect">
            <a:avLst/>
          </a:prstGeom>
          <a:noFill/>
        </p:spPr>
        <p:txBody>
          <a:bodyPr wrap="square" rtlCol="0">
            <a:spAutoFit/>
          </a:bodyPr>
          <a:lstStyle/>
          <a:p>
            <a:r>
              <a:rPr lang="uk-UA" sz="3200" b="1" i="1" dirty="0">
                <a:solidFill>
                  <a:srgbClr val="000066"/>
                </a:solidFill>
              </a:rPr>
              <a:t>4</a:t>
            </a:r>
            <a:endParaRPr lang="ru-RU" sz="3200" b="1" i="1" dirty="0">
              <a:solidFill>
                <a:srgbClr val="000066"/>
              </a:solidFill>
            </a:endParaRPr>
          </a:p>
        </p:txBody>
      </p:sp>
      <p:grpSp>
        <p:nvGrpSpPr>
          <p:cNvPr id="9" name="Group 10">
            <a:extLst>
              <a:ext uri="{FF2B5EF4-FFF2-40B4-BE49-F238E27FC236}">
                <a16:creationId xmlns="" xmlns:a16="http://schemas.microsoft.com/office/drawing/2014/main" id="{A8A4CD93-1A1D-49CD-9A05-CE3DC5D53C95}"/>
              </a:ext>
            </a:extLst>
          </p:cNvPr>
          <p:cNvGrpSpPr>
            <a:grpSpLocks/>
          </p:cNvGrpSpPr>
          <p:nvPr/>
        </p:nvGrpSpPr>
        <p:grpSpPr>
          <a:xfrm>
            <a:off x="-391591" y="1001114"/>
            <a:ext cx="8128162" cy="2923740"/>
            <a:chOff x="20157" y="25741"/>
            <a:chExt cx="2907462" cy="1011789"/>
          </a:xfrm>
        </p:grpSpPr>
        <p:sp>
          <p:nvSpPr>
            <p:cNvPr id="12" name="Textbox 13">
              <a:extLst>
                <a:ext uri="{FF2B5EF4-FFF2-40B4-BE49-F238E27FC236}">
                  <a16:creationId xmlns="" xmlns:a16="http://schemas.microsoft.com/office/drawing/2014/main" id="{9F786D33-CA40-4A30-922D-1449286700F8}"/>
                </a:ext>
              </a:extLst>
            </p:cNvPr>
            <p:cNvSpPr txBox="1"/>
            <p:nvPr/>
          </p:nvSpPr>
          <p:spPr>
            <a:xfrm>
              <a:off x="20157" y="25741"/>
              <a:ext cx="901065" cy="186055"/>
            </a:xfrm>
            <a:prstGeom prst="rect">
              <a:avLst/>
            </a:prstGeom>
          </p:spPr>
          <p:txBody>
            <a:bodyPr wrap="square" lIns="0" tIns="0" rIns="0" bIns="0" rtlCol="0">
              <a:noAutofit/>
            </a:bodyPr>
            <a:lstStyle/>
            <a:p>
              <a:pPr marL="345440" marR="11430" indent="-346075">
                <a:lnSpc>
                  <a:spcPct val="87000"/>
                </a:lnSpc>
                <a:spcBef>
                  <a:spcPts val="30"/>
                </a:spcBef>
                <a:spcAft>
                  <a:spcPts val="0"/>
                </a:spcAft>
              </a:pPr>
              <a:r>
                <a:rPr lang="ru-RU" sz="700">
                  <a:effectLst/>
                  <a:latin typeface="Times New Roman" panose="02020603050405020304" pitchFamily="18" charset="0"/>
                  <a:ea typeface="Times New Roman" panose="02020603050405020304" pitchFamily="18" charset="0"/>
                </a:rPr>
                <a:t>Kвантовые</a:t>
              </a:r>
              <a:r>
                <a:rPr lang="ru-RU" sz="700" spc="-50">
                  <a:effectLst/>
                  <a:latin typeface="Times New Roman" panose="02020603050405020304" pitchFamily="18" charset="0"/>
                  <a:ea typeface="Times New Roman" panose="02020603050405020304" pitchFamily="18" charset="0"/>
                </a:rPr>
                <a:t> </a:t>
              </a:r>
              <a:r>
                <a:rPr lang="ru-RU" sz="700">
                  <a:effectLst/>
                  <a:latin typeface="Times New Roman" panose="02020603050405020304" pitchFamily="18" charset="0"/>
                  <a:ea typeface="Times New Roman" panose="02020603050405020304" pitchFamily="18" charset="0"/>
                </a:rPr>
                <a:t>источники</a:t>
              </a:r>
              <a:r>
                <a:rPr lang="ru-RU" sz="700" spc="200">
                  <a:effectLst/>
                  <a:latin typeface="Times New Roman" panose="02020603050405020304" pitchFamily="18" charset="0"/>
                  <a:ea typeface="Times New Roman" panose="02020603050405020304" pitchFamily="18" charset="0"/>
                </a:rPr>
                <a:t> </a:t>
              </a:r>
              <a:r>
                <a:rPr lang="ru-RU" sz="700" spc="-10">
                  <a:effectLst/>
                  <a:latin typeface="Times New Roman" panose="02020603050405020304" pitchFamily="18" charset="0"/>
                  <a:ea typeface="Times New Roman" panose="02020603050405020304" pitchFamily="18" charset="0"/>
                </a:rPr>
                <a:t>света</a:t>
              </a:r>
              <a:endParaRPr lang="ru-RU" sz="1100">
                <a:effectLst/>
                <a:latin typeface="Times New Roman" panose="02020603050405020304" pitchFamily="18" charset="0"/>
                <a:ea typeface="Times New Roman" panose="02020603050405020304" pitchFamily="18" charset="0"/>
              </a:endParaRPr>
            </a:p>
          </p:txBody>
        </p:sp>
        <p:sp>
          <p:nvSpPr>
            <p:cNvPr id="13" name="Textbox 14">
              <a:extLst>
                <a:ext uri="{FF2B5EF4-FFF2-40B4-BE49-F238E27FC236}">
                  <a16:creationId xmlns="" xmlns:a16="http://schemas.microsoft.com/office/drawing/2014/main" id="{C3B628A4-D02F-473B-AEE9-6B50A1E21FC6}"/>
                </a:ext>
              </a:extLst>
            </p:cNvPr>
            <p:cNvSpPr txBox="1"/>
            <p:nvPr/>
          </p:nvSpPr>
          <p:spPr>
            <a:xfrm>
              <a:off x="2397568" y="137351"/>
              <a:ext cx="365125" cy="95885"/>
            </a:xfrm>
            <a:prstGeom prst="rect">
              <a:avLst/>
            </a:prstGeom>
          </p:spPr>
          <p:txBody>
            <a:bodyPr wrap="square" lIns="0" tIns="0" rIns="0" bIns="0" rtlCol="0">
              <a:noAutofit/>
            </a:bodyPr>
            <a:lstStyle/>
            <a:p>
              <a:pPr>
                <a:lnSpc>
                  <a:spcPts val="755"/>
                </a:lnSpc>
              </a:pPr>
              <a:r>
                <a:rPr lang="ru-RU" sz="700" spc="-10">
                  <a:effectLst/>
                  <a:latin typeface="Times New Roman" panose="02020603050405020304" pitchFamily="18" charset="0"/>
                  <a:ea typeface="Times New Roman" panose="02020603050405020304" pitchFamily="18" charset="0"/>
                </a:rPr>
                <a:t>Cенсоры</a:t>
              </a:r>
              <a:endParaRPr lang="ru-RU" sz="1100">
                <a:effectLst/>
                <a:latin typeface="Times New Roman" panose="02020603050405020304" pitchFamily="18" charset="0"/>
                <a:ea typeface="Times New Roman" panose="02020603050405020304" pitchFamily="18" charset="0"/>
              </a:endParaRPr>
            </a:p>
          </p:txBody>
        </p:sp>
        <p:sp>
          <p:nvSpPr>
            <p:cNvPr id="14" name="Textbox 15">
              <a:extLst>
                <a:ext uri="{FF2B5EF4-FFF2-40B4-BE49-F238E27FC236}">
                  <a16:creationId xmlns="" xmlns:a16="http://schemas.microsoft.com/office/drawing/2014/main" id="{6DC159EE-17A0-4811-84FC-7EB3DDAC7E29}"/>
                </a:ext>
              </a:extLst>
            </p:cNvPr>
            <p:cNvSpPr txBox="1"/>
            <p:nvPr/>
          </p:nvSpPr>
          <p:spPr>
            <a:xfrm>
              <a:off x="2766964" y="650711"/>
              <a:ext cx="160655" cy="98425"/>
            </a:xfrm>
            <a:prstGeom prst="rect">
              <a:avLst/>
            </a:prstGeom>
          </p:spPr>
          <p:txBody>
            <a:bodyPr wrap="square" lIns="0" tIns="0" rIns="0" bIns="0" rtlCol="0">
              <a:noAutofit/>
            </a:bodyPr>
            <a:lstStyle/>
            <a:p>
              <a:pPr>
                <a:lnSpc>
                  <a:spcPts val="775"/>
                </a:lnSpc>
              </a:pPr>
              <a:r>
                <a:rPr lang="ru-RU" sz="700" spc="-85">
                  <a:solidFill>
                    <a:srgbClr val="000000"/>
                  </a:solidFill>
                  <a:effectLst/>
                  <a:latin typeface="Times New Roman" panose="02020603050405020304" pitchFamily="18" charset="0"/>
                  <a:ea typeface="Times New Roman" panose="02020603050405020304" pitchFamily="18" charset="0"/>
                </a:rPr>
                <a:t> </a:t>
              </a:r>
              <a:r>
                <a:rPr lang="ru-RU" sz="700" spc="-25">
                  <a:solidFill>
                    <a:srgbClr val="000000"/>
                  </a:solidFill>
                  <a:effectLst/>
                  <a:latin typeface="Times New Roman" panose="02020603050405020304" pitchFamily="18" charset="0"/>
                  <a:ea typeface="Times New Roman" panose="02020603050405020304" pitchFamily="18" charset="0"/>
                </a:rPr>
                <a:t>Au</a:t>
              </a:r>
              <a:r>
                <a:rPr lang="ru-RU" sz="700" spc="200">
                  <a:solidFill>
                    <a:srgbClr val="000000"/>
                  </a:solidFill>
                  <a:effectLst/>
                  <a:latin typeface="Times New Roman" panose="02020603050405020304" pitchFamily="18" charset="0"/>
                  <a:ea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endParaRPr>
            </a:p>
          </p:txBody>
        </p:sp>
        <p:sp>
          <p:nvSpPr>
            <p:cNvPr id="15" name="Textbox 16">
              <a:extLst>
                <a:ext uri="{FF2B5EF4-FFF2-40B4-BE49-F238E27FC236}">
                  <a16:creationId xmlns="" xmlns:a16="http://schemas.microsoft.com/office/drawing/2014/main" id="{75B144FE-8684-415F-885B-C269CED2741F}"/>
                </a:ext>
              </a:extLst>
            </p:cNvPr>
            <p:cNvSpPr txBox="1"/>
            <p:nvPr/>
          </p:nvSpPr>
          <p:spPr>
            <a:xfrm>
              <a:off x="2327760" y="824231"/>
              <a:ext cx="145415" cy="98425"/>
            </a:xfrm>
            <a:prstGeom prst="rect">
              <a:avLst/>
            </a:prstGeom>
          </p:spPr>
          <p:txBody>
            <a:bodyPr wrap="square" lIns="0" tIns="0" rIns="0" bIns="0" rtlCol="0">
              <a:noAutofit/>
            </a:bodyPr>
            <a:lstStyle/>
            <a:p>
              <a:pPr>
                <a:lnSpc>
                  <a:spcPts val="775"/>
                </a:lnSpc>
              </a:pPr>
              <a:r>
                <a:rPr lang="ru-RU" sz="700" spc="-85">
                  <a:solidFill>
                    <a:srgbClr val="000000"/>
                  </a:solidFill>
                  <a:effectLst/>
                  <a:latin typeface="Times New Roman" panose="02020603050405020304" pitchFamily="18" charset="0"/>
                  <a:ea typeface="Times New Roman" panose="02020603050405020304" pitchFamily="18" charset="0"/>
                </a:rPr>
                <a:t> </a:t>
              </a:r>
              <a:r>
                <a:rPr lang="ru-RU" sz="700" spc="-25">
                  <a:solidFill>
                    <a:srgbClr val="000000"/>
                  </a:solidFill>
                  <a:effectLst/>
                  <a:latin typeface="Times New Roman" panose="02020603050405020304" pitchFamily="18" charset="0"/>
                  <a:ea typeface="Times New Roman" panose="02020603050405020304" pitchFamily="18" charset="0"/>
                </a:rPr>
                <a:t>Pd</a:t>
              </a:r>
              <a:r>
                <a:rPr lang="ru-RU" sz="700" spc="200">
                  <a:solidFill>
                    <a:srgbClr val="000000"/>
                  </a:solidFill>
                  <a:effectLst/>
                  <a:latin typeface="Times New Roman" panose="02020603050405020304" pitchFamily="18" charset="0"/>
                  <a:ea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endParaRPr>
            </a:p>
          </p:txBody>
        </p:sp>
        <p:sp>
          <p:nvSpPr>
            <p:cNvPr id="16" name="Textbox 17">
              <a:extLst>
                <a:ext uri="{FF2B5EF4-FFF2-40B4-BE49-F238E27FC236}">
                  <a16:creationId xmlns="" xmlns:a16="http://schemas.microsoft.com/office/drawing/2014/main" id="{3C241FEB-53BA-4B63-9FA2-A6C701EED365}"/>
                </a:ext>
              </a:extLst>
            </p:cNvPr>
            <p:cNvSpPr txBox="1"/>
            <p:nvPr/>
          </p:nvSpPr>
          <p:spPr>
            <a:xfrm>
              <a:off x="1189446" y="930850"/>
              <a:ext cx="628650" cy="106680"/>
            </a:xfrm>
            <a:prstGeom prst="rect">
              <a:avLst/>
            </a:prstGeom>
          </p:spPr>
          <p:txBody>
            <a:bodyPr wrap="square" lIns="0" tIns="0" rIns="0" bIns="0" rtlCol="0">
              <a:noAutofit/>
            </a:bodyPr>
            <a:lstStyle/>
            <a:p>
              <a:pPr>
                <a:lnSpc>
                  <a:spcPts val="835"/>
                </a:lnSpc>
              </a:pPr>
              <a:r>
                <a:rPr lang="ru-RU" sz="750" spc="-10">
                  <a:effectLst/>
                  <a:latin typeface="Times New Roman" panose="02020603050405020304" pitchFamily="18" charset="0"/>
                  <a:ea typeface="Times New Roman" panose="02020603050405020304" pitchFamily="18" charset="0"/>
                </a:rPr>
                <a:t>Наноантенны</a:t>
              </a:r>
              <a:endParaRPr lang="ru-RU" sz="1100">
                <a:effectLst/>
                <a:latin typeface="Times New Roman" panose="02020603050405020304" pitchFamily="18" charset="0"/>
                <a:ea typeface="Times New Roman" panose="02020603050405020304" pitchFamily="18" charset="0"/>
              </a:endParaRPr>
            </a:p>
          </p:txBody>
        </p:sp>
      </p:grpSp>
      <p:sp>
        <p:nvSpPr>
          <p:cNvPr id="7" name="Объект 2">
            <a:extLst>
              <a:ext uri="{FF2B5EF4-FFF2-40B4-BE49-F238E27FC236}">
                <a16:creationId xmlns="" xmlns:a16="http://schemas.microsoft.com/office/drawing/2014/main" id="{BE176169-6E38-4AF6-B1CA-A663A6B7094B}"/>
              </a:ext>
            </a:extLst>
          </p:cNvPr>
          <p:cNvSpPr>
            <a:spLocks noGrp="1"/>
          </p:cNvSpPr>
          <p:nvPr>
            <p:ph idx="1"/>
          </p:nvPr>
        </p:nvSpPr>
        <p:spPr>
          <a:xfrm>
            <a:off x="609600" y="1123951"/>
            <a:ext cx="5449993" cy="2468955"/>
          </a:xfrm>
        </p:spPr>
        <p:txBody>
          <a:bodyPr>
            <a:noAutofit/>
          </a:bodyPr>
          <a:lstStyle/>
          <a:p>
            <a:pPr marL="0" indent="288000" algn="just">
              <a:lnSpc>
                <a:spcPct val="100000"/>
              </a:lnSpc>
              <a:spcBef>
                <a:spcPts val="0"/>
              </a:spcBef>
              <a:buNone/>
            </a:pPr>
            <a:r>
              <a:rPr lang="uk-UA" sz="1800" b="1"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Оптична </a:t>
            </a:r>
            <a:r>
              <a:rPr lang="uk-UA" sz="1800" b="1" i="1"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наноантена</a:t>
            </a:r>
            <a:r>
              <a:rPr lang="uk-UA" sz="1800" b="1"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це </a:t>
            </a: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наноструктура</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що має резонансні оптичні властивості, яка може вловлювати і маніпулювати світлом на </a:t>
            </a: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нанометрових</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масштабах. Вона може бути використана для посилення сили взаємодії між світлом і матерією, поліпшення ефективності фотодетекторів, збільшення яскравості емітованого світла, управління фазою та поляризацією світла та інших додатків у галузі оптики та фотоніки.</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Рисунок 9">
            <a:extLst>
              <a:ext uri="{FF2B5EF4-FFF2-40B4-BE49-F238E27FC236}">
                <a16:creationId xmlns="" xmlns:a16="http://schemas.microsoft.com/office/drawing/2014/main" id="{E3E2F5AE-8353-4955-828D-151BFD559C9D}"/>
              </a:ext>
            </a:extLst>
          </p:cNvPr>
          <p:cNvPicPr>
            <a:picLocks noChangeAspect="1"/>
          </p:cNvPicPr>
          <p:nvPr/>
        </p:nvPicPr>
        <p:blipFill>
          <a:blip r:embed="rId2"/>
          <a:stretch>
            <a:fillRect/>
          </a:stretch>
        </p:blipFill>
        <p:spPr>
          <a:xfrm>
            <a:off x="6194527" y="1261635"/>
            <a:ext cx="2339873" cy="1946249"/>
          </a:xfrm>
          <a:prstGeom prst="rect">
            <a:avLst/>
          </a:prstGeom>
        </p:spPr>
      </p:pic>
      <p:pic>
        <p:nvPicPr>
          <p:cNvPr id="17" name="Рисунок 16">
            <a:extLst>
              <a:ext uri="{FF2B5EF4-FFF2-40B4-BE49-F238E27FC236}">
                <a16:creationId xmlns="" xmlns:a16="http://schemas.microsoft.com/office/drawing/2014/main" id="{694A1C1B-3B12-4BFB-A1DD-A598623AEDED}"/>
              </a:ext>
            </a:extLst>
          </p:cNvPr>
          <p:cNvPicPr>
            <a:picLocks noChangeAspect="1"/>
          </p:cNvPicPr>
          <p:nvPr/>
        </p:nvPicPr>
        <p:blipFill>
          <a:blip r:embed="rId3"/>
          <a:stretch>
            <a:fillRect/>
          </a:stretch>
        </p:blipFill>
        <p:spPr>
          <a:xfrm>
            <a:off x="6174055" y="3345745"/>
            <a:ext cx="2360345" cy="1946249"/>
          </a:xfrm>
          <a:prstGeom prst="rect">
            <a:avLst/>
          </a:prstGeom>
        </p:spPr>
      </p:pic>
      <p:sp>
        <p:nvSpPr>
          <p:cNvPr id="18" name="TextBox 17">
            <a:extLst>
              <a:ext uri="{FF2B5EF4-FFF2-40B4-BE49-F238E27FC236}">
                <a16:creationId xmlns="" xmlns:a16="http://schemas.microsoft.com/office/drawing/2014/main" id="{F417E7C5-208E-417E-9352-7506505B96A8}"/>
              </a:ext>
            </a:extLst>
          </p:cNvPr>
          <p:cNvSpPr txBox="1"/>
          <p:nvPr/>
        </p:nvSpPr>
        <p:spPr>
          <a:xfrm>
            <a:off x="631993" y="4276331"/>
            <a:ext cx="5449993" cy="2031325"/>
          </a:xfrm>
          <a:prstGeom prst="rect">
            <a:avLst/>
          </a:prstGeom>
          <a:noFill/>
        </p:spPr>
        <p:txBody>
          <a:bodyPr wrap="square" rtlCol="0">
            <a:spAutoFit/>
          </a:bodyPr>
          <a:lstStyle/>
          <a:p>
            <a:pPr indent="288000" algn="just"/>
            <a:r>
              <a:rPr lang="uk-UA" sz="1800" b="1"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Характеристики оптичних </a:t>
            </a:r>
            <a:r>
              <a:rPr lang="uk-UA" sz="1800" b="1" i="1"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наноантен</a:t>
            </a:r>
            <a:r>
              <a:rPr lang="uk-UA" sz="1800" b="1"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включають у себе такі параметри.</a:t>
            </a:r>
            <a:endParaRPr lang="ru-RU" sz="1800" b="1"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indent="288000" algn="just">
              <a:buFont typeface="+mj-lt"/>
              <a:buAutoNum type="arabicPeriod"/>
              <a:tabLst>
                <a:tab pos="450215" algn="l"/>
              </a:tabLst>
            </a:pP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Розміри та форма: оптичні </a:t>
            </a: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наноантени</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indent="288000" algn="just">
              <a:buFont typeface="+mj-lt"/>
              <a:buAutoNum type="arabicPeriod"/>
              <a:tabLst>
                <a:tab pos="450215" algn="l"/>
              </a:tabLst>
            </a:pP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Плазмонні</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резонанси.</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indent="288000" algn="just">
              <a:buFont typeface="+mj-lt"/>
              <a:buAutoNum type="arabicPeriod"/>
              <a:tabLst>
                <a:tab pos="450215" algn="l"/>
              </a:tabLst>
            </a:pP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Електричні та магнітні поля.</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indent="288000" algn="just">
              <a:buFont typeface="+mj-lt"/>
              <a:buAutoNum type="arabicPeriod"/>
              <a:tabLst>
                <a:tab pos="450215" algn="l"/>
              </a:tabLst>
            </a:pP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Ефективність.</a:t>
            </a:r>
          </a:p>
          <a:p>
            <a:pPr lvl="0" indent="288000" algn="just">
              <a:buFont typeface="+mj-lt"/>
              <a:buAutoNum type="arabicPeriod"/>
              <a:tabLst>
                <a:tab pos="450215" algn="l"/>
              </a:tabLst>
            </a:pP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Діапазон роботи.</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6963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6" name="TextBox 5">
            <a:extLst>
              <a:ext uri="{FF2B5EF4-FFF2-40B4-BE49-F238E27FC236}">
                <a16:creationId xmlns="" xmlns:a16="http://schemas.microsoft.com/office/drawing/2014/main" id="{C2C1461D-4BCF-463B-9986-3020006B5B8F}"/>
              </a:ext>
            </a:extLst>
          </p:cNvPr>
          <p:cNvSpPr txBox="1"/>
          <p:nvPr/>
        </p:nvSpPr>
        <p:spPr>
          <a:xfrm>
            <a:off x="1047750" y="499531"/>
            <a:ext cx="7048500" cy="492443"/>
          </a:xfrm>
          <a:prstGeom prst="rect">
            <a:avLst/>
          </a:prstGeom>
          <a:noFill/>
        </p:spPr>
        <p:txBody>
          <a:bodyPr wrap="square">
            <a:spAutoFit/>
          </a:bodyPr>
          <a:lstStyle/>
          <a:p>
            <a:pPr marL="0" lvl="1" algn="just">
              <a:tabLst>
                <a:tab pos="810260" algn="l"/>
              </a:tabLst>
            </a:pP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Одно- та </a:t>
            </a:r>
            <a:r>
              <a:rPr lang="uk-UA" sz="2600" b="1" u="sng"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двопровідні</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 оптичні антени</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457200" cy="584775"/>
          </a:xfrm>
          <a:prstGeom prst="rect">
            <a:avLst/>
          </a:prstGeom>
          <a:noFill/>
        </p:spPr>
        <p:txBody>
          <a:bodyPr wrap="square" rtlCol="0">
            <a:spAutoFit/>
          </a:bodyPr>
          <a:lstStyle/>
          <a:p>
            <a:r>
              <a:rPr lang="uk-UA" sz="3200" b="1" i="1" dirty="0">
                <a:solidFill>
                  <a:srgbClr val="000066"/>
                </a:solidFill>
              </a:rPr>
              <a:t>5</a:t>
            </a:r>
            <a:endParaRPr lang="ru-RU" sz="3200" b="1" i="1" dirty="0">
              <a:solidFill>
                <a:srgbClr val="000066"/>
              </a:solidFill>
            </a:endParaRPr>
          </a:p>
        </p:txBody>
      </p:sp>
      <p:grpSp>
        <p:nvGrpSpPr>
          <p:cNvPr id="9" name="Group 10">
            <a:extLst>
              <a:ext uri="{FF2B5EF4-FFF2-40B4-BE49-F238E27FC236}">
                <a16:creationId xmlns="" xmlns:a16="http://schemas.microsoft.com/office/drawing/2014/main" id="{A8A4CD93-1A1D-49CD-9A05-CE3DC5D53C95}"/>
              </a:ext>
            </a:extLst>
          </p:cNvPr>
          <p:cNvGrpSpPr>
            <a:grpSpLocks/>
          </p:cNvGrpSpPr>
          <p:nvPr/>
        </p:nvGrpSpPr>
        <p:grpSpPr>
          <a:xfrm>
            <a:off x="2877298" y="1323631"/>
            <a:ext cx="4859273" cy="2601224"/>
            <a:chOff x="1189446" y="137351"/>
            <a:chExt cx="1738173" cy="900179"/>
          </a:xfrm>
        </p:grpSpPr>
        <p:sp>
          <p:nvSpPr>
            <p:cNvPr id="13" name="Textbox 14">
              <a:extLst>
                <a:ext uri="{FF2B5EF4-FFF2-40B4-BE49-F238E27FC236}">
                  <a16:creationId xmlns="" xmlns:a16="http://schemas.microsoft.com/office/drawing/2014/main" id="{C3B628A4-D02F-473B-AEE9-6B50A1E21FC6}"/>
                </a:ext>
              </a:extLst>
            </p:cNvPr>
            <p:cNvSpPr txBox="1"/>
            <p:nvPr/>
          </p:nvSpPr>
          <p:spPr>
            <a:xfrm>
              <a:off x="2397568" y="137351"/>
              <a:ext cx="365125" cy="95885"/>
            </a:xfrm>
            <a:prstGeom prst="rect">
              <a:avLst/>
            </a:prstGeom>
          </p:spPr>
          <p:txBody>
            <a:bodyPr wrap="square" lIns="0" tIns="0" rIns="0" bIns="0" rtlCol="0">
              <a:noAutofit/>
            </a:bodyPr>
            <a:lstStyle/>
            <a:p>
              <a:pPr>
                <a:lnSpc>
                  <a:spcPts val="755"/>
                </a:lnSpc>
              </a:pPr>
              <a:r>
                <a:rPr lang="ru-RU" sz="700" spc="-10">
                  <a:effectLst/>
                  <a:latin typeface="Times New Roman" panose="02020603050405020304" pitchFamily="18" charset="0"/>
                  <a:ea typeface="Times New Roman" panose="02020603050405020304" pitchFamily="18" charset="0"/>
                </a:rPr>
                <a:t>Cенсоры</a:t>
              </a:r>
              <a:endParaRPr lang="ru-RU" sz="1100">
                <a:effectLst/>
                <a:latin typeface="Times New Roman" panose="02020603050405020304" pitchFamily="18" charset="0"/>
                <a:ea typeface="Times New Roman" panose="02020603050405020304" pitchFamily="18" charset="0"/>
              </a:endParaRPr>
            </a:p>
          </p:txBody>
        </p:sp>
        <p:sp>
          <p:nvSpPr>
            <p:cNvPr id="14" name="Textbox 15">
              <a:extLst>
                <a:ext uri="{FF2B5EF4-FFF2-40B4-BE49-F238E27FC236}">
                  <a16:creationId xmlns="" xmlns:a16="http://schemas.microsoft.com/office/drawing/2014/main" id="{6DC159EE-17A0-4811-84FC-7EB3DDAC7E29}"/>
                </a:ext>
              </a:extLst>
            </p:cNvPr>
            <p:cNvSpPr txBox="1"/>
            <p:nvPr/>
          </p:nvSpPr>
          <p:spPr>
            <a:xfrm>
              <a:off x="2766964" y="650711"/>
              <a:ext cx="160655" cy="98425"/>
            </a:xfrm>
            <a:prstGeom prst="rect">
              <a:avLst/>
            </a:prstGeom>
          </p:spPr>
          <p:txBody>
            <a:bodyPr wrap="square" lIns="0" tIns="0" rIns="0" bIns="0" rtlCol="0">
              <a:noAutofit/>
            </a:bodyPr>
            <a:lstStyle/>
            <a:p>
              <a:pPr>
                <a:lnSpc>
                  <a:spcPts val="775"/>
                </a:lnSpc>
              </a:pPr>
              <a:r>
                <a:rPr lang="ru-RU" sz="700" spc="-85">
                  <a:solidFill>
                    <a:srgbClr val="000000"/>
                  </a:solidFill>
                  <a:effectLst/>
                  <a:latin typeface="Times New Roman" panose="02020603050405020304" pitchFamily="18" charset="0"/>
                  <a:ea typeface="Times New Roman" panose="02020603050405020304" pitchFamily="18" charset="0"/>
                </a:rPr>
                <a:t> </a:t>
              </a:r>
              <a:r>
                <a:rPr lang="ru-RU" sz="700" spc="-25">
                  <a:solidFill>
                    <a:srgbClr val="000000"/>
                  </a:solidFill>
                  <a:effectLst/>
                  <a:latin typeface="Times New Roman" panose="02020603050405020304" pitchFamily="18" charset="0"/>
                  <a:ea typeface="Times New Roman" panose="02020603050405020304" pitchFamily="18" charset="0"/>
                </a:rPr>
                <a:t>Au</a:t>
              </a:r>
              <a:r>
                <a:rPr lang="ru-RU" sz="700" spc="200">
                  <a:solidFill>
                    <a:srgbClr val="000000"/>
                  </a:solidFill>
                  <a:effectLst/>
                  <a:latin typeface="Times New Roman" panose="02020603050405020304" pitchFamily="18" charset="0"/>
                  <a:ea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endParaRPr>
            </a:p>
          </p:txBody>
        </p:sp>
        <p:sp>
          <p:nvSpPr>
            <p:cNvPr id="15" name="Textbox 16">
              <a:extLst>
                <a:ext uri="{FF2B5EF4-FFF2-40B4-BE49-F238E27FC236}">
                  <a16:creationId xmlns="" xmlns:a16="http://schemas.microsoft.com/office/drawing/2014/main" id="{75B144FE-8684-415F-885B-C269CED2741F}"/>
                </a:ext>
              </a:extLst>
            </p:cNvPr>
            <p:cNvSpPr txBox="1"/>
            <p:nvPr/>
          </p:nvSpPr>
          <p:spPr>
            <a:xfrm>
              <a:off x="2327760" y="824231"/>
              <a:ext cx="145415" cy="98425"/>
            </a:xfrm>
            <a:prstGeom prst="rect">
              <a:avLst/>
            </a:prstGeom>
          </p:spPr>
          <p:txBody>
            <a:bodyPr wrap="square" lIns="0" tIns="0" rIns="0" bIns="0" rtlCol="0">
              <a:noAutofit/>
            </a:bodyPr>
            <a:lstStyle/>
            <a:p>
              <a:pPr>
                <a:lnSpc>
                  <a:spcPts val="775"/>
                </a:lnSpc>
              </a:pPr>
              <a:r>
                <a:rPr lang="ru-RU" sz="700" spc="-85">
                  <a:solidFill>
                    <a:srgbClr val="000000"/>
                  </a:solidFill>
                  <a:effectLst/>
                  <a:latin typeface="Times New Roman" panose="02020603050405020304" pitchFamily="18" charset="0"/>
                  <a:ea typeface="Times New Roman" panose="02020603050405020304" pitchFamily="18" charset="0"/>
                </a:rPr>
                <a:t> </a:t>
              </a:r>
              <a:r>
                <a:rPr lang="ru-RU" sz="700" spc="-25">
                  <a:solidFill>
                    <a:srgbClr val="000000"/>
                  </a:solidFill>
                  <a:effectLst/>
                  <a:latin typeface="Times New Roman" panose="02020603050405020304" pitchFamily="18" charset="0"/>
                  <a:ea typeface="Times New Roman" panose="02020603050405020304" pitchFamily="18" charset="0"/>
                </a:rPr>
                <a:t>Pd</a:t>
              </a:r>
              <a:r>
                <a:rPr lang="ru-RU" sz="700" spc="200">
                  <a:solidFill>
                    <a:srgbClr val="000000"/>
                  </a:solidFill>
                  <a:effectLst/>
                  <a:latin typeface="Times New Roman" panose="02020603050405020304" pitchFamily="18" charset="0"/>
                  <a:ea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endParaRPr>
            </a:p>
          </p:txBody>
        </p:sp>
        <p:sp>
          <p:nvSpPr>
            <p:cNvPr id="16" name="Textbox 17">
              <a:extLst>
                <a:ext uri="{FF2B5EF4-FFF2-40B4-BE49-F238E27FC236}">
                  <a16:creationId xmlns="" xmlns:a16="http://schemas.microsoft.com/office/drawing/2014/main" id="{3C241FEB-53BA-4B63-9FA2-A6C701EED365}"/>
                </a:ext>
              </a:extLst>
            </p:cNvPr>
            <p:cNvSpPr txBox="1"/>
            <p:nvPr/>
          </p:nvSpPr>
          <p:spPr>
            <a:xfrm>
              <a:off x="1189446" y="930850"/>
              <a:ext cx="628650" cy="106680"/>
            </a:xfrm>
            <a:prstGeom prst="rect">
              <a:avLst/>
            </a:prstGeom>
          </p:spPr>
          <p:txBody>
            <a:bodyPr wrap="square" lIns="0" tIns="0" rIns="0" bIns="0" rtlCol="0">
              <a:noAutofit/>
            </a:bodyPr>
            <a:lstStyle/>
            <a:p>
              <a:pPr>
                <a:lnSpc>
                  <a:spcPts val="835"/>
                </a:lnSpc>
              </a:pPr>
              <a:r>
                <a:rPr lang="ru-RU" sz="750" spc="-10">
                  <a:effectLst/>
                  <a:latin typeface="Times New Roman" panose="02020603050405020304" pitchFamily="18" charset="0"/>
                  <a:ea typeface="Times New Roman" panose="02020603050405020304" pitchFamily="18" charset="0"/>
                </a:rPr>
                <a:t>Наноантенны</a:t>
              </a:r>
              <a:endParaRPr lang="ru-RU" sz="1100">
                <a:effectLst/>
                <a:latin typeface="Times New Roman" panose="02020603050405020304" pitchFamily="18" charset="0"/>
                <a:ea typeface="Times New Roman" panose="02020603050405020304" pitchFamily="18" charset="0"/>
              </a:endParaRPr>
            </a:p>
          </p:txBody>
        </p:sp>
      </p:grpSp>
      <p:pic>
        <p:nvPicPr>
          <p:cNvPr id="17" name="Рисунок 16">
            <a:extLst>
              <a:ext uri="{FF2B5EF4-FFF2-40B4-BE49-F238E27FC236}">
                <a16:creationId xmlns="" xmlns:a16="http://schemas.microsoft.com/office/drawing/2014/main" id="{69EF126D-A715-4B82-A32E-87DCF7D77D09}"/>
              </a:ext>
            </a:extLst>
          </p:cNvPr>
          <p:cNvPicPr/>
          <p:nvPr/>
        </p:nvPicPr>
        <p:blipFill>
          <a:blip r:embed="rId2">
            <a:extLst>
              <a:ext uri="{28A0092B-C50C-407E-A947-70E740481C1C}">
                <a14:useLocalDpi xmlns:a14="http://schemas.microsoft.com/office/drawing/2010/main" val="0"/>
              </a:ext>
            </a:extLst>
          </a:blip>
          <a:stretch>
            <a:fillRect/>
          </a:stretch>
        </p:blipFill>
        <p:spPr>
          <a:xfrm>
            <a:off x="657811" y="1066799"/>
            <a:ext cx="1499235" cy="1798955"/>
          </a:xfrm>
          <a:prstGeom prst="rect">
            <a:avLst/>
          </a:prstGeom>
        </p:spPr>
      </p:pic>
      <p:pic>
        <p:nvPicPr>
          <p:cNvPr id="18" name="Рисунок 17">
            <a:extLst>
              <a:ext uri="{FF2B5EF4-FFF2-40B4-BE49-F238E27FC236}">
                <a16:creationId xmlns="" xmlns:a16="http://schemas.microsoft.com/office/drawing/2014/main" id="{7EBDD36A-56B6-45AC-9E2A-E73F6D1C9121}"/>
              </a:ext>
            </a:extLst>
          </p:cNvPr>
          <p:cNvPicPr/>
          <p:nvPr/>
        </p:nvPicPr>
        <p:blipFill>
          <a:blip r:embed="rId3">
            <a:extLst>
              <a:ext uri="{28A0092B-C50C-407E-A947-70E740481C1C}">
                <a14:useLocalDpi xmlns:a14="http://schemas.microsoft.com/office/drawing/2010/main" val="0"/>
              </a:ext>
            </a:extLst>
          </a:blip>
          <a:stretch>
            <a:fillRect/>
          </a:stretch>
        </p:blipFill>
        <p:spPr>
          <a:xfrm>
            <a:off x="6029006" y="3812079"/>
            <a:ext cx="2611272" cy="1538237"/>
          </a:xfrm>
          <a:prstGeom prst="rect">
            <a:avLst/>
          </a:prstGeom>
        </p:spPr>
      </p:pic>
      <p:sp>
        <p:nvSpPr>
          <p:cNvPr id="21" name="TextBox 20">
            <a:extLst>
              <a:ext uri="{FF2B5EF4-FFF2-40B4-BE49-F238E27FC236}">
                <a16:creationId xmlns="" xmlns:a16="http://schemas.microsoft.com/office/drawing/2014/main" id="{0BD8AD14-9F0D-45F6-A4FD-B850E23D0A70}"/>
              </a:ext>
            </a:extLst>
          </p:cNvPr>
          <p:cNvSpPr txBox="1"/>
          <p:nvPr/>
        </p:nvSpPr>
        <p:spPr>
          <a:xfrm>
            <a:off x="2271650" y="1124193"/>
            <a:ext cx="6429970" cy="1754326"/>
          </a:xfrm>
          <a:prstGeom prst="rect">
            <a:avLst/>
          </a:prstGeom>
          <a:noFill/>
        </p:spPr>
        <p:txBody>
          <a:bodyPr wrap="square">
            <a:spAutoFit/>
          </a:bodyPr>
          <a:lstStyle/>
          <a:p>
            <a:pPr algn="just"/>
            <a:r>
              <a:rPr lang="uk-UA" sz="1800" dirty="0">
                <a:solidFill>
                  <a:srgbClr val="000066"/>
                </a:solidFill>
                <a:effectLst/>
                <a:latin typeface="Times New Roman" panose="02020603050405020304" pitchFamily="18" charset="0"/>
                <a:ea typeface="Calibri" panose="020F0502020204030204" pitchFamily="34" charset="0"/>
              </a:rPr>
              <a:t>Найпростішими </a:t>
            </a:r>
            <a:r>
              <a:rPr lang="uk-UA" sz="1800" dirty="0" err="1">
                <a:solidFill>
                  <a:srgbClr val="000066"/>
                </a:solidFill>
                <a:effectLst/>
                <a:latin typeface="Times New Roman" panose="02020603050405020304" pitchFamily="18" charset="0"/>
                <a:ea typeface="Calibri" panose="020F0502020204030204" pitchFamily="34" charset="0"/>
              </a:rPr>
              <a:t>геометріями</a:t>
            </a:r>
            <a:r>
              <a:rPr lang="uk-UA" sz="1800" dirty="0">
                <a:solidFill>
                  <a:srgbClr val="000066"/>
                </a:solidFill>
                <a:effectLst/>
                <a:latin typeface="Times New Roman" panose="02020603050405020304" pitchFamily="18" charset="0"/>
                <a:ea typeface="Calibri" panose="020F0502020204030204" pitchFamily="34" charset="0"/>
              </a:rPr>
              <a:t> оптичних антен є одно- і </a:t>
            </a:r>
            <a:r>
              <a:rPr lang="uk-UA" sz="1800" dirty="0" err="1">
                <a:solidFill>
                  <a:srgbClr val="000066"/>
                </a:solidFill>
                <a:effectLst/>
                <a:latin typeface="Times New Roman" panose="02020603050405020304" pitchFamily="18" charset="0"/>
                <a:ea typeface="Calibri" panose="020F0502020204030204" pitchFamily="34" charset="0"/>
              </a:rPr>
              <a:t>двопровідні</a:t>
            </a:r>
            <a:r>
              <a:rPr lang="uk-UA" sz="1800" dirty="0">
                <a:solidFill>
                  <a:srgbClr val="000066"/>
                </a:solidFill>
                <a:effectLst/>
                <a:latin typeface="Times New Roman" panose="02020603050405020304" pitchFamily="18" charset="0"/>
                <a:ea typeface="Calibri" panose="020F0502020204030204" pitchFamily="34" charset="0"/>
              </a:rPr>
              <a:t> антени, що складаються з одного або двох </a:t>
            </a:r>
            <a:r>
              <a:rPr lang="uk-UA" sz="1800" dirty="0" err="1">
                <a:solidFill>
                  <a:srgbClr val="000066"/>
                </a:solidFill>
                <a:effectLst/>
                <a:latin typeface="Times New Roman" panose="02020603050405020304" pitchFamily="18" charset="0"/>
                <a:ea typeface="Calibri" panose="020F0502020204030204" pitchFamily="34" charset="0"/>
              </a:rPr>
              <a:t>нанострижнів</a:t>
            </a:r>
            <a:r>
              <a:rPr lang="uk-UA" sz="1800" dirty="0">
                <a:solidFill>
                  <a:srgbClr val="000066"/>
                </a:solidFill>
                <a:effectLst/>
                <a:latin typeface="Times New Roman" panose="02020603050405020304" pitchFamily="18" charset="0"/>
                <a:ea typeface="Calibri" panose="020F0502020204030204" pitchFamily="34" charset="0"/>
              </a:rPr>
              <a:t>, розділених невеликим проміжком, відповідно. СЕМ (</a:t>
            </a:r>
            <a:r>
              <a:rPr lang="uk-UA" sz="1800" dirty="0" err="1">
                <a:solidFill>
                  <a:srgbClr val="000066"/>
                </a:solidFill>
                <a:effectLst/>
                <a:latin typeface="Times New Roman" panose="02020603050405020304" pitchFamily="18" charset="0"/>
                <a:ea typeface="Calibri" panose="020F0502020204030204" pitchFamily="34" charset="0"/>
              </a:rPr>
              <a:t>скануючої</a:t>
            </a:r>
            <a:r>
              <a:rPr lang="uk-UA" sz="1800" dirty="0">
                <a:solidFill>
                  <a:srgbClr val="000066"/>
                </a:solidFill>
                <a:effectLst/>
                <a:latin typeface="Times New Roman" panose="02020603050405020304" pitchFamily="18" charset="0"/>
                <a:ea typeface="Calibri" panose="020F0502020204030204" pitchFamily="34" charset="0"/>
              </a:rPr>
              <a:t> </a:t>
            </a:r>
            <a:r>
              <a:rPr lang="uk-UA" sz="1800" dirty="0" err="1">
                <a:solidFill>
                  <a:srgbClr val="000066"/>
                </a:solidFill>
                <a:effectLst/>
                <a:latin typeface="Times New Roman" panose="02020603050405020304" pitchFamily="18" charset="0"/>
                <a:ea typeface="Calibri" panose="020F0502020204030204" pitchFamily="34" charset="0"/>
              </a:rPr>
              <a:t>електроної</a:t>
            </a:r>
            <a:r>
              <a:rPr lang="uk-UA" sz="1800" dirty="0">
                <a:solidFill>
                  <a:srgbClr val="000066"/>
                </a:solidFill>
                <a:effectLst/>
                <a:latin typeface="Times New Roman" panose="02020603050405020304" pitchFamily="18" charset="0"/>
                <a:ea typeface="Calibri" panose="020F0502020204030204" pitchFamily="34" charset="0"/>
              </a:rPr>
              <a:t> мікроскопії) зображення відповідних прототипів (монокристалічного колоїдного стрижня і </a:t>
            </a:r>
            <a:r>
              <a:rPr lang="uk-UA" sz="1800" dirty="0" err="1">
                <a:solidFill>
                  <a:srgbClr val="000066"/>
                </a:solidFill>
                <a:effectLst/>
                <a:latin typeface="Times New Roman" panose="02020603050405020304" pitchFamily="18" charset="0"/>
                <a:ea typeface="Calibri" panose="020F0502020204030204" pitchFamily="34" charset="0"/>
              </a:rPr>
              <a:t>наноструктурованої</a:t>
            </a:r>
            <a:r>
              <a:rPr lang="uk-UA" sz="1800" dirty="0">
                <a:solidFill>
                  <a:srgbClr val="000066"/>
                </a:solidFill>
                <a:effectLst/>
                <a:latin typeface="Times New Roman" panose="02020603050405020304" pitchFamily="18" charset="0"/>
                <a:ea typeface="Calibri" panose="020F0502020204030204" pitchFamily="34" charset="0"/>
              </a:rPr>
              <a:t> </a:t>
            </a:r>
            <a:r>
              <a:rPr lang="uk-UA" sz="1800" dirty="0" err="1">
                <a:solidFill>
                  <a:srgbClr val="000066"/>
                </a:solidFill>
                <a:effectLst/>
                <a:latin typeface="Times New Roman" panose="02020603050405020304" pitchFamily="18" charset="0"/>
                <a:ea typeface="Calibri" panose="020F0502020204030204" pitchFamily="34" charset="0"/>
              </a:rPr>
              <a:t>двопровідної</a:t>
            </a:r>
            <a:r>
              <a:rPr lang="uk-UA" sz="1800" dirty="0">
                <a:solidFill>
                  <a:srgbClr val="000066"/>
                </a:solidFill>
                <a:effectLst/>
                <a:latin typeface="Times New Roman" panose="02020603050405020304" pitchFamily="18" charset="0"/>
                <a:ea typeface="Calibri" panose="020F0502020204030204" pitchFamily="34" charset="0"/>
              </a:rPr>
              <a:t> антени. </a:t>
            </a:r>
          </a:p>
        </p:txBody>
      </p:sp>
      <p:sp>
        <p:nvSpPr>
          <p:cNvPr id="24" name="TextBox 23">
            <a:extLst>
              <a:ext uri="{FF2B5EF4-FFF2-40B4-BE49-F238E27FC236}">
                <a16:creationId xmlns="" xmlns:a16="http://schemas.microsoft.com/office/drawing/2014/main" id="{D9ABD523-9E75-43A1-B468-AFEE662250F3}"/>
              </a:ext>
            </a:extLst>
          </p:cNvPr>
          <p:cNvSpPr txBox="1"/>
          <p:nvPr/>
        </p:nvSpPr>
        <p:spPr>
          <a:xfrm>
            <a:off x="442379" y="3919155"/>
            <a:ext cx="5453453" cy="2585323"/>
          </a:xfrm>
          <a:prstGeom prst="rect">
            <a:avLst/>
          </a:prstGeom>
          <a:noFill/>
        </p:spPr>
        <p:txBody>
          <a:bodyPr wrap="square">
            <a:spAutoFit/>
          </a:bodyPr>
          <a:lstStyle/>
          <a:p>
            <a:pPr algn="just"/>
            <a:r>
              <a:rPr lang="ru-RU" sz="1800" b="0" i="0" spc="-20" dirty="0">
                <a:solidFill>
                  <a:srgbClr val="000066"/>
                </a:solidFill>
                <a:effectLst/>
                <a:latin typeface="Times New Roman" panose="02020603050405020304" pitchFamily="18" charset="0"/>
                <a:cs typeface="Times New Roman" panose="02020603050405020304" pitchFamily="18" charset="0"/>
              </a:rPr>
              <a:t>Для </a:t>
            </a:r>
            <a:r>
              <a:rPr lang="ru-RU" sz="1800" b="0" i="0" spc="-20" dirty="0" err="1">
                <a:solidFill>
                  <a:srgbClr val="000066"/>
                </a:solidFill>
                <a:effectLst/>
                <a:latin typeface="Times New Roman" panose="02020603050405020304" pitchFamily="18" charset="0"/>
                <a:cs typeface="Times New Roman" panose="02020603050405020304" pitchFamily="18" charset="0"/>
              </a:rPr>
              <a:t>складніших</a:t>
            </a:r>
            <a:r>
              <a:rPr lang="ru-RU" sz="1800" b="0" i="0" spc="-20" dirty="0">
                <a:solidFill>
                  <a:srgbClr val="000066"/>
                </a:solidFill>
                <a:effectLst/>
                <a:latin typeface="Times New Roman" panose="02020603050405020304" pitchFamily="18" charset="0"/>
                <a:cs typeface="Times New Roman" panose="02020603050405020304" pitchFamily="18" charset="0"/>
              </a:rPr>
              <a:t> структур </a:t>
            </a:r>
            <a:r>
              <a:rPr lang="ru-RU" sz="1800" b="0" i="0" spc="-20" dirty="0" err="1">
                <a:solidFill>
                  <a:srgbClr val="000066"/>
                </a:solidFill>
                <a:effectLst/>
                <a:latin typeface="Times New Roman" panose="02020603050405020304" pitchFamily="18" charset="0"/>
                <a:cs typeface="Times New Roman" panose="02020603050405020304" pitchFamily="18" charset="0"/>
              </a:rPr>
              <a:t>особливий</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інтересстановить</a:t>
            </a:r>
            <a:r>
              <a:rPr lang="ru-RU" sz="1800" b="0" i="0" spc="-20" dirty="0">
                <a:solidFill>
                  <a:srgbClr val="000066"/>
                </a:solidFill>
                <a:effectLst/>
                <a:latin typeface="Times New Roman" panose="02020603050405020304" pitchFamily="18" charset="0"/>
                <a:cs typeface="Times New Roman" panose="02020603050405020304" pitchFamily="18" charset="0"/>
              </a:rPr>
              <a:t> фундаментальна  </a:t>
            </a:r>
            <a:r>
              <a:rPr lang="ru-RU" sz="1800" b="0" i="0" spc="-20" dirty="0" err="1">
                <a:solidFill>
                  <a:srgbClr val="000066"/>
                </a:solidFill>
                <a:effectLst/>
                <a:latin typeface="Times New Roman" panose="02020603050405020304" pitchFamily="18" charset="0"/>
                <a:cs typeface="Times New Roman" panose="02020603050405020304" pitchFamily="18" charset="0"/>
              </a:rPr>
              <a:t>двопровідна</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димерна</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наноантена</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завдяки</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сутєво</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підсиленим</a:t>
            </a:r>
            <a:r>
              <a:rPr lang="ru-RU" sz="1800" b="0" i="0" spc="-20" dirty="0">
                <a:solidFill>
                  <a:srgbClr val="000066"/>
                </a:solidFill>
                <a:effectLst/>
                <a:latin typeface="Times New Roman" panose="02020603050405020304" pitchFamily="18" charset="0"/>
                <a:cs typeface="Times New Roman" panose="02020603050405020304" pitchFamily="18" charset="0"/>
              </a:rPr>
              <a:t> і </a:t>
            </a:r>
            <a:r>
              <a:rPr lang="ru-RU" sz="1800" b="0" i="0" spc="-20" dirty="0" err="1">
                <a:solidFill>
                  <a:srgbClr val="000066"/>
                </a:solidFill>
                <a:effectLst/>
                <a:latin typeface="Times New Roman" panose="02020603050405020304" pitchFamily="18" charset="0"/>
                <a:cs typeface="Times New Roman" panose="02020603050405020304" pitchFamily="18" charset="0"/>
              </a:rPr>
              <a:t>глибоко</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обмеженим</a:t>
            </a:r>
            <a:r>
              <a:rPr lang="ru-RU" sz="1800" b="0" i="0" spc="-20" dirty="0">
                <a:solidFill>
                  <a:srgbClr val="000066"/>
                </a:solidFill>
                <a:effectLst/>
                <a:latin typeface="Times New Roman" panose="02020603050405020304" pitchFamily="18" charset="0"/>
                <a:cs typeface="Times New Roman" panose="02020603050405020304" pitchFamily="18" charset="0"/>
              </a:rPr>
              <a:t> на </a:t>
            </a:r>
            <a:r>
              <a:rPr lang="ru-RU" sz="1800" b="0" i="0" spc="-20" dirty="0" err="1">
                <a:solidFill>
                  <a:srgbClr val="000066"/>
                </a:solidFill>
                <a:effectLst/>
                <a:latin typeface="Times New Roman" panose="02020603050405020304" pitchFamily="18" charset="0"/>
                <a:cs typeface="Times New Roman" panose="02020603050405020304" pitchFamily="18" charset="0"/>
              </a:rPr>
              <a:t>субхвилях</a:t>
            </a:r>
            <a:r>
              <a:rPr lang="ru-RU" sz="1800" b="0" i="0" spc="-20" dirty="0">
                <a:solidFill>
                  <a:srgbClr val="000066"/>
                </a:solidFill>
                <a:effectLst/>
                <a:latin typeface="Times New Roman" panose="02020603050405020304" pitchFamily="18" charset="0"/>
                <a:cs typeface="Times New Roman" panose="02020603050405020304" pitchFamily="18" charset="0"/>
              </a:rPr>
              <a:t> полям, </a:t>
            </a:r>
            <a:r>
              <a:rPr lang="ru-RU" sz="1800" b="0" i="0" spc="-20" dirty="0" err="1">
                <a:solidFill>
                  <a:srgbClr val="000066"/>
                </a:solidFill>
                <a:effectLst/>
                <a:latin typeface="Times New Roman" panose="02020603050405020304" pitchFamily="18" charset="0"/>
                <a:cs typeface="Times New Roman" panose="02020603050405020304" pitchFamily="18" charset="0"/>
              </a:rPr>
              <a:t>які</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виникають</a:t>
            </a:r>
            <a:r>
              <a:rPr lang="ru-RU" sz="1800" b="0" i="0" spc="-20" dirty="0">
                <a:solidFill>
                  <a:srgbClr val="000066"/>
                </a:solidFill>
                <a:effectLst/>
                <a:latin typeface="Times New Roman" panose="02020603050405020304" pitchFamily="18" charset="0"/>
                <a:cs typeface="Times New Roman" panose="02020603050405020304" pitchFamily="18" charset="0"/>
              </a:rPr>
              <a:t> у </a:t>
            </a:r>
            <a:r>
              <a:rPr lang="ru-RU" sz="1800" b="0" i="0" spc="-20" dirty="0" err="1">
                <a:solidFill>
                  <a:srgbClr val="000066"/>
                </a:solidFill>
                <a:effectLst/>
                <a:latin typeface="Times New Roman" panose="02020603050405020304" pitchFamily="18" charset="0"/>
                <a:cs typeface="Times New Roman" panose="02020603050405020304" pitchFamily="18" charset="0"/>
              </a:rPr>
              <a:t>її</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проміжку</a:t>
            </a:r>
            <a:r>
              <a:rPr lang="ru-RU" sz="1800" b="0" i="0" spc="-20" dirty="0">
                <a:solidFill>
                  <a:srgbClr val="000066"/>
                </a:solidFill>
                <a:effectLst/>
                <a:latin typeface="Times New Roman" panose="02020603050405020304" pitchFamily="18" charset="0"/>
                <a:cs typeface="Times New Roman" panose="02020603050405020304" pitchFamily="18" charset="0"/>
              </a:rPr>
              <a:t> при </a:t>
            </a:r>
            <a:r>
              <a:rPr lang="ru-RU" sz="1800" b="0" i="0" spc="-20" dirty="0" err="1">
                <a:solidFill>
                  <a:srgbClr val="000066"/>
                </a:solidFill>
                <a:effectLst/>
                <a:latin typeface="Times New Roman" panose="02020603050405020304" pitchFamily="18" charset="0"/>
                <a:cs typeface="Times New Roman" panose="02020603050405020304" pitchFamily="18" charset="0"/>
              </a:rPr>
              <a:t>зовнішньому</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освітленні</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Використовуючи</a:t>
            </a:r>
            <a:r>
              <a:rPr lang="ru-RU" sz="1800" b="0" i="0" spc="-20" dirty="0">
                <a:solidFill>
                  <a:srgbClr val="000066"/>
                </a:solidFill>
                <a:effectLst/>
                <a:latin typeface="Times New Roman" panose="02020603050405020304" pitchFamily="18" charset="0"/>
                <a:cs typeface="Times New Roman" panose="02020603050405020304" pitchFamily="18" charset="0"/>
              </a:rPr>
              <a:t> модель пружинного маятника, </a:t>
            </a:r>
            <a:r>
              <a:rPr lang="ru-RU" sz="1800" b="0" i="0" spc="-20" dirty="0" err="1">
                <a:solidFill>
                  <a:srgbClr val="000066"/>
                </a:solidFill>
                <a:effectLst/>
                <a:latin typeface="Times New Roman" panose="02020603050405020304" pitchFamily="18" charset="0"/>
                <a:cs typeface="Times New Roman" panose="02020603050405020304" pitchFamily="18" charset="0"/>
              </a:rPr>
              <a:t>розглянемо</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складніші</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спектри</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двопровідних</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наноантен</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які</a:t>
            </a:r>
            <a:r>
              <a:rPr lang="ru-RU" spc="-20" dirty="0">
                <a:solidFill>
                  <a:srgbClr val="000066"/>
                </a:solidFill>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виникають</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внаслідок</a:t>
            </a:r>
            <a:r>
              <a:rPr lang="ru-RU" sz="1800" b="0" i="0" spc="-20" dirty="0">
                <a:solidFill>
                  <a:srgbClr val="000066"/>
                </a:solidFill>
                <a:effectLst/>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гібридизації</a:t>
            </a:r>
            <a:r>
              <a:rPr lang="ru-RU" sz="1800" b="0" i="0" spc="-20" dirty="0">
                <a:solidFill>
                  <a:srgbClr val="000066"/>
                </a:solidFill>
                <a:effectLst/>
                <a:latin typeface="Times New Roman" panose="02020603050405020304" pitchFamily="18" charset="0"/>
                <a:cs typeface="Times New Roman" panose="02020603050405020304" pitchFamily="18" charset="0"/>
              </a:rPr>
              <a:t> мод, </a:t>
            </a:r>
            <a:r>
              <a:rPr lang="ru-RU" sz="1800" b="0" i="0" spc="-20" dirty="0" err="1">
                <a:solidFill>
                  <a:srgbClr val="000066"/>
                </a:solidFill>
                <a:effectLst/>
                <a:latin typeface="Times New Roman" panose="02020603050405020304" pitchFamily="18" charset="0"/>
                <a:cs typeface="Times New Roman" panose="02020603050405020304" pitchFamily="18" charset="0"/>
              </a:rPr>
              <a:t>спричиненої</a:t>
            </a:r>
            <a:r>
              <a:rPr lang="ru-RU" sz="1800" b="0" i="0" spc="-20" dirty="0">
                <a:solidFill>
                  <a:srgbClr val="000066"/>
                </a:solidFill>
                <a:effectLst/>
                <a:latin typeface="Times New Roman" panose="02020603050405020304" pitchFamily="18" charset="0"/>
                <a:cs typeface="Times New Roman" panose="02020603050405020304" pitchFamily="18" charset="0"/>
              </a:rPr>
              <a:t> сильною ЕМ </a:t>
            </a:r>
            <a:r>
              <a:rPr lang="ru-RU" sz="1800" b="0" i="0" spc="-20" dirty="0" err="1">
                <a:solidFill>
                  <a:srgbClr val="000066"/>
                </a:solidFill>
                <a:effectLst/>
                <a:latin typeface="Times New Roman" panose="02020603050405020304" pitchFamily="18" charset="0"/>
                <a:cs typeface="Times New Roman" panose="02020603050405020304" pitchFamily="18" charset="0"/>
              </a:rPr>
              <a:t>взаємодією</a:t>
            </a:r>
            <a:r>
              <a:rPr lang="ru-RU" spc="-20" dirty="0">
                <a:solidFill>
                  <a:srgbClr val="000066"/>
                </a:solidFill>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між</a:t>
            </a:r>
            <a:r>
              <a:rPr lang="ru-RU" spc="-20" dirty="0">
                <a:solidFill>
                  <a:srgbClr val="000066"/>
                </a:solidFill>
                <a:latin typeface="Times New Roman" panose="02020603050405020304" pitchFamily="18" charset="0"/>
                <a:cs typeface="Times New Roman" panose="02020603050405020304" pitchFamily="18" charset="0"/>
              </a:rPr>
              <a:t> </a:t>
            </a:r>
            <a:r>
              <a:rPr lang="ru-RU" sz="1800" b="0" i="0" spc="-20" dirty="0" err="1">
                <a:solidFill>
                  <a:srgbClr val="000066"/>
                </a:solidFill>
                <a:effectLst/>
                <a:latin typeface="Times New Roman" panose="02020603050405020304" pitchFamily="18" charset="0"/>
                <a:cs typeface="Times New Roman" panose="02020603050405020304" pitchFamily="18" charset="0"/>
              </a:rPr>
              <a:t>частинками</a:t>
            </a:r>
            <a:endParaRPr lang="ru-RU" dirty="0"/>
          </a:p>
        </p:txBody>
      </p:sp>
      <p:sp>
        <p:nvSpPr>
          <p:cNvPr id="25" name="TextBox 24">
            <a:extLst>
              <a:ext uri="{FF2B5EF4-FFF2-40B4-BE49-F238E27FC236}">
                <a16:creationId xmlns="" xmlns:a16="http://schemas.microsoft.com/office/drawing/2014/main" id="{D8CF1AC4-3B68-4E52-946B-DBEFA8F29227}"/>
              </a:ext>
            </a:extLst>
          </p:cNvPr>
          <p:cNvSpPr txBox="1"/>
          <p:nvPr/>
        </p:nvSpPr>
        <p:spPr>
          <a:xfrm>
            <a:off x="442380" y="2927414"/>
            <a:ext cx="8429719" cy="923330"/>
          </a:xfrm>
          <a:prstGeom prst="rect">
            <a:avLst/>
          </a:prstGeom>
          <a:noFill/>
        </p:spPr>
        <p:txBody>
          <a:bodyPr wrap="square" rtlCol="0">
            <a:spAutoFit/>
          </a:bodyPr>
          <a:lstStyle/>
          <a:p>
            <a:r>
              <a:rPr lang="uk-UA" sz="1800" dirty="0">
                <a:solidFill>
                  <a:srgbClr val="000066"/>
                </a:solidFill>
                <a:effectLst/>
                <a:latin typeface="Times New Roman" panose="02020603050405020304" pitchFamily="18" charset="0"/>
                <a:ea typeface="Calibri" panose="020F0502020204030204" pitchFamily="34" charset="0"/>
              </a:rPr>
              <a:t>а – </a:t>
            </a:r>
            <a:r>
              <a:rPr lang="uk-UA" sz="1800" dirty="0" err="1">
                <a:solidFill>
                  <a:srgbClr val="000066"/>
                </a:solidFill>
                <a:effectLst/>
                <a:latin typeface="Times New Roman" panose="02020603050405020304" pitchFamily="18" charset="0"/>
                <a:ea typeface="Calibri" panose="020F0502020204030204" pitchFamily="34" charset="0"/>
              </a:rPr>
              <a:t>однопровідна</a:t>
            </a:r>
            <a:r>
              <a:rPr lang="uk-UA" sz="1800" dirty="0">
                <a:solidFill>
                  <a:srgbClr val="000066"/>
                </a:solidFill>
                <a:effectLst/>
                <a:latin typeface="Times New Roman" panose="02020603050405020304" pitchFamily="18" charset="0"/>
                <a:ea typeface="Calibri" panose="020F0502020204030204" pitchFamily="34" charset="0"/>
              </a:rPr>
              <a:t> антена (колоїдний </a:t>
            </a:r>
            <a:r>
              <a:rPr lang="uk-UA" sz="1800" dirty="0" err="1">
                <a:solidFill>
                  <a:srgbClr val="000066"/>
                </a:solidFill>
                <a:effectLst/>
                <a:latin typeface="Times New Roman" panose="02020603050405020304" pitchFamily="18" charset="0"/>
                <a:ea typeface="Calibri" panose="020F0502020204030204" pitchFamily="34" charset="0"/>
              </a:rPr>
              <a:t>наностиржень</a:t>
            </a:r>
            <a:r>
              <a:rPr lang="uk-UA" sz="1800" dirty="0">
                <a:solidFill>
                  <a:srgbClr val="000066"/>
                </a:solidFill>
                <a:effectLst/>
                <a:latin typeface="Times New Roman" panose="02020603050405020304" pitchFamily="18" charset="0"/>
                <a:ea typeface="Calibri" panose="020F0502020204030204" pitchFamily="34" charset="0"/>
              </a:rPr>
              <a:t> </a:t>
            </a:r>
            <a:r>
              <a:rPr lang="uk-UA" sz="1800" dirty="0" err="1">
                <a:solidFill>
                  <a:srgbClr val="000066"/>
                </a:solidFill>
                <a:effectLst/>
                <a:latin typeface="Times New Roman" panose="02020603050405020304" pitchFamily="18" charset="0"/>
                <a:ea typeface="Calibri" panose="020F0502020204030204" pitchFamily="34" charset="0"/>
              </a:rPr>
              <a:t>Au</a:t>
            </a:r>
            <a:r>
              <a:rPr lang="uk-UA" sz="1800" dirty="0">
                <a:solidFill>
                  <a:srgbClr val="000066"/>
                </a:solidFill>
                <a:effectLst/>
                <a:latin typeface="Times New Roman" panose="02020603050405020304" pitchFamily="18" charset="0"/>
                <a:ea typeface="Calibri" panose="020F0502020204030204" pitchFamily="34" charset="0"/>
              </a:rPr>
              <a:t>);</a:t>
            </a:r>
          </a:p>
          <a:p>
            <a:r>
              <a:rPr lang="uk-UA" sz="1800" dirty="0">
                <a:solidFill>
                  <a:srgbClr val="000066"/>
                </a:solidFill>
                <a:effectLst/>
                <a:latin typeface="Times New Roman" panose="02020603050405020304" pitchFamily="18" charset="0"/>
                <a:ea typeface="Calibri" panose="020F0502020204030204" pitchFamily="34" charset="0"/>
              </a:rPr>
              <a:t>б – </a:t>
            </a:r>
            <a:r>
              <a:rPr lang="uk-UA" sz="1800" dirty="0" err="1">
                <a:solidFill>
                  <a:srgbClr val="000066"/>
                </a:solidFill>
                <a:effectLst/>
                <a:latin typeface="Times New Roman" panose="02020603050405020304" pitchFamily="18" charset="0"/>
                <a:ea typeface="Calibri" panose="020F0502020204030204" pitchFamily="34" charset="0"/>
              </a:rPr>
              <a:t>двопровідна</a:t>
            </a:r>
            <a:r>
              <a:rPr lang="uk-UA" sz="1800" dirty="0">
                <a:solidFill>
                  <a:srgbClr val="000066"/>
                </a:solidFill>
                <a:effectLst/>
                <a:latin typeface="Times New Roman" panose="02020603050405020304" pitchFamily="18" charset="0"/>
                <a:ea typeface="Calibri" panose="020F0502020204030204" pitchFamily="34" charset="0"/>
              </a:rPr>
              <a:t> оптична антена (виготовлена методом фрезерування сфокусованого</a:t>
            </a:r>
          </a:p>
          <a:p>
            <a:r>
              <a:rPr lang="uk-UA" sz="1800" dirty="0">
                <a:solidFill>
                  <a:srgbClr val="000066"/>
                </a:solidFill>
                <a:effectLst/>
                <a:latin typeface="Times New Roman" panose="02020603050405020304" pitchFamily="18" charset="0"/>
                <a:ea typeface="Calibri" panose="020F0502020204030204" pitchFamily="34" charset="0"/>
              </a:rPr>
              <a:t>      іонного пучка, див. фрезерування сфокусованим іонним пучком</a:t>
            </a:r>
            <a:endParaRPr lang="ru-RU" dirty="0">
              <a:solidFill>
                <a:srgbClr val="000066"/>
              </a:solidFill>
            </a:endParaRPr>
          </a:p>
        </p:txBody>
      </p:sp>
    </p:spTree>
    <p:extLst>
      <p:ext uri="{BB962C8B-B14F-4D97-AF65-F5344CB8AC3E}">
        <p14:creationId xmlns:p14="http://schemas.microsoft.com/office/powerpoint/2010/main" val="56931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uk-UA"/>
          </a:p>
        </p:txBody>
      </p:sp>
      <p:sp>
        <p:nvSpPr>
          <p:cNvPr id="6" name="TextBox 5">
            <a:extLst>
              <a:ext uri="{FF2B5EF4-FFF2-40B4-BE49-F238E27FC236}">
                <a16:creationId xmlns="" xmlns:a16="http://schemas.microsoft.com/office/drawing/2014/main" id="{C2C1461D-4BCF-463B-9986-3020006B5B8F}"/>
              </a:ext>
            </a:extLst>
          </p:cNvPr>
          <p:cNvSpPr txBox="1"/>
          <p:nvPr/>
        </p:nvSpPr>
        <p:spPr>
          <a:xfrm>
            <a:off x="576412" y="262218"/>
            <a:ext cx="7653188" cy="1292662"/>
          </a:xfrm>
          <a:prstGeom prst="rect">
            <a:avLst/>
          </a:prstGeom>
          <a:noFill/>
        </p:spPr>
        <p:txBody>
          <a:bodyPr wrap="square">
            <a:spAutoFit/>
          </a:bodyPr>
          <a:lstStyle/>
          <a:p>
            <a:pPr marL="0" lvl="1" algn="ctr">
              <a:tabLst>
                <a:tab pos="810260" algn="l"/>
              </a:tabLst>
            </a:pPr>
            <a:r>
              <a:rPr lang="uk-UA" sz="2600" b="1" u="sng">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Двопровідна  наноантена пружинного маятника</a:t>
            </a:r>
          </a:p>
          <a:p>
            <a:pPr marL="0" lvl="1" algn="just">
              <a:tabLst>
                <a:tab pos="810260" algn="l"/>
              </a:tabLst>
            </a:pPr>
            <a:endParaRPr lang="uk-UA" sz="2600" b="1" u="sng">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457200" cy="584775"/>
          </a:xfrm>
          <a:prstGeom prst="rect">
            <a:avLst/>
          </a:prstGeom>
          <a:noFill/>
        </p:spPr>
        <p:txBody>
          <a:bodyPr wrap="square" rtlCol="0">
            <a:spAutoFit/>
          </a:bodyPr>
          <a:lstStyle/>
          <a:p>
            <a:r>
              <a:rPr lang="uk-UA" sz="3200" b="1" i="1">
                <a:solidFill>
                  <a:srgbClr val="000066"/>
                </a:solidFill>
              </a:rPr>
              <a:t>6</a:t>
            </a:r>
          </a:p>
        </p:txBody>
      </p:sp>
      <p:grpSp>
        <p:nvGrpSpPr>
          <p:cNvPr id="9" name="Group 10">
            <a:extLst>
              <a:ext uri="{FF2B5EF4-FFF2-40B4-BE49-F238E27FC236}">
                <a16:creationId xmlns="" xmlns:a16="http://schemas.microsoft.com/office/drawing/2014/main" id="{A8A4CD93-1A1D-49CD-9A05-CE3DC5D53C95}"/>
              </a:ext>
            </a:extLst>
          </p:cNvPr>
          <p:cNvGrpSpPr>
            <a:grpSpLocks/>
          </p:cNvGrpSpPr>
          <p:nvPr/>
        </p:nvGrpSpPr>
        <p:grpSpPr>
          <a:xfrm>
            <a:off x="2877298" y="1323631"/>
            <a:ext cx="4859273" cy="2601224"/>
            <a:chOff x="1189446" y="137351"/>
            <a:chExt cx="1738173" cy="900179"/>
          </a:xfrm>
        </p:grpSpPr>
        <p:sp>
          <p:nvSpPr>
            <p:cNvPr id="13" name="Textbox 14">
              <a:extLst>
                <a:ext uri="{FF2B5EF4-FFF2-40B4-BE49-F238E27FC236}">
                  <a16:creationId xmlns="" xmlns:a16="http://schemas.microsoft.com/office/drawing/2014/main" id="{C3B628A4-D02F-473B-AEE9-6B50A1E21FC6}"/>
                </a:ext>
              </a:extLst>
            </p:cNvPr>
            <p:cNvSpPr txBox="1"/>
            <p:nvPr/>
          </p:nvSpPr>
          <p:spPr>
            <a:xfrm>
              <a:off x="2397568" y="137351"/>
              <a:ext cx="365125" cy="95885"/>
            </a:xfrm>
            <a:prstGeom prst="rect">
              <a:avLst/>
            </a:prstGeom>
          </p:spPr>
          <p:txBody>
            <a:bodyPr wrap="square" lIns="0" tIns="0" rIns="0" bIns="0" rtlCol="0">
              <a:noAutofit/>
            </a:bodyPr>
            <a:lstStyle/>
            <a:p>
              <a:pPr>
                <a:lnSpc>
                  <a:spcPts val="755"/>
                </a:lnSpc>
              </a:pPr>
              <a:r>
                <a:rPr lang="uk-UA" sz="700" spc="-10">
                  <a:effectLst/>
                  <a:latin typeface="Times New Roman" panose="02020603050405020304" pitchFamily="18" charset="0"/>
                  <a:ea typeface="Times New Roman" panose="02020603050405020304" pitchFamily="18" charset="0"/>
                </a:rPr>
                <a:t>Cенсоры</a:t>
              </a:r>
              <a:endParaRPr lang="uk-UA" sz="1100">
                <a:effectLst/>
                <a:latin typeface="Times New Roman" panose="02020603050405020304" pitchFamily="18" charset="0"/>
                <a:ea typeface="Times New Roman" panose="02020603050405020304" pitchFamily="18" charset="0"/>
              </a:endParaRPr>
            </a:p>
          </p:txBody>
        </p:sp>
        <p:sp>
          <p:nvSpPr>
            <p:cNvPr id="14" name="Textbox 15">
              <a:extLst>
                <a:ext uri="{FF2B5EF4-FFF2-40B4-BE49-F238E27FC236}">
                  <a16:creationId xmlns="" xmlns:a16="http://schemas.microsoft.com/office/drawing/2014/main" id="{6DC159EE-17A0-4811-84FC-7EB3DDAC7E29}"/>
                </a:ext>
              </a:extLst>
            </p:cNvPr>
            <p:cNvSpPr txBox="1"/>
            <p:nvPr/>
          </p:nvSpPr>
          <p:spPr>
            <a:xfrm>
              <a:off x="2766964" y="650711"/>
              <a:ext cx="160655" cy="98425"/>
            </a:xfrm>
            <a:prstGeom prst="rect">
              <a:avLst/>
            </a:prstGeom>
          </p:spPr>
          <p:txBody>
            <a:bodyPr wrap="square" lIns="0" tIns="0" rIns="0" bIns="0" rtlCol="0">
              <a:noAutofit/>
            </a:bodyPr>
            <a:lstStyle/>
            <a:p>
              <a:pPr>
                <a:lnSpc>
                  <a:spcPts val="775"/>
                </a:lnSpc>
              </a:pPr>
              <a:r>
                <a:rPr lang="uk-UA" sz="700" spc="-85">
                  <a:solidFill>
                    <a:srgbClr val="000000"/>
                  </a:solidFill>
                  <a:effectLst/>
                  <a:latin typeface="Times New Roman" panose="02020603050405020304" pitchFamily="18" charset="0"/>
                  <a:ea typeface="Times New Roman" panose="02020603050405020304" pitchFamily="18" charset="0"/>
                </a:rPr>
                <a:t> </a:t>
              </a:r>
              <a:r>
                <a:rPr lang="uk-UA" sz="700" spc="-25">
                  <a:solidFill>
                    <a:srgbClr val="000000"/>
                  </a:solidFill>
                  <a:effectLst/>
                  <a:latin typeface="Times New Roman" panose="02020603050405020304" pitchFamily="18" charset="0"/>
                  <a:ea typeface="Times New Roman" panose="02020603050405020304" pitchFamily="18" charset="0"/>
                </a:rPr>
                <a:t>Au</a:t>
              </a:r>
              <a:r>
                <a:rPr lang="uk-UA" sz="700" spc="200">
                  <a:solidFill>
                    <a:srgbClr val="000000"/>
                  </a:solidFill>
                  <a:effectLst/>
                  <a:latin typeface="Times New Roman" panose="02020603050405020304" pitchFamily="18" charset="0"/>
                  <a:ea typeface="Times New Roman" panose="02020603050405020304" pitchFamily="18" charset="0"/>
                </a:rPr>
                <a:t> </a:t>
              </a:r>
              <a:endParaRPr lang="uk-UA" sz="1100">
                <a:effectLst/>
                <a:latin typeface="Times New Roman" panose="02020603050405020304" pitchFamily="18" charset="0"/>
                <a:ea typeface="Times New Roman" panose="02020603050405020304" pitchFamily="18" charset="0"/>
              </a:endParaRPr>
            </a:p>
          </p:txBody>
        </p:sp>
        <p:sp>
          <p:nvSpPr>
            <p:cNvPr id="15" name="Textbox 16">
              <a:extLst>
                <a:ext uri="{FF2B5EF4-FFF2-40B4-BE49-F238E27FC236}">
                  <a16:creationId xmlns="" xmlns:a16="http://schemas.microsoft.com/office/drawing/2014/main" id="{75B144FE-8684-415F-885B-C269CED2741F}"/>
                </a:ext>
              </a:extLst>
            </p:cNvPr>
            <p:cNvSpPr txBox="1"/>
            <p:nvPr/>
          </p:nvSpPr>
          <p:spPr>
            <a:xfrm>
              <a:off x="2327760" y="824231"/>
              <a:ext cx="145415" cy="98425"/>
            </a:xfrm>
            <a:prstGeom prst="rect">
              <a:avLst/>
            </a:prstGeom>
          </p:spPr>
          <p:txBody>
            <a:bodyPr wrap="square" lIns="0" tIns="0" rIns="0" bIns="0" rtlCol="0">
              <a:noAutofit/>
            </a:bodyPr>
            <a:lstStyle/>
            <a:p>
              <a:pPr>
                <a:lnSpc>
                  <a:spcPts val="775"/>
                </a:lnSpc>
              </a:pPr>
              <a:r>
                <a:rPr lang="uk-UA" sz="700" spc="-85">
                  <a:solidFill>
                    <a:srgbClr val="000000"/>
                  </a:solidFill>
                  <a:effectLst/>
                  <a:latin typeface="Times New Roman" panose="02020603050405020304" pitchFamily="18" charset="0"/>
                  <a:ea typeface="Times New Roman" panose="02020603050405020304" pitchFamily="18" charset="0"/>
                </a:rPr>
                <a:t> </a:t>
              </a:r>
              <a:r>
                <a:rPr lang="uk-UA" sz="700" spc="-25">
                  <a:solidFill>
                    <a:srgbClr val="000000"/>
                  </a:solidFill>
                  <a:effectLst/>
                  <a:latin typeface="Times New Roman" panose="02020603050405020304" pitchFamily="18" charset="0"/>
                  <a:ea typeface="Times New Roman" panose="02020603050405020304" pitchFamily="18" charset="0"/>
                </a:rPr>
                <a:t>Pd</a:t>
              </a:r>
              <a:r>
                <a:rPr lang="uk-UA" sz="700" spc="200">
                  <a:solidFill>
                    <a:srgbClr val="000000"/>
                  </a:solidFill>
                  <a:effectLst/>
                  <a:latin typeface="Times New Roman" panose="02020603050405020304" pitchFamily="18" charset="0"/>
                  <a:ea typeface="Times New Roman" panose="02020603050405020304" pitchFamily="18" charset="0"/>
                </a:rPr>
                <a:t> </a:t>
              </a:r>
              <a:endParaRPr lang="uk-UA" sz="1100">
                <a:effectLst/>
                <a:latin typeface="Times New Roman" panose="02020603050405020304" pitchFamily="18" charset="0"/>
                <a:ea typeface="Times New Roman" panose="02020603050405020304" pitchFamily="18" charset="0"/>
              </a:endParaRPr>
            </a:p>
          </p:txBody>
        </p:sp>
        <p:sp>
          <p:nvSpPr>
            <p:cNvPr id="16" name="Textbox 17">
              <a:extLst>
                <a:ext uri="{FF2B5EF4-FFF2-40B4-BE49-F238E27FC236}">
                  <a16:creationId xmlns="" xmlns:a16="http://schemas.microsoft.com/office/drawing/2014/main" id="{3C241FEB-53BA-4B63-9FA2-A6C701EED365}"/>
                </a:ext>
              </a:extLst>
            </p:cNvPr>
            <p:cNvSpPr txBox="1"/>
            <p:nvPr/>
          </p:nvSpPr>
          <p:spPr>
            <a:xfrm>
              <a:off x="1189446" y="930850"/>
              <a:ext cx="628650" cy="106680"/>
            </a:xfrm>
            <a:prstGeom prst="rect">
              <a:avLst/>
            </a:prstGeom>
          </p:spPr>
          <p:txBody>
            <a:bodyPr wrap="square" lIns="0" tIns="0" rIns="0" bIns="0" rtlCol="0">
              <a:noAutofit/>
            </a:bodyPr>
            <a:lstStyle/>
            <a:p>
              <a:pPr>
                <a:lnSpc>
                  <a:spcPts val="835"/>
                </a:lnSpc>
              </a:pPr>
              <a:r>
                <a:rPr lang="uk-UA" sz="750" spc="-10">
                  <a:effectLst/>
                  <a:latin typeface="Times New Roman" panose="02020603050405020304" pitchFamily="18" charset="0"/>
                  <a:ea typeface="Times New Roman" panose="02020603050405020304" pitchFamily="18" charset="0"/>
                </a:rPr>
                <a:t>Наноантенны</a:t>
              </a:r>
              <a:endParaRPr lang="uk-UA" sz="1100">
                <a:effectLst/>
                <a:latin typeface="Times New Roman" panose="02020603050405020304" pitchFamily="18" charset="0"/>
                <a:ea typeface="Times New Roman" panose="02020603050405020304" pitchFamily="18" charset="0"/>
              </a:endParaRPr>
            </a:p>
          </p:txBody>
        </p:sp>
      </p:grpSp>
      <p:sp>
        <p:nvSpPr>
          <p:cNvPr id="24" name="TextBox 23">
            <a:extLst>
              <a:ext uri="{FF2B5EF4-FFF2-40B4-BE49-F238E27FC236}">
                <a16:creationId xmlns="" xmlns:a16="http://schemas.microsoft.com/office/drawing/2014/main" id="{D9ABD523-9E75-43A1-B468-AFEE662250F3}"/>
              </a:ext>
            </a:extLst>
          </p:cNvPr>
          <p:cNvSpPr txBox="1"/>
          <p:nvPr/>
        </p:nvSpPr>
        <p:spPr>
          <a:xfrm>
            <a:off x="3756031" y="1156310"/>
            <a:ext cx="4945589" cy="5909310"/>
          </a:xfrm>
          <a:prstGeom prst="rect">
            <a:avLst/>
          </a:prstGeom>
          <a:noFill/>
        </p:spPr>
        <p:txBody>
          <a:bodyPr wrap="square">
            <a:spAutoFit/>
          </a:bodyPr>
          <a:lstStyle/>
          <a:p>
            <a:pPr algn="just"/>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Ця дуже проста й інтуїтивно зрозуміла класична модель вже містить найхарактерніші риси сильно зв’язаних систем </a:t>
            </a: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Міжчастинковий</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зв’язок можна також описати в термінах гібридизаційної моделі яка тісно пов’язана з теорією молекулярних орбіталей, де перекриття хвильових функцій враховується для отримання енергетичного розщеплення і характеру симетрії «</a:t>
            </a: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зв’язуючих</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і «антизв’язуючих» орбіталей.</a:t>
            </a:r>
          </a:p>
          <a:p>
            <a:pPr algn="just"/>
            <a:r>
              <a:rPr lang="uk-UA" sz="1800" dirty="0">
                <a:solidFill>
                  <a:srgbClr val="000066"/>
                </a:solidFill>
                <a:effectLst/>
                <a:latin typeface="Times New Roman" panose="02020603050405020304" pitchFamily="18" charset="0"/>
                <a:ea typeface="Calibri" panose="020F0502020204030204" pitchFamily="34" charset="0"/>
              </a:rPr>
              <a:t>З’єднання двох пружинних маятників (дротів антени) через третю пружину (фідерний зазор антени) на цьому малюнку призводить до появи двох нових власних мод. Одна власна мода демонструє синфазні коливання двох пружин, для яких пружина взаємодії має фіксовану довжину і, отже, не діє додатковими силами на масу. Інша власна мода характеризується відповідним протифазним коливанням, в якому пружина взаємодії зміщує резонанс в область більших частот.</a:t>
            </a:r>
            <a:endPar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dirty="0"/>
          </a:p>
        </p:txBody>
      </p:sp>
      <p:pic>
        <p:nvPicPr>
          <p:cNvPr id="7" name="Рисунок 6">
            <a:extLst>
              <a:ext uri="{FF2B5EF4-FFF2-40B4-BE49-F238E27FC236}">
                <a16:creationId xmlns="" xmlns:a16="http://schemas.microsoft.com/office/drawing/2014/main" id="{6B5ACAC2-6E33-4C48-86EC-A6E845263BBB}"/>
              </a:ext>
            </a:extLst>
          </p:cNvPr>
          <p:cNvPicPr>
            <a:picLocks noChangeAspect="1"/>
          </p:cNvPicPr>
          <p:nvPr/>
        </p:nvPicPr>
        <p:blipFill>
          <a:blip r:embed="rId2"/>
          <a:stretch>
            <a:fillRect/>
          </a:stretch>
        </p:blipFill>
        <p:spPr>
          <a:xfrm>
            <a:off x="1053462" y="1131549"/>
            <a:ext cx="2225519" cy="1108592"/>
          </a:xfrm>
          <a:prstGeom prst="rect">
            <a:avLst/>
          </a:prstGeom>
        </p:spPr>
      </p:pic>
      <p:pic>
        <p:nvPicPr>
          <p:cNvPr id="12" name="Рисунок 11">
            <a:extLst>
              <a:ext uri="{FF2B5EF4-FFF2-40B4-BE49-F238E27FC236}">
                <a16:creationId xmlns="" xmlns:a16="http://schemas.microsoft.com/office/drawing/2014/main" id="{7CCDC8F1-74B9-40D7-AD1F-80B4ADBDABD2}"/>
              </a:ext>
            </a:extLst>
          </p:cNvPr>
          <p:cNvPicPr>
            <a:picLocks noChangeAspect="1"/>
          </p:cNvPicPr>
          <p:nvPr/>
        </p:nvPicPr>
        <p:blipFill>
          <a:blip r:embed="rId3"/>
          <a:stretch>
            <a:fillRect/>
          </a:stretch>
        </p:blipFill>
        <p:spPr>
          <a:xfrm>
            <a:off x="1136900" y="2191141"/>
            <a:ext cx="2792023" cy="2419175"/>
          </a:xfrm>
          <a:prstGeom prst="rect">
            <a:avLst/>
          </a:prstGeom>
        </p:spPr>
      </p:pic>
      <p:pic>
        <p:nvPicPr>
          <p:cNvPr id="27" name="Рисунок 26">
            <a:extLst>
              <a:ext uri="{FF2B5EF4-FFF2-40B4-BE49-F238E27FC236}">
                <a16:creationId xmlns="" xmlns:a16="http://schemas.microsoft.com/office/drawing/2014/main" id="{2337DC81-0796-4291-85C0-FF37BAC3D0EA}"/>
              </a:ext>
            </a:extLst>
          </p:cNvPr>
          <p:cNvPicPr>
            <a:picLocks noChangeAspect="1"/>
          </p:cNvPicPr>
          <p:nvPr/>
        </p:nvPicPr>
        <p:blipFill>
          <a:blip r:embed="rId4"/>
          <a:stretch>
            <a:fillRect/>
          </a:stretch>
        </p:blipFill>
        <p:spPr>
          <a:xfrm>
            <a:off x="848705" y="4301846"/>
            <a:ext cx="2792829" cy="2401214"/>
          </a:xfrm>
          <a:prstGeom prst="rect">
            <a:avLst/>
          </a:prstGeom>
        </p:spPr>
      </p:pic>
    </p:spTree>
    <p:extLst>
      <p:ext uri="{BB962C8B-B14F-4D97-AF65-F5344CB8AC3E}">
        <p14:creationId xmlns:p14="http://schemas.microsoft.com/office/powerpoint/2010/main" val="207166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6" name="TextBox 5">
            <a:extLst>
              <a:ext uri="{FF2B5EF4-FFF2-40B4-BE49-F238E27FC236}">
                <a16:creationId xmlns="" xmlns:a16="http://schemas.microsoft.com/office/drawing/2014/main" id="{C2C1461D-4BCF-463B-9986-3020006B5B8F}"/>
              </a:ext>
            </a:extLst>
          </p:cNvPr>
          <p:cNvSpPr txBox="1"/>
          <p:nvPr/>
        </p:nvSpPr>
        <p:spPr>
          <a:xfrm>
            <a:off x="1047750" y="499531"/>
            <a:ext cx="7048500" cy="892552"/>
          </a:xfrm>
          <a:prstGeom prst="rect">
            <a:avLst/>
          </a:prstGeom>
          <a:noFill/>
        </p:spPr>
        <p:txBody>
          <a:bodyPr wrap="square">
            <a:spAutoFit/>
          </a:bodyPr>
          <a:lstStyle/>
          <a:p>
            <a:pPr algn="ct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Моделювання одно- і </a:t>
            </a:r>
            <a:r>
              <a:rPr lang="uk-UA" sz="2600" b="1" u="sng"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двопровідних</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 оптичних антен</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457200" cy="584775"/>
          </a:xfrm>
          <a:prstGeom prst="rect">
            <a:avLst/>
          </a:prstGeom>
          <a:noFill/>
        </p:spPr>
        <p:txBody>
          <a:bodyPr wrap="square" rtlCol="0">
            <a:spAutoFit/>
          </a:bodyPr>
          <a:lstStyle/>
          <a:p>
            <a:r>
              <a:rPr lang="uk-UA" sz="3200" b="1" i="1" dirty="0">
                <a:solidFill>
                  <a:srgbClr val="000066"/>
                </a:solidFill>
              </a:rPr>
              <a:t>7</a:t>
            </a:r>
            <a:endParaRPr lang="ru-RU" sz="3200" b="1" i="1" dirty="0">
              <a:solidFill>
                <a:srgbClr val="000066"/>
              </a:solidFill>
            </a:endParaRPr>
          </a:p>
        </p:txBody>
      </p:sp>
      <p:pic>
        <p:nvPicPr>
          <p:cNvPr id="17" name="Рисунок 16">
            <a:extLst>
              <a:ext uri="{FF2B5EF4-FFF2-40B4-BE49-F238E27FC236}">
                <a16:creationId xmlns="" xmlns:a16="http://schemas.microsoft.com/office/drawing/2014/main" id="{EDDC690C-3D46-4017-A532-5FBB46BD3EE5}"/>
              </a:ext>
            </a:extLst>
          </p:cNvPr>
          <p:cNvPicPr/>
          <p:nvPr/>
        </p:nvPicPr>
        <p:blipFill>
          <a:blip r:embed="rId3">
            <a:extLst>
              <a:ext uri="{28A0092B-C50C-407E-A947-70E740481C1C}">
                <a14:useLocalDpi xmlns:a14="http://schemas.microsoft.com/office/drawing/2010/main" val="0"/>
              </a:ext>
            </a:extLst>
          </a:blip>
          <a:stretch>
            <a:fillRect/>
          </a:stretch>
        </p:blipFill>
        <p:spPr>
          <a:xfrm>
            <a:off x="838200" y="1538753"/>
            <a:ext cx="2365333" cy="1890248"/>
          </a:xfrm>
          <a:prstGeom prst="rect">
            <a:avLst/>
          </a:prstGeom>
        </p:spPr>
      </p:pic>
      <p:pic>
        <p:nvPicPr>
          <p:cNvPr id="18" name="Рисунок 17">
            <a:extLst>
              <a:ext uri="{FF2B5EF4-FFF2-40B4-BE49-F238E27FC236}">
                <a16:creationId xmlns="" xmlns:a16="http://schemas.microsoft.com/office/drawing/2014/main" id="{42EDC6CF-BB68-4A7D-9B3B-B47E2F651880}"/>
              </a:ext>
            </a:extLst>
          </p:cNvPr>
          <p:cNvPicPr/>
          <p:nvPr/>
        </p:nvPicPr>
        <p:blipFill>
          <a:blip r:embed="rId4">
            <a:extLst>
              <a:ext uri="{28A0092B-C50C-407E-A947-70E740481C1C}">
                <a14:useLocalDpi xmlns:a14="http://schemas.microsoft.com/office/drawing/2010/main" val="0"/>
              </a:ext>
            </a:extLst>
          </a:blip>
          <a:stretch>
            <a:fillRect/>
          </a:stretch>
        </p:blipFill>
        <p:spPr>
          <a:xfrm>
            <a:off x="3536035" y="1558308"/>
            <a:ext cx="2210105" cy="1890248"/>
          </a:xfrm>
          <a:prstGeom prst="rect">
            <a:avLst/>
          </a:prstGeom>
        </p:spPr>
      </p:pic>
      <p:pic>
        <p:nvPicPr>
          <p:cNvPr id="19" name="Рисунок 18">
            <a:extLst>
              <a:ext uri="{FF2B5EF4-FFF2-40B4-BE49-F238E27FC236}">
                <a16:creationId xmlns="" xmlns:a16="http://schemas.microsoft.com/office/drawing/2014/main" id="{DC7A950A-B8F3-40C7-82FE-32CC8E391472}"/>
              </a:ext>
            </a:extLst>
          </p:cNvPr>
          <p:cNvPicPr/>
          <p:nvPr/>
        </p:nvPicPr>
        <p:blipFill>
          <a:blip r:embed="rId5">
            <a:extLst>
              <a:ext uri="{28A0092B-C50C-407E-A947-70E740481C1C}">
                <a14:useLocalDpi xmlns:a14="http://schemas.microsoft.com/office/drawing/2010/main" val="0"/>
              </a:ext>
            </a:extLst>
          </a:blip>
          <a:stretch>
            <a:fillRect/>
          </a:stretch>
        </p:blipFill>
        <p:spPr>
          <a:xfrm>
            <a:off x="6057992" y="1515644"/>
            <a:ext cx="2524634" cy="1944887"/>
          </a:xfrm>
          <a:prstGeom prst="rect">
            <a:avLst/>
          </a:prstGeom>
        </p:spPr>
      </p:pic>
      <p:sp>
        <p:nvSpPr>
          <p:cNvPr id="10" name="TextBox 9">
            <a:extLst>
              <a:ext uri="{FF2B5EF4-FFF2-40B4-BE49-F238E27FC236}">
                <a16:creationId xmlns="" xmlns:a16="http://schemas.microsoft.com/office/drawing/2014/main" id="{AE468629-5B06-4CA2-999B-74C2E5AB5813}"/>
              </a:ext>
            </a:extLst>
          </p:cNvPr>
          <p:cNvSpPr txBox="1"/>
          <p:nvPr/>
        </p:nvSpPr>
        <p:spPr>
          <a:xfrm>
            <a:off x="2020866" y="3555522"/>
            <a:ext cx="381000" cy="369332"/>
          </a:xfrm>
          <a:prstGeom prst="rect">
            <a:avLst/>
          </a:prstGeom>
          <a:noFill/>
        </p:spPr>
        <p:txBody>
          <a:bodyPr wrap="square" rtlCol="0">
            <a:spAutoFit/>
          </a:bodyPr>
          <a:lstStyle/>
          <a:p>
            <a:r>
              <a:rPr lang="uk-UA" dirty="0">
                <a:solidFill>
                  <a:srgbClr val="000066"/>
                </a:solidFill>
                <a:latin typeface="Times New Roman" panose="02020603050405020304" pitchFamily="18" charset="0"/>
                <a:cs typeface="Times New Roman" panose="02020603050405020304" pitchFamily="18" charset="0"/>
              </a:rPr>
              <a:t>а)</a:t>
            </a:r>
            <a:endParaRPr lang="ru-RU" dirty="0">
              <a:solidFill>
                <a:srgbClr val="000066"/>
              </a:solidFill>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 xmlns:a16="http://schemas.microsoft.com/office/drawing/2014/main" id="{98B20A75-98D5-4AE3-85D2-A64651FB8763}"/>
              </a:ext>
            </a:extLst>
          </p:cNvPr>
          <p:cNvSpPr txBox="1"/>
          <p:nvPr/>
        </p:nvSpPr>
        <p:spPr>
          <a:xfrm>
            <a:off x="4717576" y="3555522"/>
            <a:ext cx="381000" cy="369332"/>
          </a:xfrm>
          <a:prstGeom prst="rect">
            <a:avLst/>
          </a:prstGeom>
          <a:noFill/>
        </p:spPr>
        <p:txBody>
          <a:bodyPr wrap="square" rtlCol="0">
            <a:spAutoFit/>
          </a:bodyPr>
          <a:lstStyle/>
          <a:p>
            <a:r>
              <a:rPr lang="uk-UA" dirty="0">
                <a:solidFill>
                  <a:srgbClr val="000066"/>
                </a:solidFill>
                <a:latin typeface="Times New Roman" panose="02020603050405020304" pitchFamily="18" charset="0"/>
                <a:cs typeface="Times New Roman" panose="02020603050405020304" pitchFamily="18" charset="0"/>
              </a:rPr>
              <a:t>б)</a:t>
            </a:r>
            <a:endParaRPr lang="ru-RU" dirty="0">
              <a:solidFill>
                <a:srgbClr val="000066"/>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 xmlns:a16="http://schemas.microsoft.com/office/drawing/2014/main" id="{1F02AF0D-80B3-4440-8F72-56F091A282F2}"/>
              </a:ext>
            </a:extLst>
          </p:cNvPr>
          <p:cNvSpPr txBox="1"/>
          <p:nvPr/>
        </p:nvSpPr>
        <p:spPr>
          <a:xfrm>
            <a:off x="7404010" y="3558214"/>
            <a:ext cx="381000" cy="369332"/>
          </a:xfrm>
          <a:prstGeom prst="rect">
            <a:avLst/>
          </a:prstGeom>
          <a:noFill/>
        </p:spPr>
        <p:txBody>
          <a:bodyPr wrap="square" rtlCol="0">
            <a:spAutoFit/>
          </a:bodyPr>
          <a:lstStyle/>
          <a:p>
            <a:r>
              <a:rPr lang="uk-UA" dirty="0">
                <a:solidFill>
                  <a:srgbClr val="000066"/>
                </a:solidFill>
                <a:latin typeface="Times New Roman" panose="02020603050405020304" pitchFamily="18" charset="0"/>
                <a:cs typeface="Times New Roman" panose="02020603050405020304" pitchFamily="18" charset="0"/>
              </a:rPr>
              <a:t>в)</a:t>
            </a:r>
            <a:endParaRPr lang="ru-RU" dirty="0">
              <a:solidFill>
                <a:srgbClr val="000066"/>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 xmlns:a16="http://schemas.microsoft.com/office/drawing/2014/main" id="{52AEB81E-BEF6-4953-A7DC-66E433A6688E}"/>
              </a:ext>
            </a:extLst>
          </p:cNvPr>
          <p:cNvSpPr txBox="1"/>
          <p:nvPr/>
        </p:nvSpPr>
        <p:spPr>
          <a:xfrm>
            <a:off x="999524" y="3924854"/>
            <a:ext cx="7534876" cy="2031325"/>
          </a:xfrm>
          <a:prstGeom prst="rect">
            <a:avLst/>
          </a:prstGeom>
          <a:noFill/>
        </p:spPr>
        <p:txBody>
          <a:bodyPr wrap="square" rtlCol="0">
            <a:spAutoFit/>
          </a:bodyPr>
          <a:lstStyle/>
          <a:p>
            <a:pPr algn="ct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a – резонансна довжина хвилі як функція довжини стрижня (червоні кружечки: </a:t>
            </a: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однодротова</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антена; чорні суцільні квадрати: </a:t>
            </a: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дводротова</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антена з проміжком 10 нм; сині порожні квадрати: </a:t>
            </a:r>
            <a:r>
              <a:rPr lang="uk-UA" sz="18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дводротова</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антена з проміжком 4 нм); б – репрезентативні спектри ближнього поля для антен, що складаються з провідників довжиною 100 нм; в – добротність як функція резонансної довжини хвилі.</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ru-RU" dirty="0"/>
          </a:p>
        </p:txBody>
      </p:sp>
      <p:graphicFrame>
        <p:nvGraphicFramePr>
          <p:cNvPr id="23" name="Объект 22">
            <a:extLst>
              <a:ext uri="{FF2B5EF4-FFF2-40B4-BE49-F238E27FC236}">
                <a16:creationId xmlns="" xmlns:a16="http://schemas.microsoft.com/office/drawing/2014/main" id="{BDA79DE5-C329-4D3F-BEF4-B52FC0C7DEFA}"/>
              </a:ext>
            </a:extLst>
          </p:cNvPr>
          <p:cNvGraphicFramePr>
            <a:graphicFrameLocks noChangeAspect="1"/>
          </p:cNvGraphicFramePr>
          <p:nvPr>
            <p:extLst>
              <p:ext uri="{D42A27DB-BD31-4B8C-83A1-F6EECF244321}">
                <p14:modId xmlns:p14="http://schemas.microsoft.com/office/powerpoint/2010/main" val="2017000772"/>
              </p:ext>
            </p:extLst>
          </p:nvPr>
        </p:nvGraphicFramePr>
        <p:xfrm>
          <a:off x="3524532" y="5606743"/>
          <a:ext cx="2094936" cy="1085224"/>
        </p:xfrm>
        <a:graphic>
          <a:graphicData uri="http://schemas.openxmlformats.org/presentationml/2006/ole">
            <mc:AlternateContent xmlns:mc="http://schemas.openxmlformats.org/markup-compatibility/2006">
              <mc:Choice xmlns:v="urn:schemas-microsoft-com:vml" Requires="v">
                <p:oleObj spid="_x0000_s2074" name="Equation" r:id="rId6" imgW="711000" imgH="419040" progId="Equation.DSMT4">
                  <p:embed/>
                </p:oleObj>
              </mc:Choice>
              <mc:Fallback>
                <p:oleObj name="Equation" r:id="rId6" imgW="711000" imgH="419040" progId="Equation.DSMT4">
                  <p:embed/>
                  <p:pic>
                    <p:nvPicPr>
                      <p:cNvPr id="0" name=""/>
                      <p:cNvPicPr/>
                      <p:nvPr/>
                    </p:nvPicPr>
                    <p:blipFill>
                      <a:blip r:embed="rId7"/>
                      <a:stretch>
                        <a:fillRect/>
                      </a:stretch>
                    </p:blipFill>
                    <p:spPr>
                      <a:xfrm>
                        <a:off x="3524532" y="5606743"/>
                        <a:ext cx="2094936" cy="1085224"/>
                      </a:xfrm>
                      <a:prstGeom prst="rect">
                        <a:avLst/>
                      </a:prstGeom>
                    </p:spPr>
                  </p:pic>
                </p:oleObj>
              </mc:Fallback>
            </mc:AlternateContent>
          </a:graphicData>
        </a:graphic>
      </p:graphicFrame>
    </p:spTree>
    <p:extLst>
      <p:ext uri="{BB962C8B-B14F-4D97-AF65-F5344CB8AC3E}">
        <p14:creationId xmlns:p14="http://schemas.microsoft.com/office/powerpoint/2010/main" val="495805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0" y="279737"/>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457200" cy="584775"/>
          </a:xfrm>
          <a:prstGeom prst="rect">
            <a:avLst/>
          </a:prstGeom>
          <a:noFill/>
        </p:spPr>
        <p:txBody>
          <a:bodyPr wrap="square" rtlCol="0">
            <a:spAutoFit/>
          </a:bodyPr>
          <a:lstStyle/>
          <a:p>
            <a:r>
              <a:rPr lang="en-US" sz="3200" b="1" i="1" dirty="0" smtClean="0">
                <a:solidFill>
                  <a:srgbClr val="000066"/>
                </a:solidFill>
              </a:rPr>
              <a:t>8</a:t>
            </a:r>
            <a:endParaRPr lang="ru-RU" sz="3200" b="1" i="1" dirty="0">
              <a:solidFill>
                <a:srgbClr val="000066"/>
              </a:solidFill>
            </a:endParaRPr>
          </a:p>
        </p:txBody>
      </p:sp>
      <p:sp>
        <p:nvSpPr>
          <p:cNvPr id="2" name="TextBox 1">
            <a:extLst>
              <a:ext uri="{FF2B5EF4-FFF2-40B4-BE49-F238E27FC236}">
                <a16:creationId xmlns="" xmlns:a16="http://schemas.microsoft.com/office/drawing/2014/main" id="{5C51F935-1E12-4B40-B305-FEB25AD477E9}"/>
              </a:ext>
            </a:extLst>
          </p:cNvPr>
          <p:cNvSpPr txBox="1"/>
          <p:nvPr/>
        </p:nvSpPr>
        <p:spPr>
          <a:xfrm>
            <a:off x="770667" y="77851"/>
            <a:ext cx="7924800" cy="1230465"/>
          </a:xfrm>
          <a:prstGeom prst="rect">
            <a:avLst/>
          </a:prstGeom>
          <a:noFill/>
        </p:spPr>
        <p:txBody>
          <a:bodyPr wrap="square" rtlCol="0">
            <a:spAutoFit/>
          </a:bodyPr>
          <a:lstStyle/>
          <a:p>
            <a:pPr lvl="1" algn="ctr">
              <a:lnSpc>
                <a:spcPct val="150000"/>
              </a:lnSpc>
              <a:tabLst>
                <a:tab pos="810260" algn="l"/>
              </a:tabLst>
            </a:pP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 </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Квантовий випромінювач</a:t>
            </a:r>
            <a:endParaRPr lang="en-US"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endParaRPr>
          </a:p>
          <a:p>
            <a:pPr lvl="1" algn="ctr">
              <a:lnSpc>
                <a:spcPct val="150000"/>
              </a:lnSpc>
              <a:tabLst>
                <a:tab pos="810260" algn="l"/>
              </a:tabLst>
            </a:pP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з</a:t>
            </a:r>
            <a:r>
              <a:rPr lang="en-US"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 </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антенним зв’язком</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p:txBody>
      </p:sp>
      <p:pic>
        <p:nvPicPr>
          <p:cNvPr id="11" name="Рисунок 10">
            <a:extLst>
              <a:ext uri="{FF2B5EF4-FFF2-40B4-BE49-F238E27FC236}">
                <a16:creationId xmlns="" xmlns:a16="http://schemas.microsoft.com/office/drawing/2014/main" id="{EC92B127-4487-49DD-8746-49DB9432CE67}"/>
              </a:ext>
            </a:extLst>
          </p:cNvPr>
          <p:cNvPicPr/>
          <p:nvPr/>
        </p:nvPicPr>
        <p:blipFill>
          <a:blip r:embed="rId2">
            <a:extLst>
              <a:ext uri="{28A0092B-C50C-407E-A947-70E740481C1C}">
                <a14:useLocalDpi xmlns:a14="http://schemas.microsoft.com/office/drawing/2010/main" val="0"/>
              </a:ext>
            </a:extLst>
          </a:blip>
          <a:stretch>
            <a:fillRect/>
          </a:stretch>
        </p:blipFill>
        <p:spPr>
          <a:xfrm>
            <a:off x="1015365" y="1563839"/>
            <a:ext cx="2901204" cy="4862849"/>
          </a:xfrm>
          <a:prstGeom prst="rect">
            <a:avLst/>
          </a:prstGeom>
        </p:spPr>
      </p:pic>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5016758"/>
          </a:xfrm>
          <a:prstGeom prst="rect">
            <a:avLst/>
          </a:prstGeom>
          <a:noFill/>
        </p:spPr>
        <p:txBody>
          <a:bodyPr wrap="square" rtlCol="0">
            <a:spAutoFit/>
          </a:bodyPr>
          <a:lstStyle/>
          <a:p>
            <a:pPr algn="just"/>
            <a:r>
              <a:rPr lang="uk-UA" sz="20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а – Ескіз поведінки випромінювання з антеною і без неї; б – потужність, що розсіюється в тепло (чорна пунктирна лінія), випромінювана потужність (червона суцільна лінія) і ефективність випромінювання (чорна пунктирна лінія) для квантового випромінювача, з’єднаного з </a:t>
            </a:r>
            <a:r>
              <a:rPr lang="uk-UA" sz="20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однопровідною</a:t>
            </a:r>
            <a:r>
              <a:rPr lang="uk-UA" sz="20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антеною; в – те саме для квантового випромінювача, з’єднаного з фідерним проміжком </a:t>
            </a:r>
            <a:r>
              <a:rPr lang="uk-UA" sz="20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двопровідної</a:t>
            </a:r>
            <a:r>
              <a:rPr lang="uk-UA" sz="20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антени; г – те саме для квантового випромінювача, зміщеного на 10 нм від центру фідерного проміжку </a:t>
            </a:r>
            <a:r>
              <a:rPr lang="uk-UA" sz="2000" dirty="0" err="1">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двопровідної</a:t>
            </a:r>
            <a:r>
              <a:rPr lang="uk-UA" sz="20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антени. Усі потужності нормалізовані до потужності випромінюваної випромінювачем у вакуумі. </a:t>
            </a:r>
            <a:endParaRPr lang="ru-RU" dirty="0"/>
          </a:p>
        </p:txBody>
      </p:sp>
    </p:spTree>
    <p:extLst>
      <p:ext uri="{BB962C8B-B14F-4D97-AF65-F5344CB8AC3E}">
        <p14:creationId xmlns:p14="http://schemas.microsoft.com/office/powerpoint/2010/main" val="4193941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624420" cy="584775"/>
          </a:xfrm>
          <a:prstGeom prst="rect">
            <a:avLst/>
          </a:prstGeom>
          <a:noFill/>
        </p:spPr>
        <p:txBody>
          <a:bodyPr wrap="square" rtlCol="0">
            <a:spAutoFit/>
          </a:bodyPr>
          <a:lstStyle/>
          <a:p>
            <a:r>
              <a:rPr lang="en-US" sz="3200" b="1" i="1" dirty="0" smtClean="0">
                <a:solidFill>
                  <a:srgbClr val="000066"/>
                </a:solidFill>
              </a:rPr>
              <a:t>9</a:t>
            </a:r>
            <a:endParaRPr lang="ru-RU" sz="3200" b="1" i="1" dirty="0">
              <a:solidFill>
                <a:srgbClr val="000066"/>
              </a:solidFill>
            </a:endParaRPr>
          </a:p>
        </p:txBody>
      </p:sp>
      <p:sp>
        <p:nvSpPr>
          <p:cNvPr id="2" name="TextBox 1">
            <a:extLst>
              <a:ext uri="{FF2B5EF4-FFF2-40B4-BE49-F238E27FC236}">
                <a16:creationId xmlns="" xmlns:a16="http://schemas.microsoft.com/office/drawing/2014/main" id="{5C51F935-1E12-4B40-B305-FEB25AD477E9}"/>
              </a:ext>
            </a:extLst>
          </p:cNvPr>
          <p:cNvSpPr txBox="1"/>
          <p:nvPr/>
        </p:nvSpPr>
        <p:spPr>
          <a:xfrm>
            <a:off x="1354986" y="-106515"/>
            <a:ext cx="5809608" cy="1230465"/>
          </a:xfrm>
          <a:prstGeom prst="rect">
            <a:avLst/>
          </a:prstGeom>
          <a:noFill/>
        </p:spPr>
        <p:txBody>
          <a:bodyPr wrap="square" rtlCol="0">
            <a:spAutoFit/>
          </a:bodyPr>
          <a:lstStyle/>
          <a:p>
            <a:pPr lvl="1" algn="ctr">
              <a:lnSpc>
                <a:spcPct val="150000"/>
              </a:lnSpc>
              <a:tabLst>
                <a:tab pos="810260" algn="l"/>
              </a:tabLst>
            </a:pP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 </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Антена з двох сферичних металевих </a:t>
            </a:r>
            <a:r>
              <a:rPr lang="uk-UA" sz="2600" b="1" u="sng"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наночастинок</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369332"/>
          </a:xfrm>
          <a:prstGeom prst="rect">
            <a:avLst/>
          </a:prstGeom>
          <a:noFill/>
        </p:spPr>
        <p:txBody>
          <a:bodyPr wrap="square" rtlCol="0">
            <a:spAutoFit/>
          </a:bodyPr>
          <a:lstStyle/>
          <a:p>
            <a:pPr algn="just"/>
            <a:endParaRPr lang="ru-RU" dirty="0"/>
          </a:p>
        </p:txBody>
      </p:sp>
      <p:pic>
        <p:nvPicPr>
          <p:cNvPr id="9" name="Зображення4">
            <a:extLst>
              <a:ext uri="{FF2B5EF4-FFF2-40B4-BE49-F238E27FC236}">
                <a16:creationId xmlns="" xmlns:a16="http://schemas.microsoft.com/office/drawing/2014/main" id="{A3D0D71E-7F62-4B44-953D-44EDCFE2D10D}"/>
              </a:ext>
            </a:extLst>
          </p:cNvPr>
          <p:cNvPicPr>
            <a:picLocks noGrp="1"/>
          </p:cNvPicPr>
          <p:nvPr>
            <p:ph idx="1"/>
          </p:nvPr>
        </p:nvPicPr>
        <p:blipFill>
          <a:blip r:embed="rId3"/>
          <a:stretch>
            <a:fillRect/>
          </a:stretch>
        </p:blipFill>
        <p:spPr>
          <a:xfrm>
            <a:off x="442380" y="1340816"/>
            <a:ext cx="4617041" cy="3343102"/>
          </a:xfrm>
          <a:prstGeom prst="rect">
            <a:avLst/>
          </a:prstGeom>
          <a:noFill/>
          <a:ln w="12700">
            <a:noFill/>
          </a:ln>
        </p:spPr>
      </p:pic>
      <p:graphicFrame>
        <p:nvGraphicFramePr>
          <p:cNvPr id="4" name="Объект 3">
            <a:extLst>
              <a:ext uri="{FF2B5EF4-FFF2-40B4-BE49-F238E27FC236}">
                <a16:creationId xmlns="" xmlns:a16="http://schemas.microsoft.com/office/drawing/2014/main" id="{B33FDA16-6338-475E-ABDA-8D3FEFAA234F}"/>
              </a:ext>
            </a:extLst>
          </p:cNvPr>
          <p:cNvGraphicFramePr>
            <a:graphicFrameLocks noChangeAspect="1"/>
          </p:cNvGraphicFramePr>
          <p:nvPr>
            <p:extLst>
              <p:ext uri="{D42A27DB-BD31-4B8C-83A1-F6EECF244321}">
                <p14:modId xmlns:p14="http://schemas.microsoft.com/office/powerpoint/2010/main" val="999567080"/>
              </p:ext>
            </p:extLst>
          </p:nvPr>
        </p:nvGraphicFramePr>
        <p:xfrm>
          <a:off x="4882095" y="3012367"/>
          <a:ext cx="3819525" cy="1133475"/>
        </p:xfrm>
        <a:graphic>
          <a:graphicData uri="http://schemas.openxmlformats.org/presentationml/2006/ole">
            <mc:AlternateContent xmlns:mc="http://schemas.openxmlformats.org/markup-compatibility/2006">
              <mc:Choice xmlns:v="urn:schemas-microsoft-com:vml" Requires="v">
                <p:oleObj spid="_x0000_s5162" name="Equation" r:id="rId4" imgW="3819281" imgH="1133399" progId="Equation.DSMT4">
                  <p:embed/>
                </p:oleObj>
              </mc:Choice>
              <mc:Fallback>
                <p:oleObj name="Equation" r:id="rId4" imgW="3819281" imgH="1133399" progId="Equation.DSMT4">
                  <p:embed/>
                  <p:pic>
                    <p:nvPicPr>
                      <p:cNvPr id="0" name=""/>
                      <p:cNvPicPr/>
                      <p:nvPr/>
                    </p:nvPicPr>
                    <p:blipFill>
                      <a:blip r:embed="rId5"/>
                      <a:stretch>
                        <a:fillRect/>
                      </a:stretch>
                    </p:blipFill>
                    <p:spPr>
                      <a:xfrm>
                        <a:off x="4882095" y="3012367"/>
                        <a:ext cx="3819525" cy="1133475"/>
                      </a:xfrm>
                      <a:prstGeom prst="rect">
                        <a:avLst/>
                      </a:prstGeom>
                    </p:spPr>
                  </p:pic>
                </p:oleObj>
              </mc:Fallback>
            </mc:AlternateContent>
          </a:graphicData>
        </a:graphic>
      </p:graphicFrame>
      <p:graphicFrame>
        <p:nvGraphicFramePr>
          <p:cNvPr id="7" name="Объект 6">
            <a:extLst>
              <a:ext uri="{FF2B5EF4-FFF2-40B4-BE49-F238E27FC236}">
                <a16:creationId xmlns="" xmlns:a16="http://schemas.microsoft.com/office/drawing/2014/main" id="{AC05F76A-A925-4CBA-81A9-8E9A800D507D}"/>
              </a:ext>
            </a:extLst>
          </p:cNvPr>
          <p:cNvGraphicFramePr>
            <a:graphicFrameLocks noChangeAspect="1"/>
          </p:cNvGraphicFramePr>
          <p:nvPr>
            <p:extLst>
              <p:ext uri="{D42A27DB-BD31-4B8C-83A1-F6EECF244321}">
                <p14:modId xmlns:p14="http://schemas.microsoft.com/office/powerpoint/2010/main" val="955554478"/>
              </p:ext>
            </p:extLst>
          </p:nvPr>
        </p:nvGraphicFramePr>
        <p:xfrm>
          <a:off x="2654063" y="4737795"/>
          <a:ext cx="5806020" cy="1299394"/>
        </p:xfrm>
        <a:graphic>
          <a:graphicData uri="http://schemas.openxmlformats.org/presentationml/2006/ole">
            <mc:AlternateContent xmlns:mc="http://schemas.openxmlformats.org/markup-compatibility/2006">
              <mc:Choice xmlns:v="urn:schemas-microsoft-com:vml" Requires="v">
                <p:oleObj spid="_x0000_s5163" name="Equation" r:id="rId6" imgW="5362283" imgH="1200150" progId="Equation.DSMT4">
                  <p:embed/>
                </p:oleObj>
              </mc:Choice>
              <mc:Fallback>
                <p:oleObj name="Equation" r:id="rId6" imgW="5362283" imgH="1200150" progId="Equation.DSMT4">
                  <p:embed/>
                  <p:pic>
                    <p:nvPicPr>
                      <p:cNvPr id="0" name=""/>
                      <p:cNvPicPr/>
                      <p:nvPr/>
                    </p:nvPicPr>
                    <p:blipFill>
                      <a:blip r:embed="rId7"/>
                      <a:stretch>
                        <a:fillRect/>
                      </a:stretch>
                    </p:blipFill>
                    <p:spPr>
                      <a:xfrm>
                        <a:off x="2654063" y="4737795"/>
                        <a:ext cx="5806020" cy="1299394"/>
                      </a:xfrm>
                      <a:prstGeom prst="rect">
                        <a:avLst/>
                      </a:prstGeom>
                    </p:spPr>
                  </p:pic>
                </p:oleObj>
              </mc:Fallback>
            </mc:AlternateContent>
          </a:graphicData>
        </a:graphic>
      </p:graphicFrame>
      <p:sp>
        <p:nvSpPr>
          <p:cNvPr id="10" name="TextBox 9">
            <a:extLst>
              <a:ext uri="{FF2B5EF4-FFF2-40B4-BE49-F238E27FC236}">
                <a16:creationId xmlns="" xmlns:a16="http://schemas.microsoft.com/office/drawing/2014/main" id="{4B0AD815-FE9A-4B58-B77B-2C5651BAEC33}"/>
              </a:ext>
            </a:extLst>
          </p:cNvPr>
          <p:cNvSpPr txBox="1"/>
          <p:nvPr/>
        </p:nvSpPr>
        <p:spPr>
          <a:xfrm>
            <a:off x="6154944" y="2420414"/>
            <a:ext cx="2019300" cy="369332"/>
          </a:xfrm>
          <a:prstGeom prst="rect">
            <a:avLst/>
          </a:prstGeom>
          <a:noFill/>
        </p:spPr>
        <p:txBody>
          <a:bodyPr wrap="square" rtlCol="0">
            <a:spAutoFit/>
          </a:bodyPr>
          <a:lstStyle/>
          <a:p>
            <a:r>
              <a:rPr lang="uk-UA" sz="1800" b="1" u="sng" dirty="0">
                <a:solidFill>
                  <a:srgbClr val="000066"/>
                </a:solidFill>
                <a:effectLst/>
                <a:latin typeface="Times New Roman" panose="02020603050405020304" pitchFamily="18" charset="0"/>
                <a:ea typeface="Calibri" panose="020F0502020204030204" pitchFamily="34" charset="0"/>
              </a:rPr>
              <a:t>підсилення поля </a:t>
            </a:r>
            <a:endParaRPr lang="ru-RU" b="1" u="sng" dirty="0">
              <a:solidFill>
                <a:srgbClr val="000066"/>
              </a:solidFill>
            </a:endParaRPr>
          </a:p>
        </p:txBody>
      </p:sp>
      <p:sp>
        <p:nvSpPr>
          <p:cNvPr id="13" name="TextBox 12">
            <a:extLst>
              <a:ext uri="{FF2B5EF4-FFF2-40B4-BE49-F238E27FC236}">
                <a16:creationId xmlns="" xmlns:a16="http://schemas.microsoft.com/office/drawing/2014/main" id="{EBA810A6-5CA0-44C2-9988-A5B3C8D7F399}"/>
              </a:ext>
            </a:extLst>
          </p:cNvPr>
          <p:cNvSpPr txBox="1"/>
          <p:nvPr/>
        </p:nvSpPr>
        <p:spPr>
          <a:xfrm>
            <a:off x="4608513" y="4341525"/>
            <a:ext cx="2604555" cy="369332"/>
          </a:xfrm>
          <a:prstGeom prst="rect">
            <a:avLst/>
          </a:prstGeom>
          <a:noFill/>
        </p:spPr>
        <p:txBody>
          <a:bodyPr wrap="square" rtlCol="0">
            <a:spAutoFit/>
          </a:bodyPr>
          <a:lstStyle/>
          <a:p>
            <a:r>
              <a:rPr lang="uk-UA" b="1" u="sng" dirty="0">
                <a:solidFill>
                  <a:srgbClr val="000066"/>
                </a:solidFill>
                <a:latin typeface="Times New Roman" panose="02020603050405020304" pitchFamily="18" charset="0"/>
              </a:rPr>
              <a:t>діелектрична функція</a:t>
            </a:r>
            <a:endParaRPr lang="ru-RU" b="1" u="sng" dirty="0">
              <a:solidFill>
                <a:srgbClr val="000066"/>
              </a:solidFill>
            </a:endParaRPr>
          </a:p>
        </p:txBody>
      </p:sp>
    </p:spTree>
    <p:extLst>
      <p:ext uri="{BB962C8B-B14F-4D97-AF65-F5344CB8AC3E}">
        <p14:creationId xmlns:p14="http://schemas.microsoft.com/office/powerpoint/2010/main" val="363216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624420" cy="584775"/>
          </a:xfrm>
          <a:prstGeom prst="rect">
            <a:avLst/>
          </a:prstGeom>
          <a:noFill/>
        </p:spPr>
        <p:txBody>
          <a:bodyPr wrap="square" rtlCol="0">
            <a:spAutoFit/>
          </a:bodyPr>
          <a:lstStyle/>
          <a:p>
            <a:r>
              <a:rPr lang="uk-UA" sz="3200" b="1" i="1" dirty="0" smtClean="0">
                <a:solidFill>
                  <a:srgbClr val="000066"/>
                </a:solidFill>
              </a:rPr>
              <a:t>1</a:t>
            </a:r>
            <a:r>
              <a:rPr lang="en-US" sz="3200" b="1" i="1" dirty="0" smtClean="0">
                <a:solidFill>
                  <a:srgbClr val="000066"/>
                </a:solidFill>
              </a:rPr>
              <a:t>0</a:t>
            </a:r>
            <a:endParaRPr lang="ru-RU" sz="3200" b="1" i="1" dirty="0">
              <a:solidFill>
                <a:srgbClr val="000066"/>
              </a:solidFill>
            </a:endParaRPr>
          </a:p>
        </p:txBody>
      </p:sp>
      <p:sp>
        <p:nvSpPr>
          <p:cNvPr id="2" name="TextBox 1">
            <a:extLst>
              <a:ext uri="{FF2B5EF4-FFF2-40B4-BE49-F238E27FC236}">
                <a16:creationId xmlns="" xmlns:a16="http://schemas.microsoft.com/office/drawing/2014/main" id="{5C51F935-1E12-4B40-B305-FEB25AD477E9}"/>
              </a:ext>
            </a:extLst>
          </p:cNvPr>
          <p:cNvSpPr txBox="1"/>
          <p:nvPr/>
        </p:nvSpPr>
        <p:spPr>
          <a:xfrm>
            <a:off x="1354986" y="-106515"/>
            <a:ext cx="5809608" cy="1230465"/>
          </a:xfrm>
          <a:prstGeom prst="rect">
            <a:avLst/>
          </a:prstGeom>
          <a:noFill/>
        </p:spPr>
        <p:txBody>
          <a:bodyPr wrap="square" rtlCol="0">
            <a:spAutoFit/>
          </a:bodyPr>
          <a:lstStyle/>
          <a:p>
            <a:pPr lvl="1" algn="ctr">
              <a:lnSpc>
                <a:spcPct val="150000"/>
              </a:lnSpc>
              <a:tabLst>
                <a:tab pos="810260" algn="l"/>
              </a:tabLst>
            </a:pP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 </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Антена з двох </a:t>
            </a:r>
            <a:r>
              <a:rPr lang="uk-UA" sz="2600" b="1" u="sng" dirty="0" err="1">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стрижнеподібних</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 частинок</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369332"/>
          </a:xfrm>
          <a:prstGeom prst="rect">
            <a:avLst/>
          </a:prstGeom>
          <a:noFill/>
        </p:spPr>
        <p:txBody>
          <a:bodyPr wrap="square" rtlCol="0">
            <a:spAutoFit/>
          </a:bodyPr>
          <a:lstStyle/>
          <a:p>
            <a:pPr algn="just"/>
            <a:endParaRPr lang="ru-RU" dirty="0"/>
          </a:p>
        </p:txBody>
      </p:sp>
      <p:pic>
        <p:nvPicPr>
          <p:cNvPr id="14" name="Рисунок 13">
            <a:extLst>
              <a:ext uri="{FF2B5EF4-FFF2-40B4-BE49-F238E27FC236}">
                <a16:creationId xmlns="" xmlns:a16="http://schemas.microsoft.com/office/drawing/2014/main" id="{56DBD194-740F-4D8D-8133-8A89C5F16773}"/>
              </a:ext>
            </a:extLst>
          </p:cNvPr>
          <p:cNvPicPr>
            <a:picLocks noChangeAspect="1"/>
          </p:cNvPicPr>
          <p:nvPr/>
        </p:nvPicPr>
        <p:blipFill>
          <a:blip r:embed="rId2"/>
          <a:stretch>
            <a:fillRect/>
          </a:stretch>
        </p:blipFill>
        <p:spPr>
          <a:xfrm>
            <a:off x="326470" y="1839840"/>
            <a:ext cx="4904918" cy="3793647"/>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340" y="1389515"/>
            <a:ext cx="3827110" cy="1052330"/>
          </a:xfrm>
          <a:prstGeom prst="rect">
            <a:avLst/>
          </a:prstGeom>
        </p:spPr>
      </p:pic>
      <p:pic>
        <p:nvPicPr>
          <p:cNvPr id="6182" name="Picture 38" descr="\\199-1053\1\ДДД\2.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0595" y="4110096"/>
            <a:ext cx="2508815" cy="1193331"/>
          </a:xfrm>
          <a:prstGeom prst="rect">
            <a:avLst/>
          </a:prstGeom>
          <a:noFill/>
          <a:extLst>
            <a:ext uri="{909E8E84-426E-40DD-AFC4-6F175D3DCCD1}">
              <a14:hiddenFill xmlns:a14="http://schemas.microsoft.com/office/drawing/2010/main">
                <a:solidFill>
                  <a:srgbClr val="FFFFFF"/>
                </a:solidFill>
              </a14:hiddenFill>
            </a:ext>
          </a:extLst>
        </p:spPr>
      </p:pic>
      <p:pic>
        <p:nvPicPr>
          <p:cNvPr id="6183" name="Picture 39" descr="\\199-1053\1\ДДД\2.2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9727" y="2776904"/>
            <a:ext cx="5583445" cy="859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306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624420" cy="584775"/>
          </a:xfrm>
          <a:prstGeom prst="rect">
            <a:avLst/>
          </a:prstGeom>
          <a:noFill/>
        </p:spPr>
        <p:txBody>
          <a:bodyPr wrap="square" rtlCol="0">
            <a:spAutoFit/>
          </a:bodyPr>
          <a:lstStyle/>
          <a:p>
            <a:r>
              <a:rPr lang="uk-UA" sz="3200" b="1" i="1" dirty="0" smtClean="0">
                <a:solidFill>
                  <a:srgbClr val="000066"/>
                </a:solidFill>
              </a:rPr>
              <a:t>1</a:t>
            </a:r>
            <a:r>
              <a:rPr lang="en-US" sz="3200" b="1" i="1" dirty="0" smtClean="0">
                <a:solidFill>
                  <a:srgbClr val="000066"/>
                </a:solidFill>
              </a:rPr>
              <a:t>1</a:t>
            </a:r>
            <a:endParaRPr lang="ru-RU" sz="3200" b="1" i="1" dirty="0">
              <a:solidFill>
                <a:srgbClr val="000066"/>
              </a:solidFill>
            </a:endParaRPr>
          </a:p>
        </p:txBody>
      </p:sp>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369332"/>
          </a:xfrm>
          <a:prstGeom prst="rect">
            <a:avLst/>
          </a:prstGeom>
          <a:noFill/>
        </p:spPr>
        <p:txBody>
          <a:bodyPr wrap="square" rtlCol="0">
            <a:spAutoFit/>
          </a:bodyPr>
          <a:lstStyle/>
          <a:p>
            <a:pPr algn="just"/>
            <a:endParaRPr lang="ru-RU" dirty="0"/>
          </a:p>
        </p:txBody>
      </p:sp>
      <p:sp>
        <p:nvSpPr>
          <p:cNvPr id="3" name="TextBox 2">
            <a:extLst>
              <a:ext uri="{FF2B5EF4-FFF2-40B4-BE49-F238E27FC236}">
                <a16:creationId xmlns="" xmlns:a16="http://schemas.microsoft.com/office/drawing/2014/main" id="{7102F9A1-039D-4456-A306-CA18B9E41046}"/>
              </a:ext>
            </a:extLst>
          </p:cNvPr>
          <p:cNvSpPr txBox="1"/>
          <p:nvPr/>
        </p:nvSpPr>
        <p:spPr>
          <a:xfrm>
            <a:off x="933450" y="693084"/>
            <a:ext cx="7143750" cy="892552"/>
          </a:xfrm>
          <a:prstGeom prst="rect">
            <a:avLst/>
          </a:prstGeom>
          <a:noFill/>
        </p:spPr>
        <p:txBody>
          <a:bodyPr wrap="square" rtlCol="0">
            <a:spAutoFit/>
          </a:bodyPr>
          <a:lstStyle/>
          <a:p>
            <a:pPr algn="ct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Результати моделювання та їх обговорення</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22" name="Rectangle 10">
            <a:extLst>
              <a:ext uri="{FF2B5EF4-FFF2-40B4-BE49-F238E27FC236}">
                <a16:creationId xmlns="" xmlns:a16="http://schemas.microsoft.com/office/drawing/2014/main" id="{C2513F18-8CC6-4A66-96AD-B0006FA5D3BB}"/>
              </a:ext>
            </a:extLst>
          </p:cNvPr>
          <p:cNvSpPr>
            <a:spLocks noChangeArrowheads="1"/>
          </p:cNvSpPr>
          <p:nvPr/>
        </p:nvSpPr>
        <p:spPr bwMode="auto">
          <a:xfrm>
            <a:off x="1512888" y="4013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3" name="Рисунок 22">
            <a:extLst>
              <a:ext uri="{FF2B5EF4-FFF2-40B4-BE49-F238E27FC236}">
                <a16:creationId xmlns="" xmlns:a16="http://schemas.microsoft.com/office/drawing/2014/main" id="{3433788F-D601-43FA-BC0F-577A9C8DE921}"/>
              </a:ext>
            </a:extLst>
          </p:cNvPr>
          <p:cNvPicPr>
            <a:picLocks noChangeAspect="1"/>
          </p:cNvPicPr>
          <p:nvPr/>
        </p:nvPicPr>
        <p:blipFill>
          <a:blip r:embed="rId2"/>
          <a:stretch>
            <a:fillRect/>
          </a:stretch>
        </p:blipFill>
        <p:spPr>
          <a:xfrm>
            <a:off x="442380" y="2126388"/>
            <a:ext cx="8449491" cy="2173360"/>
          </a:xfrm>
          <a:prstGeom prst="rect">
            <a:avLst/>
          </a:prstGeom>
        </p:spPr>
      </p:pic>
      <p:sp>
        <p:nvSpPr>
          <p:cNvPr id="24" name="TextBox 23">
            <a:extLst>
              <a:ext uri="{FF2B5EF4-FFF2-40B4-BE49-F238E27FC236}">
                <a16:creationId xmlns="" xmlns:a16="http://schemas.microsoft.com/office/drawing/2014/main" id="{28C5D935-E80A-4EB3-904E-DB067F5BE1A8}"/>
              </a:ext>
            </a:extLst>
          </p:cNvPr>
          <p:cNvSpPr txBox="1"/>
          <p:nvPr/>
        </p:nvSpPr>
        <p:spPr>
          <a:xfrm>
            <a:off x="638969" y="1739437"/>
            <a:ext cx="3675063" cy="646331"/>
          </a:xfrm>
          <a:prstGeom prst="rect">
            <a:avLst/>
          </a:prstGeom>
          <a:noFill/>
        </p:spPr>
        <p:txBody>
          <a:bodyPr wrap="square" rtlCol="0">
            <a:spAutoFit/>
          </a:bodyPr>
          <a:lstStyle/>
          <a:p>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Таблиця 1 – Параметри металів</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26" name="Рисунок 25">
            <a:extLst>
              <a:ext uri="{FF2B5EF4-FFF2-40B4-BE49-F238E27FC236}">
                <a16:creationId xmlns="" xmlns:a16="http://schemas.microsoft.com/office/drawing/2014/main" id="{4BB702CA-22AA-4A6C-A790-C959111B6084}"/>
              </a:ext>
            </a:extLst>
          </p:cNvPr>
          <p:cNvPicPr>
            <a:picLocks noChangeAspect="1"/>
          </p:cNvPicPr>
          <p:nvPr/>
        </p:nvPicPr>
        <p:blipFill>
          <a:blip r:embed="rId3"/>
          <a:stretch>
            <a:fillRect/>
          </a:stretch>
        </p:blipFill>
        <p:spPr>
          <a:xfrm>
            <a:off x="979488" y="5345766"/>
            <a:ext cx="7449826" cy="840794"/>
          </a:xfrm>
          <a:prstGeom prst="rect">
            <a:avLst/>
          </a:prstGeom>
        </p:spPr>
      </p:pic>
      <p:sp>
        <p:nvSpPr>
          <p:cNvPr id="27" name="TextBox 26">
            <a:extLst>
              <a:ext uri="{FF2B5EF4-FFF2-40B4-BE49-F238E27FC236}">
                <a16:creationId xmlns="" xmlns:a16="http://schemas.microsoft.com/office/drawing/2014/main" id="{E125807F-350E-4546-A1D2-58328DC908A5}"/>
              </a:ext>
            </a:extLst>
          </p:cNvPr>
          <p:cNvSpPr txBox="1"/>
          <p:nvPr/>
        </p:nvSpPr>
        <p:spPr>
          <a:xfrm>
            <a:off x="1085850" y="4914900"/>
            <a:ext cx="5372100" cy="369332"/>
          </a:xfrm>
          <a:prstGeom prst="rect">
            <a:avLst/>
          </a:prstGeom>
          <a:noFill/>
        </p:spPr>
        <p:txBody>
          <a:bodyPr wrap="square" rtlCol="0">
            <a:spAutoFit/>
          </a:bodyPr>
          <a:lstStyle/>
          <a:p>
            <a:r>
              <a:rPr lang="uk-UA" sz="1800" dirty="0">
                <a:solidFill>
                  <a:srgbClr val="000066"/>
                </a:solidFill>
                <a:effectLst/>
                <a:latin typeface="Times New Roman" panose="02020603050405020304" pitchFamily="18" charset="0"/>
                <a:ea typeface="Calibri" panose="020F0502020204030204" pitchFamily="34" charset="0"/>
              </a:rPr>
              <a:t>Таблиця 2 – Діелектричні проникності матриць</a:t>
            </a:r>
            <a:endParaRPr lang="ru-RU" dirty="0">
              <a:solidFill>
                <a:srgbClr val="000066"/>
              </a:solidFill>
            </a:endParaRPr>
          </a:p>
        </p:txBody>
      </p:sp>
    </p:spTree>
    <p:extLst>
      <p:ext uri="{BB962C8B-B14F-4D97-AF65-F5344CB8AC3E}">
        <p14:creationId xmlns:p14="http://schemas.microsoft.com/office/powerpoint/2010/main" val="1331507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624420" cy="584775"/>
          </a:xfrm>
          <a:prstGeom prst="rect">
            <a:avLst/>
          </a:prstGeom>
          <a:noFill/>
        </p:spPr>
        <p:txBody>
          <a:bodyPr wrap="square" rtlCol="0">
            <a:spAutoFit/>
          </a:bodyPr>
          <a:lstStyle/>
          <a:p>
            <a:r>
              <a:rPr lang="uk-UA" sz="3200" b="1" i="1" dirty="0" smtClean="0">
                <a:solidFill>
                  <a:srgbClr val="000066"/>
                </a:solidFill>
              </a:rPr>
              <a:t>1</a:t>
            </a:r>
            <a:r>
              <a:rPr lang="en-US" sz="3200" b="1" i="1" dirty="0" smtClean="0">
                <a:solidFill>
                  <a:srgbClr val="000066"/>
                </a:solidFill>
              </a:rPr>
              <a:t>2</a:t>
            </a:r>
            <a:endParaRPr lang="ru-RU" sz="3200" b="1" i="1" dirty="0">
              <a:solidFill>
                <a:srgbClr val="000066"/>
              </a:solidFill>
            </a:endParaRPr>
          </a:p>
        </p:txBody>
      </p:sp>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369332"/>
          </a:xfrm>
          <a:prstGeom prst="rect">
            <a:avLst/>
          </a:prstGeom>
          <a:noFill/>
        </p:spPr>
        <p:txBody>
          <a:bodyPr wrap="square" rtlCol="0">
            <a:spAutoFit/>
          </a:bodyPr>
          <a:lstStyle/>
          <a:p>
            <a:pPr algn="just"/>
            <a:endParaRPr lang="ru-RU" dirty="0"/>
          </a:p>
        </p:txBody>
      </p:sp>
      <p:sp>
        <p:nvSpPr>
          <p:cNvPr id="2" name="Прямоугольник: скругленные углы 1">
            <a:extLst>
              <a:ext uri="{FF2B5EF4-FFF2-40B4-BE49-F238E27FC236}">
                <a16:creationId xmlns="" xmlns:a16="http://schemas.microsoft.com/office/drawing/2014/main" id="{66726DF7-4166-4544-B0E5-7F1A33B182AA}"/>
              </a:ext>
            </a:extLst>
          </p:cNvPr>
          <p:cNvSpPr/>
          <p:nvPr/>
        </p:nvSpPr>
        <p:spPr>
          <a:xfrm>
            <a:off x="442380" y="1276350"/>
            <a:ext cx="8259240" cy="4111142"/>
          </a:xfrm>
          <a:prstGeom prst="roundRect">
            <a:avLst/>
          </a:prstGeom>
          <a:solidFill>
            <a:schemeClr val="tx1"/>
          </a:solidFill>
          <a:ln w="38100">
            <a:solidFill>
              <a:schemeClr val="tx2">
                <a:lumMod val="75000"/>
              </a:schemeClr>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Рисунок 10">
            <a:extLst>
              <a:ext uri="{FF2B5EF4-FFF2-40B4-BE49-F238E27FC236}">
                <a16:creationId xmlns="" xmlns:a16="http://schemas.microsoft.com/office/drawing/2014/main" id="{DE9FCF49-C1D7-42A2-ABFF-BA23EA6D97B6}"/>
              </a:ext>
            </a:extLst>
          </p:cNvPr>
          <p:cNvPicPr>
            <a:picLocks noChangeAspect="1"/>
          </p:cNvPicPr>
          <p:nvPr/>
        </p:nvPicPr>
        <p:blipFill>
          <a:blip r:embed="rId2"/>
          <a:stretch>
            <a:fillRect/>
          </a:stretch>
        </p:blipFill>
        <p:spPr>
          <a:xfrm>
            <a:off x="4610100" y="1712324"/>
            <a:ext cx="3844987" cy="3305837"/>
          </a:xfrm>
          <a:prstGeom prst="rect">
            <a:avLst/>
          </a:prstGeom>
        </p:spPr>
      </p:pic>
      <p:pic>
        <p:nvPicPr>
          <p:cNvPr id="13" name="Рисунок 12">
            <a:extLst>
              <a:ext uri="{FF2B5EF4-FFF2-40B4-BE49-F238E27FC236}">
                <a16:creationId xmlns="" xmlns:a16="http://schemas.microsoft.com/office/drawing/2014/main" id="{A481C939-5B37-4BC8-ACB5-5FB56714D6F1}"/>
              </a:ext>
            </a:extLst>
          </p:cNvPr>
          <p:cNvPicPr>
            <a:picLocks noChangeAspect="1"/>
          </p:cNvPicPr>
          <p:nvPr/>
        </p:nvPicPr>
        <p:blipFill>
          <a:blip r:embed="rId3"/>
          <a:stretch>
            <a:fillRect/>
          </a:stretch>
        </p:blipFill>
        <p:spPr>
          <a:xfrm>
            <a:off x="651441" y="1586990"/>
            <a:ext cx="3749109" cy="3223404"/>
          </a:xfrm>
          <a:prstGeom prst="rect">
            <a:avLst/>
          </a:prstGeom>
        </p:spPr>
      </p:pic>
      <p:sp>
        <p:nvSpPr>
          <p:cNvPr id="14" name="TextBox 13">
            <a:extLst>
              <a:ext uri="{FF2B5EF4-FFF2-40B4-BE49-F238E27FC236}">
                <a16:creationId xmlns="" xmlns:a16="http://schemas.microsoft.com/office/drawing/2014/main" id="{B0ADA99D-E6AC-4581-A3B4-EFE47568C3FD}"/>
              </a:ext>
            </a:extLst>
          </p:cNvPr>
          <p:cNvSpPr txBox="1"/>
          <p:nvPr/>
        </p:nvSpPr>
        <p:spPr>
          <a:xfrm>
            <a:off x="1624495" y="5503974"/>
            <a:ext cx="6452705" cy="1754326"/>
          </a:xfrm>
          <a:prstGeom prst="rect">
            <a:avLst/>
          </a:prstGeom>
          <a:noFill/>
        </p:spPr>
        <p:txBody>
          <a:bodyPr wrap="square" rtlCol="0">
            <a:spAutoFit/>
          </a:bodyPr>
          <a:lstStyle/>
          <a:p>
            <a:pPr indent="288000" algn="just">
              <a:tabLst>
                <a:tab pos="4500880" algn="l"/>
              </a:tabLst>
            </a:pP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а</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 частинки фіксованого радіусу за різних відстаней:</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88000" algn="just">
              <a:tabLst>
                <a:tab pos="4500880" algn="l"/>
              </a:tabLst>
            </a:pP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1 – d = 5 </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нм;</a:t>
            </a: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2 – d = 10</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нм;</a:t>
            </a: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3 – d = 20</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нм;</a:t>
            </a: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88000" algn="just">
              <a:tabLst>
                <a:tab pos="4500880" algn="l"/>
              </a:tabLst>
            </a:pP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б</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 частинки різного радіусу за однакової відстані між ними </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88000" algn="just">
              <a:tabLst>
                <a:tab pos="4500880" algn="l"/>
              </a:tabLst>
            </a:pP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1 – R = 20 </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нм;</a:t>
            </a: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2 – R = 40</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нм;</a:t>
            </a: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3 – R = 80</a:t>
            </a:r>
            <a:r>
              <a:rPr lang="uk-UA"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нм;</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88000" algn="just">
              <a:tabLst>
                <a:tab pos="4500880" algn="l"/>
              </a:tabLst>
            </a:pPr>
            <a:r>
              <a:rPr lang="uk-UA" sz="1800" i="1"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solidFill>
                <a:srgbClr val="000066"/>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sp>
        <p:nvSpPr>
          <p:cNvPr id="16" name="TextBox 15">
            <a:extLst>
              <a:ext uri="{FF2B5EF4-FFF2-40B4-BE49-F238E27FC236}">
                <a16:creationId xmlns="" xmlns:a16="http://schemas.microsoft.com/office/drawing/2014/main" id="{D67945CD-7B20-42D4-AED8-68FFDBE8CD9B}"/>
              </a:ext>
            </a:extLst>
          </p:cNvPr>
          <p:cNvSpPr txBox="1"/>
          <p:nvPr/>
        </p:nvSpPr>
        <p:spPr>
          <a:xfrm>
            <a:off x="1123950" y="231418"/>
            <a:ext cx="6953249" cy="892552"/>
          </a:xfrm>
          <a:prstGeom prst="rect">
            <a:avLst/>
          </a:prstGeom>
          <a:noFill/>
        </p:spPr>
        <p:txBody>
          <a:bodyPr wrap="square" rtlCol="0">
            <a:spAutoFit/>
          </a:bodyPr>
          <a:lstStyle/>
          <a:p>
            <a:pPr algn="ctr"/>
            <a:r>
              <a:rPr lang="uk-UA" sz="2600" b="1" u="sng"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Частотна залежність підсилення полів для частинок </a:t>
            </a:r>
            <a:r>
              <a:rPr lang="uk-UA" sz="2600" b="1" u="sng" dirty="0" err="1">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Au</a:t>
            </a:r>
            <a:r>
              <a:rPr lang="uk-UA" sz="2600" b="1" u="sng"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 у тефлоні</a:t>
            </a:r>
            <a:endParaRPr lang="ru-RU" sz="2600" b="1" u="sng"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130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624420" cy="584775"/>
          </a:xfrm>
          <a:prstGeom prst="rect">
            <a:avLst/>
          </a:prstGeom>
          <a:noFill/>
        </p:spPr>
        <p:txBody>
          <a:bodyPr wrap="square" rtlCol="0">
            <a:spAutoFit/>
          </a:bodyPr>
          <a:lstStyle/>
          <a:p>
            <a:r>
              <a:rPr lang="uk-UA" sz="3200" b="1" i="1" dirty="0" smtClean="0">
                <a:solidFill>
                  <a:srgbClr val="000066"/>
                </a:solidFill>
              </a:rPr>
              <a:t>1</a:t>
            </a:r>
            <a:r>
              <a:rPr lang="en-US" sz="3200" b="1" i="1" dirty="0" smtClean="0">
                <a:solidFill>
                  <a:srgbClr val="000066"/>
                </a:solidFill>
              </a:rPr>
              <a:t>3</a:t>
            </a:r>
            <a:endParaRPr lang="ru-RU" sz="3200" b="1" i="1" dirty="0">
              <a:solidFill>
                <a:srgbClr val="000066"/>
              </a:solidFill>
            </a:endParaRPr>
          </a:p>
        </p:txBody>
      </p:sp>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369332"/>
          </a:xfrm>
          <a:prstGeom prst="rect">
            <a:avLst/>
          </a:prstGeom>
          <a:noFill/>
        </p:spPr>
        <p:txBody>
          <a:bodyPr wrap="square" rtlCol="0">
            <a:spAutoFit/>
          </a:bodyPr>
          <a:lstStyle/>
          <a:p>
            <a:pPr algn="just"/>
            <a:endParaRPr lang="ru-RU" dirty="0"/>
          </a:p>
        </p:txBody>
      </p:sp>
      <p:sp>
        <p:nvSpPr>
          <p:cNvPr id="2" name="Прямоугольник: скругленные углы 1">
            <a:extLst>
              <a:ext uri="{FF2B5EF4-FFF2-40B4-BE49-F238E27FC236}">
                <a16:creationId xmlns="" xmlns:a16="http://schemas.microsoft.com/office/drawing/2014/main" id="{66726DF7-4166-4544-B0E5-7F1A33B182AA}"/>
              </a:ext>
            </a:extLst>
          </p:cNvPr>
          <p:cNvSpPr/>
          <p:nvPr/>
        </p:nvSpPr>
        <p:spPr>
          <a:xfrm>
            <a:off x="442380" y="1276350"/>
            <a:ext cx="8259240" cy="4111142"/>
          </a:xfrm>
          <a:prstGeom prst="roundRect">
            <a:avLst/>
          </a:prstGeom>
          <a:solidFill>
            <a:schemeClr val="tx1"/>
          </a:solidFill>
          <a:ln w="38100">
            <a:solidFill>
              <a:schemeClr val="tx2">
                <a:lumMod val="75000"/>
              </a:schemeClr>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 xmlns:a16="http://schemas.microsoft.com/office/drawing/2014/main" id="{B0ADA99D-E6AC-4581-A3B4-EFE47568C3FD}"/>
              </a:ext>
            </a:extLst>
          </p:cNvPr>
          <p:cNvSpPr txBox="1"/>
          <p:nvPr/>
        </p:nvSpPr>
        <p:spPr>
          <a:xfrm>
            <a:off x="1624495" y="5503974"/>
            <a:ext cx="6452705" cy="1477328"/>
          </a:xfrm>
          <a:prstGeom prst="rect">
            <a:avLst/>
          </a:prstGeom>
          <a:noFill/>
        </p:spPr>
        <p:txBody>
          <a:bodyPr wrap="square" rtlCol="0">
            <a:spAutoFit/>
          </a:bodyPr>
          <a:lstStyle/>
          <a:p>
            <a:pPr indent="288000" algn="just">
              <a:tabLst>
                <a:tab pos="810260" algn="l"/>
              </a:tabLst>
            </a:pPr>
            <a:r>
              <a:rPr lang="uk-UA" sz="1800" dirty="0">
                <a:solidFill>
                  <a:srgbClr val="000066"/>
                </a:solidFill>
                <a:latin typeface="Times New Roman" panose="02020603050405020304" pitchFamily="18" charset="0"/>
                <a:ea typeface="Calibri" panose="020F0502020204030204" pitchFamily="34" charset="0"/>
              </a:rPr>
              <a:t>Частотна залежність посилення полів для частинок різних металів </a:t>
            </a:r>
            <a:r>
              <a:rPr lang="uk-UA" sz="1800" dirty="0">
                <a:solidFill>
                  <a:srgbClr val="000066"/>
                </a:solidFill>
                <a:latin typeface="Times New Roman" panose="02020603050405020304" pitchFamily="18" charset="0"/>
                <a:ea typeface="Calibri" panose="020F0502020204030204" pitchFamily="34" charset="0"/>
                <a:cs typeface="Times New Roman" panose="02020603050405020304" pitchFamily="18" charset="0"/>
              </a:rPr>
              <a:t>у тефлоні (a) і частинок </a:t>
            </a:r>
            <a:r>
              <a:rPr lang="uk-UA" sz="1800" dirty="0" err="1">
                <a:solidFill>
                  <a:srgbClr val="000066"/>
                </a:solidFill>
                <a:latin typeface="Times New Roman" panose="02020603050405020304" pitchFamily="18" charset="0"/>
                <a:ea typeface="Calibri" panose="020F0502020204030204" pitchFamily="34" charset="0"/>
                <a:cs typeface="Times New Roman" panose="02020603050405020304" pitchFamily="18" charset="0"/>
              </a:rPr>
              <a:t>Au</a:t>
            </a:r>
            <a:r>
              <a:rPr lang="uk-UA" sz="1800" dirty="0">
                <a:solidFill>
                  <a:srgbClr val="000066"/>
                </a:solidFill>
                <a:latin typeface="Times New Roman" panose="02020603050405020304" pitchFamily="18" charset="0"/>
                <a:ea typeface="Calibri" panose="020F0502020204030204" pitchFamily="34" charset="0"/>
                <a:cs typeface="Times New Roman" panose="02020603050405020304" pitchFamily="18" charset="0"/>
              </a:rPr>
              <a:t> у різних діелектричних середовищах (б) за умов </a:t>
            </a:r>
            <a:r>
              <a:rPr lang="uk-UA" sz="1800" i="1" dirty="0">
                <a:solidFill>
                  <a:srgbClr val="000066"/>
                </a:solidFill>
                <a:latin typeface="Times New Roman" panose="02020603050405020304" pitchFamily="18" charset="0"/>
                <a:ea typeface="Calibri" panose="020F0502020204030204" pitchFamily="34" charset="0"/>
                <a:cs typeface="Times New Roman" panose="02020603050405020304" pitchFamily="18" charset="0"/>
              </a:rPr>
              <a:t>R = 40 </a:t>
            </a:r>
            <a:r>
              <a:rPr lang="uk-UA" sz="1800" dirty="0">
                <a:solidFill>
                  <a:srgbClr val="000066"/>
                </a:solidFill>
                <a:latin typeface="Times New Roman" panose="02020603050405020304" pitchFamily="18" charset="0"/>
                <a:ea typeface="Calibri" panose="020F0502020204030204" pitchFamily="34" charset="0"/>
                <a:cs typeface="Times New Roman" panose="02020603050405020304" pitchFamily="18" charset="0"/>
              </a:rPr>
              <a:t>нм</a:t>
            </a:r>
            <a:r>
              <a:rPr lang="uk-UA" sz="1800" i="1" dirty="0">
                <a:solidFill>
                  <a:srgbClr val="000066"/>
                </a:solidFill>
                <a:latin typeface="Times New Roman" panose="02020603050405020304" pitchFamily="18" charset="0"/>
                <a:ea typeface="Calibri" panose="020F0502020204030204" pitchFamily="34" charset="0"/>
                <a:cs typeface="Times New Roman" panose="02020603050405020304" pitchFamily="18" charset="0"/>
              </a:rPr>
              <a:t>, d = 10 </a:t>
            </a:r>
            <a:r>
              <a:rPr lang="uk-UA" sz="1800" dirty="0">
                <a:solidFill>
                  <a:srgbClr val="000066"/>
                </a:solidFill>
                <a:latin typeface="Times New Roman" panose="02020603050405020304" pitchFamily="18" charset="0"/>
                <a:ea typeface="Calibri" panose="020F0502020204030204" pitchFamily="34" charset="0"/>
                <a:cs typeface="Times New Roman" panose="02020603050405020304" pitchFamily="18" charset="0"/>
              </a:rPr>
              <a:t>нм</a:t>
            </a:r>
            <a:r>
              <a:rPr lang="uk-UA" sz="1800" i="1" dirty="0">
                <a:solidFill>
                  <a:srgbClr val="000066"/>
                </a:solidFill>
                <a:latin typeface="Times New Roman" panose="02020603050405020304" pitchFamily="18" charset="0"/>
                <a:ea typeface="Calibri" panose="020F0502020204030204" pitchFamily="34" charset="0"/>
                <a:cs typeface="Times New Roman" panose="02020603050405020304" pitchFamily="18" charset="0"/>
              </a:rPr>
              <a:t>.</a:t>
            </a:r>
            <a:endParaRPr lang="ru-RU" sz="1800" dirty="0">
              <a:solidFill>
                <a:srgbClr val="000066"/>
              </a:solidFill>
              <a:latin typeface="Times New Roman" panose="02020603050405020304" pitchFamily="18" charset="0"/>
              <a:ea typeface="Calibri" panose="020F0502020204030204" pitchFamily="34" charset="0"/>
              <a:cs typeface="Times New Roman" panose="02020603050405020304" pitchFamily="18" charset="0"/>
            </a:endParaRPr>
          </a:p>
          <a:p>
            <a:pPr indent="288000" algn="just">
              <a:tabLst>
                <a:tab pos="4500880" algn="l"/>
              </a:tabLst>
            </a:pPr>
            <a:r>
              <a:rPr lang="uk-UA" sz="1800" i="1" dirty="0">
                <a:solidFill>
                  <a:srgbClr val="000066"/>
                </a:solidFill>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solidFill>
                <a:srgbClr val="000066"/>
              </a:solidFill>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sp>
        <p:nvSpPr>
          <p:cNvPr id="16" name="TextBox 15">
            <a:extLst>
              <a:ext uri="{FF2B5EF4-FFF2-40B4-BE49-F238E27FC236}">
                <a16:creationId xmlns="" xmlns:a16="http://schemas.microsoft.com/office/drawing/2014/main" id="{D67945CD-7B20-42D4-AED8-68FFDBE8CD9B}"/>
              </a:ext>
            </a:extLst>
          </p:cNvPr>
          <p:cNvSpPr txBox="1"/>
          <p:nvPr/>
        </p:nvSpPr>
        <p:spPr>
          <a:xfrm>
            <a:off x="1123950" y="231418"/>
            <a:ext cx="6953249" cy="892552"/>
          </a:xfrm>
          <a:prstGeom prst="rect">
            <a:avLst/>
          </a:prstGeom>
          <a:noFill/>
        </p:spPr>
        <p:txBody>
          <a:bodyPr wrap="square" rtlCol="0">
            <a:spAutoFit/>
          </a:bodyPr>
          <a:lstStyle/>
          <a:p>
            <a:pPr algn="ctr"/>
            <a:r>
              <a:rPr lang="uk-UA" sz="2600" b="1" u="sng"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Частотна залежність посилення полів для частинок різних металів </a:t>
            </a:r>
            <a:endParaRPr lang="ru-RU" sz="2600" b="1" u="sng" dirty="0">
              <a:solidFill>
                <a:schemeClr val="accent4">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 xmlns:a16="http://schemas.microsoft.com/office/drawing/2014/main" id="{8EDC381D-2928-4358-B3A9-4206BAD055BF}"/>
              </a:ext>
            </a:extLst>
          </p:cNvPr>
          <p:cNvPicPr>
            <a:picLocks noChangeAspect="1"/>
          </p:cNvPicPr>
          <p:nvPr/>
        </p:nvPicPr>
        <p:blipFill>
          <a:blip r:embed="rId2"/>
          <a:stretch>
            <a:fillRect/>
          </a:stretch>
        </p:blipFill>
        <p:spPr>
          <a:xfrm>
            <a:off x="510330" y="1858890"/>
            <a:ext cx="3733313" cy="3209822"/>
          </a:xfrm>
          <a:prstGeom prst="rect">
            <a:avLst/>
          </a:prstGeom>
        </p:spPr>
      </p:pic>
      <p:pic>
        <p:nvPicPr>
          <p:cNvPr id="12" name="Рисунок 11">
            <a:extLst>
              <a:ext uri="{FF2B5EF4-FFF2-40B4-BE49-F238E27FC236}">
                <a16:creationId xmlns="" xmlns:a16="http://schemas.microsoft.com/office/drawing/2014/main" id="{73AEA9AF-3B5C-4311-9933-A459F17BBCFD}"/>
              </a:ext>
            </a:extLst>
          </p:cNvPr>
          <p:cNvPicPr>
            <a:picLocks noChangeAspect="1"/>
          </p:cNvPicPr>
          <p:nvPr/>
        </p:nvPicPr>
        <p:blipFill>
          <a:blip r:embed="rId3"/>
          <a:stretch>
            <a:fillRect/>
          </a:stretch>
        </p:blipFill>
        <p:spPr>
          <a:xfrm>
            <a:off x="4311593" y="2148298"/>
            <a:ext cx="4311567" cy="2800132"/>
          </a:xfrm>
          <a:prstGeom prst="rect">
            <a:avLst/>
          </a:prstGeom>
        </p:spPr>
      </p:pic>
    </p:spTree>
    <p:extLst>
      <p:ext uri="{BB962C8B-B14F-4D97-AF65-F5344CB8AC3E}">
        <p14:creationId xmlns:p14="http://schemas.microsoft.com/office/powerpoint/2010/main" val="52842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624420" cy="584775"/>
          </a:xfrm>
          <a:prstGeom prst="rect">
            <a:avLst/>
          </a:prstGeom>
          <a:noFill/>
        </p:spPr>
        <p:txBody>
          <a:bodyPr wrap="square" rtlCol="0">
            <a:spAutoFit/>
          </a:bodyPr>
          <a:lstStyle/>
          <a:p>
            <a:r>
              <a:rPr lang="uk-UA" sz="3200" b="1" i="1" dirty="0" smtClean="0">
                <a:solidFill>
                  <a:srgbClr val="000066"/>
                </a:solidFill>
              </a:rPr>
              <a:t>1</a:t>
            </a:r>
            <a:r>
              <a:rPr lang="en-US" sz="3200" b="1" i="1" dirty="0" smtClean="0">
                <a:solidFill>
                  <a:srgbClr val="000066"/>
                </a:solidFill>
              </a:rPr>
              <a:t>4</a:t>
            </a:r>
            <a:endParaRPr lang="ru-RU" sz="3200" b="1" i="1" dirty="0">
              <a:solidFill>
                <a:srgbClr val="000066"/>
              </a:solidFill>
            </a:endParaRPr>
          </a:p>
        </p:txBody>
      </p:sp>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369332"/>
          </a:xfrm>
          <a:prstGeom prst="rect">
            <a:avLst/>
          </a:prstGeom>
          <a:noFill/>
        </p:spPr>
        <p:txBody>
          <a:bodyPr wrap="square" rtlCol="0">
            <a:spAutoFit/>
          </a:bodyPr>
          <a:lstStyle/>
          <a:p>
            <a:pPr algn="just"/>
            <a:endParaRPr lang="ru-RU" dirty="0"/>
          </a:p>
        </p:txBody>
      </p:sp>
      <p:sp>
        <p:nvSpPr>
          <p:cNvPr id="2" name="TextBox 1">
            <a:extLst>
              <a:ext uri="{FF2B5EF4-FFF2-40B4-BE49-F238E27FC236}">
                <a16:creationId xmlns="" xmlns:a16="http://schemas.microsoft.com/office/drawing/2014/main" id="{4A5690A7-C7A5-4FDE-817A-E05B59313B3B}"/>
              </a:ext>
            </a:extLst>
          </p:cNvPr>
          <p:cNvSpPr txBox="1"/>
          <p:nvPr/>
        </p:nvSpPr>
        <p:spPr>
          <a:xfrm>
            <a:off x="952500" y="693084"/>
            <a:ext cx="7124700" cy="892552"/>
          </a:xfrm>
          <a:prstGeom prst="rect">
            <a:avLst/>
          </a:prstGeom>
          <a:noFill/>
        </p:spPr>
        <p:txBody>
          <a:bodyPr wrap="square" rtlCol="0">
            <a:spAutoFit/>
          </a:bodyPr>
          <a:lstStyle/>
          <a:p>
            <a:pPr algn="ct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Частотні залежності підсилення полів</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4" name="TextBox 3">
            <a:extLst>
              <a:ext uri="{FF2B5EF4-FFF2-40B4-BE49-F238E27FC236}">
                <a16:creationId xmlns="" xmlns:a16="http://schemas.microsoft.com/office/drawing/2014/main" id="{369DCE80-FAF8-4BAF-84CC-455C407CE7D3}"/>
              </a:ext>
            </a:extLst>
          </p:cNvPr>
          <p:cNvSpPr txBox="1"/>
          <p:nvPr/>
        </p:nvSpPr>
        <p:spPr>
          <a:xfrm>
            <a:off x="2590800" y="6164916"/>
            <a:ext cx="4591050" cy="430866"/>
          </a:xfrm>
          <a:prstGeom prst="rect">
            <a:avLst/>
          </a:prstGeom>
          <a:noFill/>
        </p:spPr>
        <p:txBody>
          <a:bodyPr wrap="square" rtlCol="0">
            <a:spAutoFit/>
          </a:bodyPr>
          <a:lstStyle/>
          <a:p>
            <a:endParaRPr lang="ru-RU" dirty="0"/>
          </a:p>
        </p:txBody>
      </p:sp>
      <p:pic>
        <p:nvPicPr>
          <p:cNvPr id="17" name="Рисунок 16">
            <a:extLst>
              <a:ext uri="{FF2B5EF4-FFF2-40B4-BE49-F238E27FC236}">
                <a16:creationId xmlns="" xmlns:a16="http://schemas.microsoft.com/office/drawing/2014/main" id="{4BD9AE1B-E618-41C6-8616-C9FE3DBB971F}"/>
              </a:ext>
            </a:extLst>
          </p:cNvPr>
          <p:cNvPicPr>
            <a:picLocks noChangeAspect="1"/>
          </p:cNvPicPr>
          <p:nvPr/>
        </p:nvPicPr>
        <p:blipFill>
          <a:blip r:embed="rId2"/>
          <a:stretch>
            <a:fillRect/>
          </a:stretch>
        </p:blipFill>
        <p:spPr>
          <a:xfrm>
            <a:off x="952500" y="1970552"/>
            <a:ext cx="3714750" cy="2886075"/>
          </a:xfrm>
          <a:prstGeom prst="rect">
            <a:avLst/>
          </a:prstGeom>
        </p:spPr>
      </p:pic>
      <p:pic>
        <p:nvPicPr>
          <p:cNvPr id="18" name="Рисунок 17">
            <a:extLst>
              <a:ext uri="{FF2B5EF4-FFF2-40B4-BE49-F238E27FC236}">
                <a16:creationId xmlns="" xmlns:a16="http://schemas.microsoft.com/office/drawing/2014/main" id="{2D56C36A-0A7A-4529-BF3F-28100AE2F5BE}"/>
              </a:ext>
            </a:extLst>
          </p:cNvPr>
          <p:cNvPicPr>
            <a:picLocks noChangeAspect="1"/>
          </p:cNvPicPr>
          <p:nvPr/>
        </p:nvPicPr>
        <p:blipFill>
          <a:blip r:embed="rId3"/>
          <a:stretch>
            <a:fillRect/>
          </a:stretch>
        </p:blipFill>
        <p:spPr>
          <a:xfrm>
            <a:off x="4886325" y="1970552"/>
            <a:ext cx="3819525" cy="2962275"/>
          </a:xfrm>
          <a:prstGeom prst="rect">
            <a:avLst/>
          </a:prstGeom>
        </p:spPr>
      </p:pic>
    </p:spTree>
    <p:extLst>
      <p:ext uri="{BB962C8B-B14F-4D97-AF65-F5344CB8AC3E}">
        <p14:creationId xmlns:p14="http://schemas.microsoft.com/office/powerpoint/2010/main" val="59464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624420" cy="584775"/>
          </a:xfrm>
          <a:prstGeom prst="rect">
            <a:avLst/>
          </a:prstGeom>
          <a:noFill/>
        </p:spPr>
        <p:txBody>
          <a:bodyPr wrap="square" rtlCol="0">
            <a:spAutoFit/>
          </a:bodyPr>
          <a:lstStyle/>
          <a:p>
            <a:r>
              <a:rPr lang="uk-UA" sz="3200" b="1" i="1" dirty="0" smtClean="0">
                <a:solidFill>
                  <a:srgbClr val="000066"/>
                </a:solidFill>
              </a:rPr>
              <a:t>1</a:t>
            </a:r>
            <a:r>
              <a:rPr lang="en-US" sz="3200" b="1" i="1" dirty="0" smtClean="0">
                <a:solidFill>
                  <a:srgbClr val="000066"/>
                </a:solidFill>
              </a:rPr>
              <a:t>5</a:t>
            </a:r>
            <a:endParaRPr lang="ru-RU" sz="3200" b="1" i="1" dirty="0">
              <a:solidFill>
                <a:srgbClr val="000066"/>
              </a:solidFill>
            </a:endParaRPr>
          </a:p>
        </p:txBody>
      </p:sp>
      <p:sp>
        <p:nvSpPr>
          <p:cNvPr id="2" name="TextBox 1">
            <a:extLst>
              <a:ext uri="{FF2B5EF4-FFF2-40B4-BE49-F238E27FC236}">
                <a16:creationId xmlns="" xmlns:a16="http://schemas.microsoft.com/office/drawing/2014/main" id="{5C51F935-1E12-4B40-B305-FEB25AD477E9}"/>
              </a:ext>
            </a:extLst>
          </p:cNvPr>
          <p:cNvSpPr txBox="1"/>
          <p:nvPr/>
        </p:nvSpPr>
        <p:spPr>
          <a:xfrm>
            <a:off x="1354986" y="62783"/>
            <a:ext cx="5809608" cy="630301"/>
          </a:xfrm>
          <a:prstGeom prst="rect">
            <a:avLst/>
          </a:prstGeom>
          <a:noFill/>
        </p:spPr>
        <p:txBody>
          <a:bodyPr wrap="square" rtlCol="0">
            <a:spAutoFit/>
          </a:bodyPr>
          <a:lstStyle/>
          <a:p>
            <a:pPr lvl="1" algn="ctr">
              <a:lnSpc>
                <a:spcPct val="150000"/>
              </a:lnSpc>
              <a:tabLst>
                <a:tab pos="810260" algn="l"/>
              </a:tabLst>
            </a:pP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 </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ВИСНОВКИ</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369332"/>
          </a:xfrm>
          <a:prstGeom prst="rect">
            <a:avLst/>
          </a:prstGeom>
          <a:noFill/>
        </p:spPr>
        <p:txBody>
          <a:bodyPr wrap="square" rtlCol="0">
            <a:spAutoFit/>
          </a:bodyPr>
          <a:lstStyle/>
          <a:p>
            <a:pPr algn="just"/>
            <a:endParaRPr lang="ru-RU" dirty="0"/>
          </a:p>
        </p:txBody>
      </p:sp>
      <p:sp>
        <p:nvSpPr>
          <p:cNvPr id="11" name="TextBox 10">
            <a:extLst>
              <a:ext uri="{FF2B5EF4-FFF2-40B4-BE49-F238E27FC236}">
                <a16:creationId xmlns="" xmlns:a16="http://schemas.microsoft.com/office/drawing/2014/main" id="{F8FFBB45-A544-4B91-A4C6-00E837B6AE8D}"/>
              </a:ext>
            </a:extLst>
          </p:cNvPr>
          <p:cNvSpPr txBox="1"/>
          <p:nvPr/>
        </p:nvSpPr>
        <p:spPr>
          <a:xfrm>
            <a:off x="716439" y="693084"/>
            <a:ext cx="7711121" cy="6186309"/>
          </a:xfrm>
          <a:prstGeom prst="rect">
            <a:avLst/>
          </a:prstGeom>
          <a:noFill/>
        </p:spPr>
        <p:txBody>
          <a:bodyPr wrap="square">
            <a:spAutoFit/>
          </a:bodyPr>
          <a:lstStyle/>
          <a:p>
            <a:pPr algn="just"/>
            <a:r>
              <a:rPr lang="en-US" dirty="0" smtClean="0">
                <a:solidFill>
                  <a:srgbClr val="000066"/>
                </a:solidFill>
                <a:latin typeface="Times New Roman" pitchFamily="18" charset="0"/>
                <a:cs typeface="Times New Roman" pitchFamily="18" charset="0"/>
              </a:rPr>
              <a:t>	</a:t>
            </a:r>
            <a:r>
              <a:rPr lang="uk-UA" dirty="0" smtClean="0">
                <a:solidFill>
                  <a:srgbClr val="000066"/>
                </a:solidFill>
                <a:latin typeface="Times New Roman" pitchFamily="18" charset="0"/>
                <a:cs typeface="Times New Roman" pitchFamily="18" charset="0"/>
              </a:rPr>
              <a:t>Отримано </a:t>
            </a:r>
            <a:r>
              <a:rPr lang="uk-UA" dirty="0">
                <a:solidFill>
                  <a:srgbClr val="000066"/>
                </a:solidFill>
                <a:latin typeface="Times New Roman" pitchFamily="18" charset="0"/>
                <a:cs typeface="Times New Roman" pitchFamily="18" charset="0"/>
              </a:rPr>
              <a:t>співвідношення для частотної залежності посилення полів у зазорі між двома сферичними та </a:t>
            </a:r>
            <a:r>
              <a:rPr lang="uk-UA" dirty="0" err="1">
                <a:solidFill>
                  <a:srgbClr val="000066"/>
                </a:solidFill>
                <a:latin typeface="Times New Roman" pitchFamily="18" charset="0"/>
                <a:cs typeface="Times New Roman" pitchFamily="18" charset="0"/>
              </a:rPr>
              <a:t>стрижнеподібними</a:t>
            </a:r>
            <a:r>
              <a:rPr lang="uk-UA" dirty="0">
                <a:solidFill>
                  <a:srgbClr val="000066"/>
                </a:solidFill>
                <a:latin typeface="Times New Roman" pitchFamily="18" charset="0"/>
                <a:cs typeface="Times New Roman" pitchFamily="18" charset="0"/>
              </a:rPr>
              <a:t> металевими </a:t>
            </a:r>
            <a:r>
              <a:rPr lang="uk-UA" dirty="0" err="1">
                <a:solidFill>
                  <a:srgbClr val="000066"/>
                </a:solidFill>
                <a:latin typeface="Times New Roman" pitchFamily="18" charset="0"/>
                <a:cs typeface="Times New Roman" pitchFamily="18" charset="0"/>
              </a:rPr>
              <a:t>наночастинками</a:t>
            </a:r>
            <a:r>
              <a:rPr lang="uk-UA" dirty="0">
                <a:solidFill>
                  <a:srgbClr val="000066"/>
                </a:solidFill>
                <a:latin typeface="Times New Roman" pitchFamily="18" charset="0"/>
                <a:cs typeface="Times New Roman" pitchFamily="18" charset="0"/>
              </a:rPr>
              <a:t> та розмірної залежності частоти оптичного резонансу.</a:t>
            </a:r>
          </a:p>
          <a:p>
            <a:pPr algn="just"/>
            <a:r>
              <a:rPr lang="en-US" dirty="0" smtClean="0">
                <a:solidFill>
                  <a:srgbClr val="000066"/>
                </a:solidFill>
                <a:latin typeface="Times New Roman" pitchFamily="18" charset="0"/>
                <a:cs typeface="Times New Roman" pitchFamily="18" charset="0"/>
              </a:rPr>
              <a:t>	</a:t>
            </a:r>
            <a:r>
              <a:rPr lang="uk-UA" dirty="0" smtClean="0">
                <a:solidFill>
                  <a:srgbClr val="000066"/>
                </a:solidFill>
                <a:latin typeface="Times New Roman" pitchFamily="18" charset="0"/>
                <a:cs typeface="Times New Roman" pitchFamily="18" charset="0"/>
              </a:rPr>
              <a:t>Продемонстровано</a:t>
            </a:r>
            <a:r>
              <a:rPr lang="uk-UA" dirty="0">
                <a:solidFill>
                  <a:srgbClr val="000066"/>
                </a:solidFill>
                <a:latin typeface="Times New Roman" pitchFamily="18" charset="0"/>
                <a:cs typeface="Times New Roman" pitchFamily="18" charset="0"/>
              </a:rPr>
              <a:t>, що зі зменшенням зазору між </a:t>
            </a:r>
            <a:r>
              <a:rPr lang="uk-UA" dirty="0" err="1">
                <a:solidFill>
                  <a:srgbClr val="000066"/>
                </a:solidFill>
                <a:latin typeface="Times New Roman" pitchFamily="18" charset="0"/>
                <a:cs typeface="Times New Roman" pitchFamily="18" charset="0"/>
              </a:rPr>
              <a:t>наночастинками</a:t>
            </a:r>
            <a:r>
              <a:rPr lang="uk-UA" dirty="0">
                <a:solidFill>
                  <a:srgbClr val="000066"/>
                </a:solidFill>
                <a:latin typeface="Times New Roman" pitchFamily="18" charset="0"/>
                <a:cs typeface="Times New Roman" pitchFamily="18" charset="0"/>
              </a:rPr>
              <a:t> постійного радіуса та збільшенням радіусу частинок за постійної відстані між ними має місце "червоне" зміщення максимуму підсилення полів. При цьому величина максимуму посилення зростає зі зменшенням відстані між частинками, а за постійної величини зазору максимальним буде підсилення поля для </a:t>
            </a:r>
            <a:r>
              <a:rPr lang="uk-UA" dirty="0" err="1">
                <a:solidFill>
                  <a:srgbClr val="000066"/>
                </a:solidFill>
                <a:latin typeface="Times New Roman" pitchFamily="18" charset="0"/>
                <a:cs typeface="Times New Roman" pitchFamily="18" charset="0"/>
              </a:rPr>
              <a:t>наночастинок</a:t>
            </a:r>
            <a:r>
              <a:rPr lang="uk-UA" dirty="0">
                <a:solidFill>
                  <a:srgbClr val="000066"/>
                </a:solidFill>
                <a:latin typeface="Times New Roman" pitchFamily="18" charset="0"/>
                <a:cs typeface="Times New Roman" pitchFamily="18" charset="0"/>
              </a:rPr>
              <a:t> з  нм.</a:t>
            </a:r>
          </a:p>
          <a:p>
            <a:pPr algn="just"/>
            <a:r>
              <a:rPr lang="en-US" dirty="0" smtClean="0">
                <a:solidFill>
                  <a:srgbClr val="000066"/>
                </a:solidFill>
                <a:latin typeface="Times New Roman" pitchFamily="18" charset="0"/>
                <a:cs typeface="Times New Roman" pitchFamily="18" charset="0"/>
              </a:rPr>
              <a:t>	</a:t>
            </a:r>
            <a:r>
              <a:rPr lang="uk-UA" dirty="0" smtClean="0">
                <a:solidFill>
                  <a:srgbClr val="000066"/>
                </a:solidFill>
                <a:latin typeface="Times New Roman" pitchFamily="18" charset="0"/>
                <a:cs typeface="Times New Roman" pitchFamily="18" charset="0"/>
              </a:rPr>
              <a:t>Показано</a:t>
            </a:r>
            <a:r>
              <a:rPr lang="uk-UA" dirty="0">
                <a:solidFill>
                  <a:srgbClr val="000066"/>
                </a:solidFill>
                <a:latin typeface="Times New Roman" pitchFamily="18" charset="0"/>
                <a:cs typeface="Times New Roman" pitchFamily="18" charset="0"/>
              </a:rPr>
              <a:t>, що якщо система складається з частинок </a:t>
            </a:r>
            <a:r>
              <a:rPr lang="uk-UA" dirty="0" err="1">
                <a:solidFill>
                  <a:srgbClr val="000066"/>
                </a:solidFill>
                <a:latin typeface="Times New Roman" pitchFamily="18" charset="0"/>
                <a:cs typeface="Times New Roman" pitchFamily="18" charset="0"/>
              </a:rPr>
              <a:t>Au</a:t>
            </a:r>
            <a:r>
              <a:rPr lang="uk-UA" dirty="0">
                <a:solidFill>
                  <a:srgbClr val="000066"/>
                </a:solidFill>
                <a:latin typeface="Times New Roman" pitchFamily="18" charset="0"/>
                <a:cs typeface="Times New Roman" pitchFamily="18" charset="0"/>
              </a:rPr>
              <a:t>, </a:t>
            </a:r>
            <a:r>
              <a:rPr lang="uk-UA" dirty="0" err="1">
                <a:solidFill>
                  <a:srgbClr val="000066"/>
                </a:solidFill>
                <a:latin typeface="Times New Roman" pitchFamily="18" charset="0"/>
                <a:cs typeface="Times New Roman" pitchFamily="18" charset="0"/>
              </a:rPr>
              <a:t>Ag</a:t>
            </a:r>
            <a:r>
              <a:rPr lang="uk-UA" dirty="0">
                <a:solidFill>
                  <a:srgbClr val="000066"/>
                </a:solidFill>
                <a:latin typeface="Times New Roman" pitchFamily="18" charset="0"/>
                <a:cs typeface="Times New Roman" pitchFamily="18" charset="0"/>
              </a:rPr>
              <a:t>, </a:t>
            </a:r>
            <a:r>
              <a:rPr lang="uk-UA" dirty="0" err="1">
                <a:solidFill>
                  <a:srgbClr val="000066"/>
                </a:solidFill>
                <a:latin typeface="Times New Roman" pitchFamily="18" charset="0"/>
                <a:cs typeface="Times New Roman" pitchFamily="18" charset="0"/>
              </a:rPr>
              <a:t>Cu</a:t>
            </a:r>
            <a:r>
              <a:rPr lang="uk-UA" dirty="0">
                <a:solidFill>
                  <a:srgbClr val="000066"/>
                </a:solidFill>
                <a:latin typeface="Times New Roman" pitchFamily="18" charset="0"/>
                <a:cs typeface="Times New Roman" pitchFamily="18" charset="0"/>
              </a:rPr>
              <a:t>, то максимуми підсилення досягаються в оптичному діапазоні частот, тоді як у випадку </a:t>
            </a:r>
            <a:r>
              <a:rPr lang="uk-UA" dirty="0" err="1">
                <a:solidFill>
                  <a:srgbClr val="000066"/>
                </a:solidFill>
                <a:latin typeface="Times New Roman" pitchFamily="18" charset="0"/>
                <a:cs typeface="Times New Roman" pitchFamily="18" charset="0"/>
              </a:rPr>
              <a:t>наночастинок</a:t>
            </a:r>
            <a:r>
              <a:rPr lang="uk-UA" dirty="0">
                <a:solidFill>
                  <a:srgbClr val="000066"/>
                </a:solidFill>
                <a:latin typeface="Times New Roman" pitchFamily="18" charset="0"/>
                <a:cs typeface="Times New Roman" pitchFamily="18" charset="0"/>
              </a:rPr>
              <a:t> </a:t>
            </a:r>
            <a:r>
              <a:rPr lang="uk-UA" dirty="0" err="1">
                <a:solidFill>
                  <a:srgbClr val="000066"/>
                </a:solidFill>
                <a:latin typeface="Times New Roman" pitchFamily="18" charset="0"/>
                <a:cs typeface="Times New Roman" pitchFamily="18" charset="0"/>
              </a:rPr>
              <a:t>Pd</a:t>
            </a:r>
            <a:r>
              <a:rPr lang="uk-UA" dirty="0">
                <a:solidFill>
                  <a:srgbClr val="000066"/>
                </a:solidFill>
                <a:latin typeface="Times New Roman" pitchFamily="18" charset="0"/>
                <a:cs typeface="Times New Roman" pitchFamily="18" charset="0"/>
              </a:rPr>
              <a:t>, </a:t>
            </a:r>
            <a:r>
              <a:rPr lang="uk-UA" dirty="0" err="1">
                <a:solidFill>
                  <a:srgbClr val="000066"/>
                </a:solidFill>
                <a:latin typeface="Times New Roman" pitchFamily="18" charset="0"/>
                <a:cs typeface="Times New Roman" pitchFamily="18" charset="0"/>
              </a:rPr>
              <a:t>Pt</a:t>
            </a:r>
            <a:r>
              <a:rPr lang="uk-UA" dirty="0">
                <a:solidFill>
                  <a:srgbClr val="000066"/>
                </a:solidFill>
                <a:latin typeface="Times New Roman" pitchFamily="18" charset="0"/>
                <a:cs typeface="Times New Roman" pitchFamily="18" charset="0"/>
              </a:rPr>
              <a:t>, </a:t>
            </a:r>
            <a:r>
              <a:rPr lang="uk-UA" dirty="0" err="1">
                <a:solidFill>
                  <a:srgbClr val="000066"/>
                </a:solidFill>
                <a:latin typeface="Times New Roman" pitchFamily="18" charset="0"/>
                <a:cs typeface="Times New Roman" pitchFamily="18" charset="0"/>
              </a:rPr>
              <a:t>Al</a:t>
            </a:r>
            <a:r>
              <a:rPr lang="uk-UA" dirty="0">
                <a:solidFill>
                  <a:srgbClr val="000066"/>
                </a:solidFill>
                <a:latin typeface="Times New Roman" pitchFamily="18" charset="0"/>
                <a:cs typeface="Times New Roman" pitchFamily="18" charset="0"/>
              </a:rPr>
              <a:t> – в ультрафіолетовому, що пов'язано з істотними відмінностями оптичних параметрів цих матеріалів. Крім того, найбільшим буде підсилення у випадку дипольної антени, що складається з двох </a:t>
            </a:r>
            <a:r>
              <a:rPr lang="uk-UA" dirty="0" err="1">
                <a:solidFill>
                  <a:srgbClr val="000066"/>
                </a:solidFill>
                <a:latin typeface="Times New Roman" pitchFamily="18" charset="0"/>
                <a:cs typeface="Times New Roman" pitchFamily="18" charset="0"/>
              </a:rPr>
              <a:t>наночастинок</a:t>
            </a:r>
            <a:r>
              <a:rPr lang="uk-UA" dirty="0">
                <a:solidFill>
                  <a:srgbClr val="000066"/>
                </a:solidFill>
                <a:latin typeface="Times New Roman" pitchFamily="18" charset="0"/>
                <a:cs typeface="Times New Roman" pitchFamily="18" charset="0"/>
              </a:rPr>
              <a:t> </a:t>
            </a:r>
            <a:r>
              <a:rPr lang="uk-UA" dirty="0" err="1">
                <a:solidFill>
                  <a:srgbClr val="000066"/>
                </a:solidFill>
                <a:latin typeface="Times New Roman" pitchFamily="18" charset="0"/>
                <a:cs typeface="Times New Roman" pitchFamily="18" charset="0"/>
              </a:rPr>
              <a:t>Ag</a:t>
            </a:r>
            <a:r>
              <a:rPr lang="uk-UA" dirty="0" smtClean="0">
                <a:solidFill>
                  <a:srgbClr val="000066"/>
                </a:solidFill>
                <a:latin typeface="Times New Roman" pitchFamily="18" charset="0"/>
                <a:cs typeface="Times New Roman" pitchFamily="18" charset="0"/>
              </a:rPr>
              <a:t>.</a:t>
            </a:r>
            <a:endParaRPr lang="en-US" dirty="0" smtClean="0">
              <a:solidFill>
                <a:srgbClr val="000066"/>
              </a:solidFill>
              <a:latin typeface="Times New Roman" pitchFamily="18" charset="0"/>
              <a:cs typeface="Times New Roman" pitchFamily="18" charset="0"/>
            </a:endParaRPr>
          </a:p>
          <a:p>
            <a:pPr algn="just"/>
            <a:r>
              <a:rPr lang="en-US" dirty="0" smtClean="0">
                <a:solidFill>
                  <a:srgbClr val="000066"/>
                </a:solidFill>
                <a:latin typeface="Times New Roman" pitchFamily="18" charset="0"/>
                <a:cs typeface="Times New Roman" pitchFamily="18" charset="0"/>
              </a:rPr>
              <a:t>	</a:t>
            </a:r>
            <a:r>
              <a:rPr lang="uk-UA" dirty="0" smtClean="0">
                <a:solidFill>
                  <a:srgbClr val="000066"/>
                </a:solidFill>
                <a:latin typeface="Times New Roman" pitchFamily="18" charset="0"/>
                <a:cs typeface="Times New Roman" pitchFamily="18" charset="0"/>
              </a:rPr>
              <a:t>В </a:t>
            </a:r>
            <a:r>
              <a:rPr lang="uk-UA" dirty="0">
                <a:solidFill>
                  <a:srgbClr val="000066"/>
                </a:solidFill>
                <a:latin typeface="Times New Roman" pitchFamily="18" charset="0"/>
                <a:cs typeface="Times New Roman" pitchFamily="18" charset="0"/>
              </a:rPr>
              <a:t>ході проведення ретельних досліджень було встановлено цікаве </a:t>
            </a:r>
            <a:r>
              <a:rPr lang="uk-UA" u="sng" dirty="0">
                <a:solidFill>
                  <a:srgbClr val="000066"/>
                </a:solidFill>
                <a:latin typeface="Times New Roman" pitchFamily="18" charset="0"/>
                <a:cs typeface="Times New Roman" pitchFamily="18" charset="0"/>
              </a:rPr>
              <a:t>явище блакитного зсуву</a:t>
            </a:r>
            <a:r>
              <a:rPr lang="uk-UA" dirty="0">
                <a:solidFill>
                  <a:srgbClr val="000066"/>
                </a:solidFill>
                <a:latin typeface="Times New Roman" pitchFamily="18" charset="0"/>
                <a:cs typeface="Times New Roman" pitchFamily="18" charset="0"/>
              </a:rPr>
              <a:t>, яке виявляється у зміні максимумів підсилення електромагнітних полів. Цей процес супроводжується одночасним зменшенням амплітуди цих полів. Зокрема, така тенденція спостерігається в характерному ряду форм антен, що включає перехід від витягнутих сфероїдів до циліндрів, а далі до </a:t>
            </a:r>
            <a:r>
              <a:rPr lang="uk-UA" dirty="0" err="1">
                <a:solidFill>
                  <a:srgbClr val="000066"/>
                </a:solidFill>
                <a:latin typeface="Times New Roman" pitchFamily="18" charset="0"/>
                <a:cs typeface="Times New Roman" pitchFamily="18" charset="0"/>
              </a:rPr>
              <a:t>сфероциліндрів</a:t>
            </a:r>
            <a:r>
              <a:rPr lang="uk-UA" dirty="0">
                <a:solidFill>
                  <a:srgbClr val="000066"/>
                </a:solidFill>
                <a:latin typeface="Times New Roman" pitchFamily="18" charset="0"/>
                <a:cs typeface="Times New Roman" pitchFamily="18" charset="0"/>
              </a:rPr>
              <a:t>.</a:t>
            </a:r>
          </a:p>
          <a:p>
            <a:endParaRPr lang="ru-RU" dirty="0">
              <a:solidFill>
                <a:srgbClr val="000066"/>
              </a:solidFill>
              <a:latin typeface="Times New Roman" pitchFamily="18" charset="0"/>
              <a:cs typeface="Times New Roman" pitchFamily="18" charset="0"/>
            </a:endParaRPr>
          </a:p>
        </p:txBody>
      </p:sp>
    </p:spTree>
    <p:extLst>
      <p:ext uri="{BB962C8B-B14F-4D97-AF65-F5344CB8AC3E}">
        <p14:creationId xmlns:p14="http://schemas.microsoft.com/office/powerpoint/2010/main" val="222328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5466C81C-38BF-418C-A12D-CF00B5E1E88B}"/>
              </a:ext>
            </a:extLst>
          </p:cNvPr>
          <p:cNvSpPr txBox="1">
            <a:spLocks/>
          </p:cNvSpPr>
          <p:nvPr/>
        </p:nvSpPr>
        <p:spPr>
          <a:xfrm>
            <a:off x="442380" y="262218"/>
            <a:ext cx="8259240" cy="86173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dirty="0"/>
          </a:p>
        </p:txBody>
      </p:sp>
      <p:sp>
        <p:nvSpPr>
          <p:cNvPr id="8" name="TextBox 7">
            <a:extLst>
              <a:ext uri="{FF2B5EF4-FFF2-40B4-BE49-F238E27FC236}">
                <a16:creationId xmlns="" xmlns:a16="http://schemas.microsoft.com/office/drawing/2014/main" id="{123A4250-EA38-447B-BE7A-1BF066CF4D96}"/>
              </a:ext>
            </a:extLst>
          </p:cNvPr>
          <p:cNvSpPr txBox="1"/>
          <p:nvPr/>
        </p:nvSpPr>
        <p:spPr>
          <a:xfrm>
            <a:off x="8077200" y="108309"/>
            <a:ext cx="624420" cy="584775"/>
          </a:xfrm>
          <a:prstGeom prst="rect">
            <a:avLst/>
          </a:prstGeom>
          <a:noFill/>
        </p:spPr>
        <p:txBody>
          <a:bodyPr wrap="square" rtlCol="0">
            <a:spAutoFit/>
          </a:bodyPr>
          <a:lstStyle/>
          <a:p>
            <a:r>
              <a:rPr lang="uk-UA" sz="3200" b="1" i="1" dirty="0" smtClean="0">
                <a:solidFill>
                  <a:srgbClr val="000066"/>
                </a:solidFill>
              </a:rPr>
              <a:t>1</a:t>
            </a:r>
            <a:r>
              <a:rPr lang="en-US" sz="3200" b="1" i="1" dirty="0" smtClean="0">
                <a:solidFill>
                  <a:srgbClr val="000066"/>
                </a:solidFill>
              </a:rPr>
              <a:t>6</a:t>
            </a:r>
            <a:endParaRPr lang="ru-RU" sz="3200" b="1" i="1" dirty="0">
              <a:solidFill>
                <a:srgbClr val="000066"/>
              </a:solidFill>
            </a:endParaRPr>
          </a:p>
        </p:txBody>
      </p:sp>
      <p:sp>
        <p:nvSpPr>
          <p:cNvPr id="2" name="TextBox 1">
            <a:extLst>
              <a:ext uri="{FF2B5EF4-FFF2-40B4-BE49-F238E27FC236}">
                <a16:creationId xmlns="" xmlns:a16="http://schemas.microsoft.com/office/drawing/2014/main" id="{5C51F935-1E12-4B40-B305-FEB25AD477E9}"/>
              </a:ext>
            </a:extLst>
          </p:cNvPr>
          <p:cNvSpPr txBox="1"/>
          <p:nvPr/>
        </p:nvSpPr>
        <p:spPr>
          <a:xfrm>
            <a:off x="1354986" y="62783"/>
            <a:ext cx="5809608" cy="630301"/>
          </a:xfrm>
          <a:prstGeom prst="rect">
            <a:avLst/>
          </a:prstGeom>
          <a:noFill/>
        </p:spPr>
        <p:txBody>
          <a:bodyPr wrap="square" rtlCol="0">
            <a:spAutoFit/>
          </a:bodyPr>
          <a:lstStyle/>
          <a:p>
            <a:pPr lvl="1" algn="ctr">
              <a:lnSpc>
                <a:spcPct val="150000"/>
              </a:lnSpc>
              <a:tabLst>
                <a:tab pos="810260" algn="l"/>
              </a:tabLst>
            </a:pP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 </a:t>
            </a:r>
            <a:r>
              <a:rPr lang="uk-UA"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rPr>
              <a:t>ВИСНОВКИ</a:t>
            </a:r>
            <a:endParaRPr lang="ru-RU" sz="2600" b="1" u="sng" dirty="0">
              <a:solidFill>
                <a:schemeClr val="accent4">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 xmlns:a16="http://schemas.microsoft.com/office/drawing/2014/main" id="{086DBD5F-2E3B-4422-B1F0-6B7520564059}"/>
              </a:ext>
            </a:extLst>
          </p:cNvPr>
          <p:cNvSpPr txBox="1"/>
          <p:nvPr/>
        </p:nvSpPr>
        <p:spPr>
          <a:xfrm>
            <a:off x="4019550" y="1470508"/>
            <a:ext cx="4853622" cy="369332"/>
          </a:xfrm>
          <a:prstGeom prst="rect">
            <a:avLst/>
          </a:prstGeom>
          <a:noFill/>
        </p:spPr>
        <p:txBody>
          <a:bodyPr wrap="square" rtlCol="0">
            <a:spAutoFit/>
          </a:bodyPr>
          <a:lstStyle/>
          <a:p>
            <a:pPr algn="just"/>
            <a:endParaRPr lang="ru-RU" dirty="0"/>
          </a:p>
        </p:txBody>
      </p:sp>
      <p:sp>
        <p:nvSpPr>
          <p:cNvPr id="11" name="TextBox 10">
            <a:extLst>
              <a:ext uri="{FF2B5EF4-FFF2-40B4-BE49-F238E27FC236}">
                <a16:creationId xmlns="" xmlns:a16="http://schemas.microsoft.com/office/drawing/2014/main" id="{F8FFBB45-A544-4B91-A4C6-00E837B6AE8D}"/>
              </a:ext>
            </a:extLst>
          </p:cNvPr>
          <p:cNvSpPr txBox="1"/>
          <p:nvPr/>
        </p:nvSpPr>
        <p:spPr>
          <a:xfrm>
            <a:off x="716439" y="683693"/>
            <a:ext cx="7711121" cy="5355312"/>
          </a:xfrm>
          <a:prstGeom prst="rect">
            <a:avLst/>
          </a:prstGeom>
          <a:noFill/>
        </p:spPr>
        <p:txBody>
          <a:bodyPr wrap="square">
            <a:spAutoFit/>
          </a:bodyPr>
          <a:lstStyle/>
          <a:p>
            <a:pPr algn="just"/>
            <a:r>
              <a:rPr lang="en-US" dirty="0" smtClean="0">
                <a:solidFill>
                  <a:srgbClr val="000066"/>
                </a:solidFill>
                <a:latin typeface="Times New Roman" pitchFamily="18" charset="0"/>
                <a:cs typeface="Times New Roman" pitchFamily="18" charset="0"/>
              </a:rPr>
              <a:t>	</a:t>
            </a:r>
            <a:r>
              <a:rPr lang="uk-UA" dirty="0" smtClean="0">
                <a:solidFill>
                  <a:srgbClr val="000066"/>
                </a:solidFill>
                <a:latin typeface="Times New Roman" pitchFamily="18" charset="0"/>
                <a:cs typeface="Times New Roman" pitchFamily="18" charset="0"/>
              </a:rPr>
              <a:t>Проведені </a:t>
            </a:r>
            <a:r>
              <a:rPr lang="uk-UA" dirty="0">
                <a:solidFill>
                  <a:srgbClr val="000066"/>
                </a:solidFill>
                <a:latin typeface="Times New Roman" pitchFamily="18" charset="0"/>
                <a:cs typeface="Times New Roman" pitchFamily="18" charset="0"/>
              </a:rPr>
              <a:t>розрахунки резонансних частот для антен, що містять сферичні частинки, підтвердили, що зі збільшенням радіуса цих частинок спостерігається зниження резонансних частот. В той же час, якщо ми розглядаємо </a:t>
            </a:r>
            <a:r>
              <a:rPr lang="uk-UA" dirty="0" err="1">
                <a:solidFill>
                  <a:srgbClr val="000066"/>
                </a:solidFill>
                <a:latin typeface="Times New Roman" pitchFamily="18" charset="0"/>
                <a:cs typeface="Times New Roman" pitchFamily="18" charset="0"/>
              </a:rPr>
              <a:t>стрижнеподібні</a:t>
            </a:r>
            <a:r>
              <a:rPr lang="uk-UA" dirty="0">
                <a:solidFill>
                  <a:srgbClr val="000066"/>
                </a:solidFill>
                <a:latin typeface="Times New Roman" pitchFamily="18" charset="0"/>
                <a:cs typeface="Times New Roman" pitchFamily="18" charset="0"/>
              </a:rPr>
              <a:t> частинки довільного розміру, то частота оптичного резонансу зменшується в певному порядку, який можна описати як послідовність переходів від форми «</a:t>
            </a:r>
            <a:r>
              <a:rPr lang="uk-UA" dirty="0" err="1">
                <a:solidFill>
                  <a:srgbClr val="000066"/>
                </a:solidFill>
                <a:latin typeface="Times New Roman" pitchFamily="18" charset="0"/>
                <a:cs typeface="Times New Roman" pitchFamily="18" charset="0"/>
              </a:rPr>
              <a:t>сфероциліндр</a:t>
            </a:r>
            <a:r>
              <a:rPr lang="uk-UA" dirty="0">
                <a:solidFill>
                  <a:srgbClr val="000066"/>
                </a:solidFill>
                <a:latin typeface="Times New Roman" pitchFamily="18" charset="0"/>
                <a:cs typeface="Times New Roman" pitchFamily="18" charset="0"/>
              </a:rPr>
              <a:t>» до «циліндр» і, в кінці, до «витягнутого сфероїду».</a:t>
            </a:r>
          </a:p>
          <a:p>
            <a:pPr algn="just"/>
            <a:r>
              <a:rPr lang="en-US" dirty="0" smtClean="0">
                <a:solidFill>
                  <a:srgbClr val="000066"/>
                </a:solidFill>
                <a:latin typeface="Times New Roman" pitchFamily="18" charset="0"/>
                <a:cs typeface="Times New Roman" pitchFamily="18" charset="0"/>
              </a:rPr>
              <a:t>	</a:t>
            </a:r>
            <a:r>
              <a:rPr lang="uk-UA" dirty="0" smtClean="0">
                <a:solidFill>
                  <a:srgbClr val="000066"/>
                </a:solidFill>
                <a:latin typeface="Times New Roman" pitchFamily="18" charset="0"/>
                <a:cs typeface="Times New Roman" pitchFamily="18" charset="0"/>
              </a:rPr>
              <a:t>Останнім</a:t>
            </a:r>
            <a:r>
              <a:rPr lang="uk-UA" dirty="0">
                <a:solidFill>
                  <a:srgbClr val="000066"/>
                </a:solidFill>
                <a:latin typeface="Times New Roman" pitchFamily="18" charset="0"/>
                <a:cs typeface="Times New Roman" pitchFamily="18" charset="0"/>
              </a:rPr>
              <a:t>, але не менш важливим аспектом дослідження є демонстрація можливості контролю над спектральним положенням максимумів підсилення. Це можна досягти за допомогою ретельного вибору таких параметрів, як зазор між частинками, їх розміри та матеріал, з якого виготовлені </a:t>
            </a:r>
            <a:r>
              <a:rPr lang="uk-UA" dirty="0" err="1">
                <a:solidFill>
                  <a:srgbClr val="000066"/>
                </a:solidFill>
                <a:latin typeface="Times New Roman" pitchFamily="18" charset="0"/>
                <a:cs typeface="Times New Roman" pitchFamily="18" charset="0"/>
              </a:rPr>
              <a:t>наночастинки</a:t>
            </a:r>
            <a:r>
              <a:rPr lang="uk-UA" dirty="0">
                <a:solidFill>
                  <a:srgbClr val="000066"/>
                </a:solidFill>
                <a:latin typeface="Times New Roman" pitchFamily="18" charset="0"/>
                <a:cs typeface="Times New Roman" pitchFamily="18" charset="0"/>
              </a:rPr>
              <a:t>. Крім того, важливу роль відіграють матеріали діелектричного середовища, що оточують антену, які також можуть впливати на ці характеристики.</a:t>
            </a:r>
          </a:p>
          <a:p>
            <a:pPr algn="just"/>
            <a:r>
              <a:rPr lang="en-US" dirty="0" smtClean="0">
                <a:solidFill>
                  <a:srgbClr val="000066"/>
                </a:solidFill>
                <a:latin typeface="Times New Roman" pitchFamily="18" charset="0"/>
                <a:cs typeface="Times New Roman" pitchFamily="18" charset="0"/>
              </a:rPr>
              <a:t>	</a:t>
            </a:r>
            <a:r>
              <a:rPr lang="uk-UA" dirty="0" smtClean="0">
                <a:solidFill>
                  <a:srgbClr val="000066"/>
                </a:solidFill>
                <a:latin typeface="Times New Roman" pitchFamily="18" charset="0"/>
                <a:cs typeface="Times New Roman" pitchFamily="18" charset="0"/>
              </a:rPr>
              <a:t>Результати </a:t>
            </a:r>
            <a:r>
              <a:rPr lang="uk-UA" dirty="0">
                <a:solidFill>
                  <a:srgbClr val="000066"/>
                </a:solidFill>
                <a:latin typeface="Times New Roman" pitchFamily="18" charset="0"/>
                <a:cs typeface="Times New Roman" pitchFamily="18" charset="0"/>
              </a:rPr>
              <a:t>розрахунків резонансних частот для антен зі сферичними частинками свідчать про їхнє зменшення при збільшенні радіуса, в той час як у випадку </a:t>
            </a:r>
            <a:r>
              <a:rPr lang="uk-UA" dirty="0" err="1">
                <a:solidFill>
                  <a:srgbClr val="000066"/>
                </a:solidFill>
                <a:latin typeface="Times New Roman" pitchFamily="18" charset="0"/>
                <a:cs typeface="Times New Roman" pitchFamily="18" charset="0"/>
              </a:rPr>
              <a:t>стрижнеподібних</a:t>
            </a:r>
            <a:r>
              <a:rPr lang="uk-UA" dirty="0">
                <a:solidFill>
                  <a:srgbClr val="000066"/>
                </a:solidFill>
                <a:latin typeface="Times New Roman" pitchFamily="18" charset="0"/>
                <a:cs typeface="Times New Roman" pitchFamily="18" charset="0"/>
              </a:rPr>
              <a:t> частинок довільного розміру частота оптичного резонансу зменшується в ряду форм </a:t>
            </a:r>
            <a:r>
              <a:rPr lang="uk-UA" dirty="0">
                <a:solidFill>
                  <a:schemeClr val="accent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uk-UA" dirty="0" err="1">
                <a:solidFill>
                  <a:schemeClr val="accent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сфероциліндр</a:t>
            </a:r>
            <a:r>
              <a:rPr lang="uk-UA" dirty="0">
                <a:solidFill>
                  <a:schemeClr val="accent2">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 циліндр → витягнутий сфероїд».</a:t>
            </a:r>
          </a:p>
        </p:txBody>
      </p:sp>
      <p:sp>
        <p:nvSpPr>
          <p:cNvPr id="4" name="TextBox 3">
            <a:extLst>
              <a:ext uri="{FF2B5EF4-FFF2-40B4-BE49-F238E27FC236}">
                <a16:creationId xmlns="" xmlns:a16="http://schemas.microsoft.com/office/drawing/2014/main" id="{998A09E4-282F-4E82-B823-278107EDAD2B}"/>
              </a:ext>
            </a:extLst>
          </p:cNvPr>
          <p:cNvSpPr txBox="1"/>
          <p:nvPr/>
        </p:nvSpPr>
        <p:spPr>
          <a:xfrm>
            <a:off x="1519707" y="6026931"/>
            <a:ext cx="6194737" cy="707886"/>
          </a:xfrm>
          <a:prstGeom prst="rect">
            <a:avLst/>
          </a:prstGeom>
          <a:noFill/>
        </p:spPr>
        <p:txBody>
          <a:bodyPr wrap="square" rtlCol="0">
            <a:spAutoFit/>
          </a:bodyPr>
          <a:lstStyle/>
          <a:p>
            <a:pPr algn="ctr"/>
            <a:r>
              <a:rPr lang="uk-UA" sz="4000" b="1" i="1" dirty="0">
                <a:solidFill>
                  <a:srgbClr val="00B050"/>
                </a:solidFill>
                <a:effectLst>
                  <a:outerShdw blurRad="38100" dist="38100" dir="2700000" algn="tl">
                    <a:srgbClr val="000000">
                      <a:alpha val="43137"/>
                    </a:srgbClr>
                  </a:outerShdw>
                </a:effectLst>
              </a:rPr>
              <a:t>Дякую за увагу.</a:t>
            </a:r>
            <a:endParaRPr lang="ru-RU" sz="4000" b="1" i="1" dirty="0">
              <a:solidFill>
                <a:srgbClr val="00B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6711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Контур">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TM04033919[[fn=Контур]]</Template>
  <TotalTime>1345</TotalTime>
  <Words>706</Words>
  <Application>Microsoft Office PowerPoint</Application>
  <PresentationFormat>Экран (4:3)</PresentationFormat>
  <Paragraphs>100</Paragraphs>
  <Slides>16</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Контур</vt:lpstr>
      <vt:lpstr>Equation</vt:lpstr>
      <vt:lpstr>Національний університет “Запорізька політехніка”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ОПТИЧНІ НАНОАНТЕНИ</dc:title>
  <dc:creator>Сергій ГОЛУБ</dc:creator>
  <cp:lastModifiedBy>Голуб</cp:lastModifiedBy>
  <cp:revision>85</cp:revision>
  <dcterms:created xsi:type="dcterms:W3CDTF">2023-11-26T16:57:21Z</dcterms:created>
  <dcterms:modified xsi:type="dcterms:W3CDTF">2023-12-14T10:57:18Z</dcterms:modified>
</cp:coreProperties>
</file>