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6" r:id="rId9"/>
    <p:sldId id="306" r:id="rId10"/>
    <p:sldId id="266" r:id="rId11"/>
    <p:sldId id="284" r:id="rId12"/>
    <p:sldId id="285" r:id="rId13"/>
    <p:sldId id="288" r:id="rId14"/>
    <p:sldId id="289" r:id="rId15"/>
    <p:sldId id="300" r:id="rId16"/>
    <p:sldId id="301" r:id="rId17"/>
    <p:sldId id="302" r:id="rId18"/>
    <p:sldId id="304" r:id="rId19"/>
    <p:sldId id="305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3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4147" y="2568511"/>
            <a:ext cx="9405257" cy="1150257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”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ПЕРСПЕКТИВНА МЕТОДИКА  КА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ЛІБРУВАННЯ</a:t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ВОЛЬТАМПЕРМЕТРА  М2038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6850" y="518885"/>
            <a:ext cx="7576456" cy="1057987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світи і Науки України </a:t>
            </a:r>
          </a:p>
          <a:p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університет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Запорізька політехніка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3037686104_w640_h640_m2038-voltampermetr.webp (Изображение WEBP, 480 × 640 пикселей) —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0" t="28435" r="36035" b="27075"/>
          <a:stretch/>
        </p:blipFill>
        <p:spPr>
          <a:xfrm>
            <a:off x="270023" y="3293894"/>
            <a:ext cx="3447666" cy="336834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22781" y="2246085"/>
            <a:ext cx="478349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uk-UA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Презентація  на тему</a:t>
            </a:r>
            <a:r>
              <a:rPr lang="en-US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39547" y="5433282"/>
            <a:ext cx="3158237" cy="4662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uk-UA" sz="27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Лісогурський</a:t>
            </a:r>
            <a:r>
              <a:rPr lang="uk-UA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Д.К.</a:t>
            </a:r>
            <a:endParaRPr lang="uk-UA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00937" y="5103718"/>
            <a:ext cx="285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тудент </a:t>
            </a:r>
            <a:r>
              <a:rPr lang="uk-UA" sz="20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 БК-412м</a:t>
            </a:r>
            <a:endParaRPr lang="uk-UA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452800" y="1639196"/>
            <a:ext cx="3520836" cy="719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інформаційної безпеки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та  </a:t>
            </a:r>
            <a:r>
              <a:rPr lang="uk-UA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наноелектроніки</a:t>
            </a:r>
            <a:endParaRPr lang="uk-UA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7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677" y="260251"/>
            <a:ext cx="11717214" cy="6597749"/>
          </a:xfrm>
        </p:spPr>
        <p:txBody>
          <a:bodyPr/>
          <a:lstStyle/>
          <a:p>
            <a:pPr marL="9017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689909"/>
              </p:ext>
            </p:extLst>
          </p:nvPr>
        </p:nvGraphicFramePr>
        <p:xfrm>
          <a:off x="2813535" y="1385035"/>
          <a:ext cx="8457845" cy="5361509"/>
        </p:xfrm>
        <a:graphic>
          <a:graphicData uri="http://schemas.openxmlformats.org/drawingml/2006/table">
            <a:tbl>
              <a:tblPr firstRow="1" firstCol="1" bandRow="1"/>
              <a:tblGrid>
                <a:gridCol w="2387737"/>
                <a:gridCol w="3009667"/>
                <a:gridCol w="3060441"/>
              </a:tblGrid>
              <a:tr h="597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Назва еталону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Межі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калібрувальних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напруг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струмів</a:t>
                      </a: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Межі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допустимої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основної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похибки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каліброваних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напруг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струмів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77">
                <a:tc row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Багатофункціональний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калібратор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напруги П320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мВ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±(0,05·U</a:t>
                      </a:r>
                      <a:r>
                        <a:rPr lang="ru-RU" sz="14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+10) мкВ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±(30·U</a:t>
                      </a:r>
                      <a:r>
                        <a:rPr lang="ru-RU" sz="14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+10) мкВ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±(20·U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+40) мкВ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±(40·U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+500) мВ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600 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±(0,04·U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+5) мВ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600 В до 1000 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±(0,05·U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+5) мВ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±(0,06·I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+0,01) мкА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±(0,1·I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+0,1) мкА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мА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±(0,1·I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+1) мкА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77">
                <a:tc row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Багатофункціональний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калібратор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струму П321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мкА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(0,01+γ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)+2) 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мкА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(0,005+γ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)+1) 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(0,005+γ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)+0,01) мкА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мА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(0,005+γ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)+0,1) мкА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мА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(0,005+γ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)+1) мкА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(0,01+γ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)+0,05) 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±(10·I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(0,01+γ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)+0,5) 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±(30·U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·10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+10) мкВ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±(20·U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+γ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U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·10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+50) мкВ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88" marR="394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" y="4337538"/>
            <a:ext cx="2544638" cy="2170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0" y="2130302"/>
            <a:ext cx="2466975" cy="1857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28290" y="904247"/>
            <a:ext cx="7288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 характеристики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калібраторів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П320 та П321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0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381818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мегаометри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768" y="1674846"/>
            <a:ext cx="10820400" cy="4809930"/>
          </a:xfrm>
        </p:spPr>
        <p:txBody>
          <a:bodyPr>
            <a:normAutofit lnSpcReduction="10000"/>
          </a:bodyPr>
          <a:lstStyle/>
          <a:p>
            <a:pPr marL="0" indent="45000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Мегаомметри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Ф4102/1-1М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презначен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опору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ізоляції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електропристроїв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знаходячихся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использоваться 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галузях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Мегаомметр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Ф4102/1-1М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індикацію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індикатор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химічних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інди-катор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КП.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Мегаомметр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Ф4102/1-1М сохраняет работоспособность при температуре окружающего воздуха от -30 до +50°С и относительной влажности 90% при температуре плюс 30°С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0914" y="596422"/>
            <a:ext cx="8610600" cy="82183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400" dirty="0" err="1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en-US" sz="24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9" y="1511559"/>
            <a:ext cx="10996127" cy="4683967"/>
          </a:xfrm>
        </p:spPr>
        <p:txBody>
          <a:bodyPr>
            <a:normAutofit lnSpcReduction="10000"/>
          </a:bodyPr>
          <a:lstStyle/>
          <a:p>
            <a:pPr marL="0" indent="450000"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Мегаометр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Ф4102/1-1М 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таких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підсилювач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вимірювальний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0000" algn="just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Підсилювач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вимірювальний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фігармічний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підсилювач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компре-сії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сигналу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ційного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підсилювача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транзистор.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</a:rPr>
              <a:t>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1,5 за ГОСТ 8.401-80. Межа допуску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±1,5%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довжини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шкали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Довжина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шкали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мегамометра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Ф4102/1-1М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88 мм.</a:t>
            </a:r>
          </a:p>
          <a:p>
            <a:pPr marL="0" indent="0">
              <a:buNone/>
            </a:pPr>
            <a:endParaRPr lang="ru-RU" sz="2000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4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114" y="1158862"/>
            <a:ext cx="11873886" cy="545654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Таблиця 2 – Характеристики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мегаомметра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Ф4102/1-1М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5" name="Picture 7" descr="Ф4102/2-1М Мегаомметр. Купить Ф4102/2-1М Мегаомметр. Цена Ф4102/2-1М  Мегаомме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44" y="2982063"/>
            <a:ext cx="2798309" cy="181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310519"/>
              </p:ext>
            </p:extLst>
          </p:nvPr>
        </p:nvGraphicFramePr>
        <p:xfrm>
          <a:off x="3810793" y="2473844"/>
          <a:ext cx="6399213" cy="4024311"/>
        </p:xfrm>
        <a:graphic>
          <a:graphicData uri="http://schemas.openxmlformats.org/drawingml/2006/table">
            <a:tbl>
              <a:tblPr/>
              <a:tblGrid>
                <a:gridCol w="2114178"/>
                <a:gridCol w="3072841"/>
                <a:gridCol w="1212194"/>
              </a:tblGrid>
              <a:tr h="1004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Діпазон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вимірювання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опору </a:t>
                      </a: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ізоляції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Дільниці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діапазона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відносною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похибкою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не </a:t>
                      </a: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меньш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Напруга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 до 30 МОм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 0,03 МОм до 30 МОм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100±5 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 до 2000 МОм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30 МОм до 1000 МОм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9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 0 до 150 МОм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0,15 МОм до 150 МОм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500±25 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8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 0 до 10 000 МОм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 МОм до 5000 МОм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9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 0 до 300 МОм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 0,3 МОм до 300 МОм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1000±50 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6918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 0 до 20 000 МОм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9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300 МОм до 10 000 МОм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0" marR="32910" marT="32910" marB="3291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17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0368" y="435001"/>
            <a:ext cx="8610600" cy="1293028"/>
          </a:xfrm>
        </p:spPr>
        <p:txBody>
          <a:bodyPr>
            <a:normAutofit fontScale="90000"/>
          </a:bodyPr>
          <a:lstStyle/>
          <a:p>
            <a:pPr marL="450215"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Установка 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пробивна універсальна УПУ-6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9106" y="1178858"/>
            <a:ext cx="10820400" cy="5176623"/>
          </a:xfrm>
        </p:spPr>
        <p:txBody>
          <a:bodyPr>
            <a:normAutofit/>
          </a:bodyPr>
          <a:lstStyle/>
          <a:p>
            <a:pPr marL="4572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Установка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пробивна універсальна УПУ-6 призначена для випробування ізоляції обладнання електротехнічного переміною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синосоідальною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напругою частотою 50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Гц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випрямленою наругою негативною полярністю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регулюємим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межах 0 - 6кВ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94318" y="3210848"/>
            <a:ext cx="1014237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‒ межі встановлення вихідної напруги ‒ 1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3; 6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кВ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‒ 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приведена відносна похибка установки при вимірах вихідної напруги становить не більше ‒ 3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‒ 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максимальний вихідний струм ‒ 100мА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‒ 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наведена відносна похибка виміру струму становить не більше ‒ 3%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‒ 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поріг </a:t>
            </a:r>
            <a:r>
              <a:rPr lang="uk-UA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спрацьовуваання</a:t>
            </a:r>
            <a:r>
              <a:rPr lang="uk-UA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струмового захисту становить ‒ 120±5мА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57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493786"/>
            <a:ext cx="8610600" cy="12930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методики </a:t>
            </a:r>
            <a:r>
              <a:rPr lang="ru-RU" sz="22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калібрування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ВОЛЬТАМПЕРМЕТРА М2038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979956"/>
            <a:ext cx="10820400" cy="4178248"/>
          </a:xfrm>
        </p:spPr>
        <p:txBody>
          <a:bodyPr>
            <a:normAutofit lnSpcReduction="10000"/>
          </a:bodyPr>
          <a:lstStyle/>
          <a:p>
            <a:pPr marL="0" lv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Данна методика поширюється на процедуру калібрування  аналогових 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вольтам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перметрів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М2038 постійного  струму  частотою 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50 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Гц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з використанням 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багатофун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кціональних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uk-UA" dirty="0" err="1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калібраторів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 у  таких діапазонах вимірювання  величин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endParaRPr lang="uk-UA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- напруга постійного струму - від 1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мВ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до 600 В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uk-UA" dirty="0" smtClean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постійний струм - від 0,75 </a:t>
            </a:r>
            <a:r>
              <a:rPr lang="uk-UA" dirty="0" err="1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мА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до 30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</a:t>
            </a:r>
          </a:p>
          <a:p>
            <a:pPr marL="0" lvl="0" indent="4500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Метод (принцип) вимірювання: прямі виміри.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876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1515" y="2717013"/>
            <a:ext cx="8614395" cy="1298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553" y="920883"/>
            <a:ext cx="3109229" cy="1097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078" y="2805412"/>
            <a:ext cx="4005419" cy="1121761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>
            <a:off x="6487886" y="2018258"/>
            <a:ext cx="437493" cy="799587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912" y="3927173"/>
            <a:ext cx="537031" cy="8169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9214" y="4714329"/>
            <a:ext cx="3609145" cy="95105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97864" y="5933255"/>
            <a:ext cx="103067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Рисунок 3</a:t>
            </a:r>
            <a:r>
              <a:rPr 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 </a:t>
            </a:r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Блок схема здійснення вимірювання </a:t>
            </a:r>
            <a:r>
              <a:rPr 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 </a:t>
            </a:r>
            <a:r>
              <a:rPr lang="uk-UA" sz="2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калібратора</a:t>
            </a:r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П320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675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899" y="737208"/>
            <a:ext cx="3139712" cy="774259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741367" y="1427492"/>
            <a:ext cx="388776" cy="8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045" y="2258009"/>
            <a:ext cx="4005419" cy="11217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102" y="4227187"/>
            <a:ext cx="3603048" cy="9449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1367" y="3379770"/>
            <a:ext cx="508519" cy="84741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01012" y="5675513"/>
            <a:ext cx="107395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</a:t>
            </a:r>
            <a:r>
              <a:rPr 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.2 </a:t>
            </a:r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Блок схема здійснення вимірювання  допомогою </a:t>
            </a:r>
            <a:r>
              <a:rPr lang="uk-UA" sz="2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калібратора</a:t>
            </a:r>
            <a:r>
              <a:rPr 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струму П321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017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485191"/>
            <a:ext cx="8610600" cy="1310952"/>
          </a:xfrm>
        </p:spPr>
        <p:txBody>
          <a:bodyPr>
            <a:normAutofit/>
          </a:bodyPr>
          <a:lstStyle/>
          <a:p>
            <a:pPr algn="ctr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 данні вольтамперметра м2038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796143"/>
            <a:ext cx="10820400" cy="4641979"/>
          </a:xfrm>
        </p:spPr>
        <p:txBody>
          <a:bodyPr>
            <a:normAutofit fontScale="62500" lnSpcReduction="20000"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3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Межа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допустимої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загальної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</a:t>
            </a:r>
            <a:r>
              <a:rPr lang="uk-UA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хибки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діапазонах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вимірів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±0,5%.</a:t>
            </a:r>
            <a:endParaRPr lang="ru-RU" sz="35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uk-UA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Граничне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</a:t>
            </a:r>
            <a:r>
              <a:rPr lang="uk-UA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пазонів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вимірів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пад</a:t>
            </a:r>
            <a:r>
              <a:rPr lang="uk-UA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іння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струм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наведен</a:t>
            </a:r>
            <a:r>
              <a:rPr lang="uk-UA" sz="3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  в таблиці.</a:t>
            </a:r>
            <a:endParaRPr lang="ru-RU" sz="35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Ч</a:t>
            </a:r>
            <a:r>
              <a:rPr lang="uk-UA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показів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не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с.</a:t>
            </a:r>
            <a:endParaRPr lang="ru-RU" sz="35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Випробувальна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напруга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r>
              <a:rPr lang="uk-UA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золяції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2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</a:t>
            </a:r>
            <a:endParaRPr lang="ru-RU" sz="35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Габаритні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розміри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М2038 — не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243x200x100 мм.</a:t>
            </a:r>
            <a:endParaRPr lang="ru-RU" sz="35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Маса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М2038 не </a:t>
            </a:r>
            <a:r>
              <a:rPr lang="uk-UA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перевищ</a:t>
            </a: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футляра 3,0 кг, с футляром 4,1 кг.</a:t>
            </a:r>
            <a:endParaRPr lang="ru-RU" sz="35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456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0245" y="447132"/>
            <a:ext cx="8610600" cy="1293028"/>
          </a:xfrm>
        </p:spPr>
        <p:txBody>
          <a:bodyPr>
            <a:normAutofit fontScale="90000"/>
          </a:bodyPr>
          <a:lstStyle/>
          <a:p>
            <a:pPr marL="228600" lvl="0" algn="ctr">
              <a:lnSpc>
                <a:spcPct val="150000"/>
              </a:lnSpc>
              <a:spcBef>
                <a:spcPts val="1000"/>
              </a:spcBef>
            </a:pPr>
            <a:r>
              <a:rPr lang="uk-UA" sz="2200" cap="none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ВИЗНАЧЕМО ТОЧКИ КАЛІБРУВАННЯ ДЛЯ  </a:t>
            </a:r>
            <a:r>
              <a:rPr lang="uk-UA" sz="2200" cap="none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М2038</a:t>
            </a:r>
            <a:r>
              <a:rPr lang="ru-RU" sz="2200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445" y="1371600"/>
            <a:ext cx="10820400" cy="5337109"/>
          </a:xfrm>
        </p:spPr>
        <p:txBody>
          <a:bodyPr>
            <a:noAutofit/>
          </a:bodyPr>
          <a:lstStyle/>
          <a:p>
            <a:pPr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Щоб визначити точки калібрування вольтамперметра М2038, нам  потрібно знати діапазони  вимірювання на яких ми будемо проводити своє калібрування.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69875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Діапазони вимірювання  визначаються  замовником який приніс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прилад на калібрування.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Замовник  складає заявку  на калібрування та затверджує її.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В даному випадку замовник зазначив у заявці  наступні граничні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діапазони вимірювань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275" lvl="0" indent="0" algn="just">
              <a:lnSpc>
                <a:spcPct val="107000"/>
              </a:lnSpc>
              <a:buNone/>
            </a:pP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‒ 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50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(кількість точок калібрування 1)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275" lvl="0" indent="0" algn="just">
              <a:lnSpc>
                <a:spcPct val="107000"/>
              </a:lnSpc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             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=150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 весь діапазон кількість точок калібрування 3)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275" lvl="0" indent="0" algn="just">
              <a:lnSpc>
                <a:spcPct val="107000"/>
              </a:lnSpc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=300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 кількість точок калібрування 1)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275" lvl="0" indent="0" algn="just">
              <a:lnSpc>
                <a:spcPct val="107000"/>
              </a:lnSpc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=5 А ( кількість точок калібрування 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903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0914" y="176545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114" y="1469573"/>
            <a:ext cx="10820400" cy="4865913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В промисловому виробництві вимоги до допусків при випуску якісної  продукції стають з плином часу більш суворим  роль невизначеності вимірювань   при оцінці якості продукції  має </a:t>
            </a:r>
            <a:r>
              <a:rPr lang="uk-UA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сутєве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значення. Невизначеність вимірювання дозволяє робити порівняння при оцінці відповідності.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Об’єкт та предмет дослідження — об’єктом дослідження виступає </a:t>
            </a:r>
            <a:r>
              <a:rPr lang="uk-UA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вимірюваль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-ний прилад вольтамперметр М2038 та дослідження його невизначеності у вказаних точках діапазону, ознайомлення з його технічною документацією для визначень його технічних характеристик необхідних для калібрування приладу, ознайомлення з параметрами </a:t>
            </a:r>
            <a:r>
              <a:rPr lang="uk-UA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калібраторів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задіяних у процесі калібрування.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1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2841" y="83238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ОБЧИСЛЕННЯ НЕВИЗНАЧЕНОСТЕЙ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429" y="1376266"/>
            <a:ext cx="10820400" cy="4679301"/>
          </a:xfrm>
        </p:spPr>
        <p:txBody>
          <a:bodyPr>
            <a:normAutofit fontScale="92500" lnSpcReduction="10000"/>
          </a:bodyPr>
          <a:lstStyle/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Виконуючи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калібрування аналогового вольтамперметру М2038 ми буде-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мо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посилатися в частині формул розрахунків на ЕА-4/02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Ми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починаємо з складання рівняння для величини яка вимірюється беру-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чи до уваги  той факт що замовник у заявці зазначив конкретний діапазон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вимі-рювання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та точки в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діапазні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на яких буде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калібруватися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прилад.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Складаємо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рівняння описуючи поправки які входять до його складу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</a:p>
          <a:p>
            <a:pPr indent="0" algn="r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(4.1)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660" y="5391403"/>
            <a:ext cx="2054590" cy="41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5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3710" y="1000242"/>
            <a:ext cx="10820400" cy="542855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де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uk-UA" baseline="-250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iX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покази вольтамперметра М2038 при поданому сигналі (напруга) від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V</a:t>
            </a:r>
            <a:r>
              <a:rPr lang="uk-UA" baseline="-250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значення сигналу (напруга, опір) від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різноманітними ефектами впливу на значення сигналу від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uk-UA" dirty="0" smtClean="0"/>
              <a:t>                                                                                                                                                                 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(4.2)</a:t>
            </a:r>
          </a:p>
          <a:p>
            <a:pPr marL="0" indent="0" algn="r"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де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sz="2400" baseline="-250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SD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поправка, пов'язана із дрейфом показів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з моменту його останнього калібрування;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090" y="4079246"/>
            <a:ext cx="5066522" cy="67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1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6388" y="1457442"/>
            <a:ext cx="10820400" cy="4430174"/>
          </a:xfrm>
        </p:spPr>
        <p:txBody>
          <a:bodyPr>
            <a:norm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6267450" algn="r"/>
              </a:tabLst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SC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відхиленням від лінійності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	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відхиленням температури калібрування від нормальної;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коливання напруги живлення;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SL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зміною навантаження у колах </a:t>
            </a: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вольтамперметра;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STc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нестабільністю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δV</a:t>
            </a:r>
            <a:r>
              <a:rPr lang="uk-UA" baseline="-2500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поправка, пов'язана із похибкою калібрування самого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6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0215"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Розрахунок похибки  приладу для точки 50В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098" y="2231883"/>
            <a:ext cx="10820400" cy="4024125"/>
          </a:xfrm>
        </p:spPr>
        <p:txBody>
          <a:bodyPr>
            <a:norm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Перемикачеем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діапазонів КН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калібратору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П320 встановлюємо в режим 100В та декадними перемикачами набираєм значення яке дорівнює 50В. В на-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шому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процесі використовуємо калібровані дроти які були в наданому приладі.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Отримане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нами значення становить ‒ 50</a:t>
            </a:r>
            <a:r>
              <a:rPr lang="ru-RU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,15В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</a:rPr>
              <a:t>У свідоцтві на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</a:rPr>
              <a:t>калібратор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</a:rPr>
              <a:t> П320 зазначено, що поправка до показів </a:t>
            </a:r>
            <a:r>
              <a:rPr lang="uk-UA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калі</a:t>
            </a:r>
            <a:r>
              <a:rPr lang="uk-UA" sz="2400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братора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</a:rPr>
              <a:t>у цій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36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816429" y="1364136"/>
            <a:ext cx="10820400" cy="4784737"/>
          </a:xfrm>
        </p:spPr>
        <p:txBody>
          <a:bodyPr>
            <a:normAutofit fontScale="70000" lnSpcReduction="20000"/>
          </a:bodyPr>
          <a:lstStyle/>
          <a:p>
            <a:endParaRPr lang="uk-UA" dirty="0" smtClean="0"/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цій точці складає ±0,005В, що призводить до невизначеності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каліб-рування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у точці 50 В, що дорівнює 0,002 В (з коефіцієнтом охоплення k=2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Похибка показів вольтметру дорівнює</a:t>
            </a: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lvl="0" indent="0" algn="r">
              <a:lnSpc>
                <a:spcPct val="150000"/>
              </a:lnSpc>
              <a:buNone/>
            </a:pPr>
            <a:endParaRPr lang="uk-UA" dirty="0" smtClean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lvl="0" indent="0" algn="r">
              <a:lnSpc>
                <a:spcPct val="150000"/>
              </a:lnSpc>
              <a:buNone/>
            </a:pPr>
            <a:r>
              <a:rPr lang="uk-UA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(4.3)</a:t>
            </a:r>
            <a:endParaRPr lang="ru-RU" sz="35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uk-UA" sz="24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lvl="0" indent="0" algn="r">
              <a:lnSpc>
                <a:spcPct val="150000"/>
              </a:lnSpc>
              <a:buNone/>
            </a:pPr>
            <a:r>
              <a:rPr lang="uk-UA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uk-UA" sz="31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uk-UA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.4)</a:t>
            </a:r>
            <a:endParaRPr lang="ru-RU" sz="3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uk-UA" sz="2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31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де</a:t>
            </a:r>
            <a:r>
              <a:rPr lang="en-US" sz="31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      </a:t>
            </a:r>
            <a:r>
              <a:rPr lang="uk-UA" sz="3100" dirty="0">
                <a:latin typeface="Times New Roman" panose="02020603050405020304" pitchFamily="18" charset="0"/>
                <a:ea typeface="SimSun" panose="02010600030101010101" pitchFamily="2" charset="-122"/>
              </a:rPr>
              <a:t>‒ напруга</a:t>
            </a:r>
            <a:r>
              <a:rPr lang="ru-RU" sz="3100" dirty="0">
                <a:latin typeface="Times New Roman" panose="02020603050405020304" pitchFamily="18" charset="0"/>
                <a:ea typeface="SimSun" panose="02010600030101010101" pitchFamily="2" charset="-122"/>
              </a:rPr>
              <a:t>,</a:t>
            </a:r>
            <a:r>
              <a:rPr lang="uk-UA" sz="3100" dirty="0">
                <a:latin typeface="Times New Roman" panose="02020603050405020304" pitchFamily="18" charset="0"/>
                <a:ea typeface="SimSun" panose="02010600030101010101" pitchFamily="2" charset="-122"/>
              </a:rPr>
              <a:t> показів вольтамперметру дорівнює ‒ 50</a:t>
            </a:r>
            <a:r>
              <a:rPr lang="ru-RU" sz="3100" dirty="0">
                <a:latin typeface="Times New Roman" panose="02020603050405020304" pitchFamily="18" charset="0"/>
                <a:ea typeface="SimSun" panose="02010600030101010101" pitchFamily="2" charset="-122"/>
              </a:rPr>
              <a:t>,15</a:t>
            </a:r>
            <a:r>
              <a:rPr lang="uk-UA" sz="3100" dirty="0">
                <a:latin typeface="Times New Roman" panose="02020603050405020304" pitchFamily="18" charset="0"/>
                <a:ea typeface="SimSun" panose="02010600030101010101" pitchFamily="2" charset="-122"/>
              </a:rPr>
              <a:t>В</a:t>
            </a:r>
            <a:r>
              <a:rPr lang="ru-RU" sz="3100" dirty="0">
                <a:latin typeface="Times New Roman" panose="02020603050405020304" pitchFamily="18" charset="0"/>
                <a:ea typeface="SimSun" panose="02010600030101010101" pitchFamily="2" charset="-122"/>
              </a:rPr>
              <a:t>;</a:t>
            </a:r>
            <a:endParaRPr lang="uk-UA" sz="31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684" y="3249269"/>
            <a:ext cx="1979945" cy="50723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684" y="4473681"/>
            <a:ext cx="2604847" cy="56193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713" y="5486400"/>
            <a:ext cx="434724" cy="3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96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4967" y="1249773"/>
            <a:ext cx="10820400" cy="5095043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‒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напруга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вироблена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калібратором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‒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50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uk-UA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поправка напруги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калібратора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‒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0,005В</a:t>
            </a:r>
            <a:endParaRPr lang="en-US" sz="24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21615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2.Поправка напруги </a:t>
            </a: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  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показів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вольтамперметра М2038 дорівнює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lvl="0" indent="0" algn="r">
              <a:lnSpc>
                <a:spcPct val="150000"/>
              </a:lnSpc>
              <a:buNone/>
            </a:pP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.5)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З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причини неможливості точного визначення кожної з складових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невиз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наченості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значення можуть бути оцінені на основі характеристик, що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встано</a:t>
            </a: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влені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виробником.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841" y="1494472"/>
            <a:ext cx="468355" cy="3047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522" y="2043933"/>
            <a:ext cx="570992" cy="43696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654" y="2726080"/>
            <a:ext cx="648372" cy="41031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9420" y="3453804"/>
            <a:ext cx="5103996" cy="68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791" y="1588070"/>
            <a:ext cx="10820400" cy="4024125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Виробник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гарантує, що коли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працює у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встановлених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межах температури (наприклад, від 18°С до 28°С), при встановленій напрузі живлення (наприклад, 230 В ±10%), гранично допустиме значення складає  ±0,01%. </a:t>
            </a:r>
            <a:endParaRPr lang="en-US" sz="1800" dirty="0" smtClean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8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Поправка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пов'язана із похибкою калібрування самого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калібратора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(δV</a:t>
            </a:r>
            <a:r>
              <a:rPr lang="uk-UA" sz="2400" baseline="-25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S50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 кожній точці такі значення поправки, що вказані у свідоцтві про калібру-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вання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але із протилежним знаком щоб не збільшувати значення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невизна-ченості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Саме ця процедура застосована при складанні таблиці підрозділу.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96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973529"/>
              </p:ext>
            </p:extLst>
          </p:nvPr>
        </p:nvGraphicFramePr>
        <p:xfrm>
          <a:off x="2220685" y="1995993"/>
          <a:ext cx="9265299" cy="37983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40781"/>
                <a:gridCol w="1442214"/>
                <a:gridCol w="1496994"/>
                <a:gridCol w="1657553"/>
                <a:gridCol w="1488492"/>
                <a:gridCol w="1339265"/>
              </a:tblGrid>
              <a:tr h="16278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Величина,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uk-UA" sz="2200" baseline="-250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Оцінка величини,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uk-UA" sz="2200" baseline="-25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Невизначе-ність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(k=1),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u(x</a:t>
                      </a:r>
                      <a:r>
                        <a:rPr lang="uk-UA" sz="2200" baseline="-25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Закон розподілу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Коефіцієнт впливу,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uk-UA" sz="2200" baseline="-25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Внесок,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uk-UA" sz="2200" baseline="-250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(y)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uk-UA" sz="2200" baseline="-25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iX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-V</a:t>
                      </a:r>
                      <a:r>
                        <a:rPr lang="uk-UA" sz="2200" baseline="-25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iX0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50,15 В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uk-UA" sz="2200" baseline="-25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S50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50 В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0,002/2В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нормальний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uk-UA" sz="2200" baseline="-25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= -1,0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0,001 В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δV</a:t>
                      </a:r>
                      <a:r>
                        <a:rPr lang="uk-UA" sz="2200" baseline="-25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0,005 В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0,17/√3 В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рівномірний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uk-UA" sz="2200" baseline="-25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= -1,0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0,0073В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uk-UA" sz="2200" baseline="-25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+0,145 В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0,01069 В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016049" y="1308476"/>
            <a:ext cx="60852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Таблиця 4</a:t>
            </a:r>
            <a:r>
              <a:rPr lang="uk-UA" sz="20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.1 </a:t>
            </a:r>
            <a:r>
              <a:rPr lang="uk-UA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–Бюджет складових </a:t>
            </a:r>
            <a:r>
              <a:rPr lang="uk-UA" sz="20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невизначеностей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50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285" y="864938"/>
            <a:ext cx="10820400" cy="4979198"/>
          </a:xfrm>
        </p:spPr>
        <p:txBody>
          <a:bodyPr>
            <a:normAutofit fontScale="55000" lnSpcReduction="20000"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en-US" sz="24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uk-UA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uk-UA" sz="35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Запис результату </a:t>
            </a:r>
            <a:r>
              <a:rPr lang="uk-UA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калібрування</a:t>
            </a:r>
            <a:endParaRPr lang="en-US" sz="35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en-US" sz="24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r">
              <a:lnSpc>
                <a:spcPct val="107000"/>
              </a:lnSpc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</a:t>
            </a: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(4.6)</a:t>
            </a:r>
            <a:endParaRPr lang="ru-RU" sz="35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endParaRPr lang="en-US" sz="24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r">
              <a:lnSpc>
                <a:spcPct val="107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uk-UA" sz="2400" dirty="0" smtClean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lvl="0" indent="0" algn="r">
              <a:lnSpc>
                <a:spcPct val="107000"/>
              </a:lnSpc>
              <a:buNone/>
            </a:pP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                                                           </a:t>
            </a:r>
            <a:r>
              <a:rPr lang="uk-UA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= </a:t>
            </a:r>
            <a:r>
              <a:rPr lang="uk-UA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2·0,01069 = 0,0214В                                               </a:t>
            </a:r>
            <a:r>
              <a:rPr lang="uk-UA" sz="350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(4.7)</a:t>
            </a:r>
            <a:endParaRPr lang="ru-RU" sz="35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r">
              <a:lnSpc>
                <a:spcPct val="107000"/>
              </a:lnSpc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		</a:t>
            </a:r>
            <a:endParaRPr lang="en-US" sz="24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1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sz="35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Похибка 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показів вольтамперметру, що </a:t>
            </a:r>
            <a:r>
              <a:rPr lang="uk-UA" sz="35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калібрується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для значення </a:t>
            </a:r>
            <a:r>
              <a:rPr lang="uk-UA" sz="35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постійної 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напруги 5</a:t>
            </a:r>
            <a:r>
              <a:rPr lang="ru-RU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ru-RU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В має вигляд:</a:t>
            </a:r>
            <a:endParaRPr lang="ru-RU" sz="3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r>
              <a:rPr lang="uk-UA" sz="35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е</a:t>
            </a:r>
            <a:r>
              <a:rPr lang="uk-UA" sz="3500" baseline="-250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х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= (0,145±0,0214) В (k=2)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uk-UA" sz="35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(4.8</a:t>
            </a:r>
            <a:r>
              <a:rPr lang="uk-UA" sz="35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ru-RU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421" y="2061653"/>
            <a:ext cx="3919053" cy="6085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421" y="3108209"/>
            <a:ext cx="1278179" cy="4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6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792" y="1373466"/>
            <a:ext cx="10820400" cy="4024125"/>
          </a:xfrm>
        </p:spPr>
        <p:txBody>
          <a:bodyPr>
            <a:normAutofit/>
          </a:bodyPr>
          <a:lstStyle/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Вказана 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невизначеність калібрування відповідає сумарній </a:t>
            </a:r>
            <a:r>
              <a:rPr lang="uk-UA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невизначе-ності</a:t>
            </a:r>
            <a:r>
              <a:rPr lang="uk-UA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помноженій на коефіцієнт охоплення k=2, при  нормальному законі розподілу з рівнем довіри приблизно 95%.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8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9106" y="1007705"/>
            <a:ext cx="10820400" cy="5467739"/>
          </a:xfrm>
        </p:spPr>
        <p:txBody>
          <a:bodyPr/>
          <a:lstStyle/>
          <a:p>
            <a:pPr indent="45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роботи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розробка методики  калібрування аналогового 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вольтам-</a:t>
            </a:r>
            <a:r>
              <a:rPr lang="uk-UA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перметру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М2038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впровадження її  на підприємстві  ПрАТ ’’ЗЕРЗ’’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 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невизначе</a:t>
            </a:r>
            <a:r>
              <a:rPr lang="uk-UA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ностей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конкретних  точках  діапазону  вимірювання.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Завданя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дослідженя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отримати навики та практичні вміння при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калібруванні вимірювального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приладу вольтамперметру М2038 та в подальшому набрати статистику похибок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невизначеностей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конкретних діапазонах.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35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512447"/>
            <a:ext cx="8610600" cy="980451"/>
          </a:xfrm>
        </p:spPr>
        <p:txBody>
          <a:bodyPr/>
          <a:lstStyle/>
          <a:p>
            <a:pPr lvl="0" algn="ctr">
              <a:spcBef>
                <a:spcPts val="1000"/>
              </a:spcBef>
            </a:pPr>
            <a:r>
              <a:rPr lang="uk-UA" sz="2000" b="1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ВИСНОВОК</a:t>
            </a:r>
            <a:br>
              <a:rPr lang="uk-UA" sz="2000" b="1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54804"/>
            <a:ext cx="10820400" cy="5073988"/>
          </a:xfrm>
        </p:spPr>
        <p:txBody>
          <a:bodyPr>
            <a:noAutofit/>
          </a:bodyPr>
          <a:lstStyle/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Замовник 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недарма зазначає  діапазон  та точки калібрування в ньому  бо він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свої вимірювання  на конкретному діапазоні . 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І щоб  вимірювання приладу в конкретному діапазоні було  достовірне він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отримує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нашої лабораторії характеристики точок  калібрування які він сам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заявив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вимірювання. На  основі цих даних він вирішує піддати  прилад </a:t>
            </a:r>
            <a:r>
              <a:rPr lang="uk-UA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настро-юванню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даному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діапазоні та даній точці чи ні.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Звісно на основі  висновку замовника  ми можемо провести настроювання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калібрування) якщо дана  невизначеність не влаштовує замовника.</a:t>
            </a:r>
          </a:p>
          <a:p>
            <a:pPr marL="0" lv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Наша головна задача полягає  у спрощенні роботи замовника та надання </a:t>
            </a:r>
            <a:r>
              <a:rPr lang="uk-UA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йому достовірних </a:t>
            </a:r>
            <a:r>
              <a:rPr lang="uk-U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данних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калібруванні через невизначеність.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74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8607" y="354563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МАГНІТОЕЛЕКТРИЧНІ ВИМІРЮВАЛЬНІ ПРИЛАДИ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766" y="1647591"/>
            <a:ext cx="11061441" cy="521040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Магнітноелектричні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прилади є найбільш застосованими аналоговими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вимірювальними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приладами на підприємстві ПрАТ «ЗЕРЗ».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Приладам такого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викона-ння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властива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висока чутливість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великий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діапазон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відносно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малі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габарити.      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Перевагою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 приладів є те що вони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  застосовуватися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 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і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вбудовано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більш складні системи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розширеними параметрами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вимірювань. Прилади з такою системою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застосовуються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ланцюгах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постійного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струму для вимірювання таких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параметрів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стум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напруга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Принцип 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магнитоелектричного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приладу заснований на взаємодії про-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відника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зі струмом і магнітним полем.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75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057" y="850952"/>
            <a:ext cx="10820400" cy="559650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шкалі приладу рисунок 1.1 є позначення типу </a:t>
            </a:r>
            <a:r>
              <a:rPr lang="uk-UA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заглавна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буква якого вказує до якої системи він відноситься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також на шкалі зазначається метрологічні параметри напруга чи струм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вказується під яким кутом встановлюється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Рисунок 1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‒ Шкала вольтамперметра М2038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408" y="2939142"/>
            <a:ext cx="5850294" cy="27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1702" y="1149532"/>
            <a:ext cx="10820400" cy="5605831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Будову</a:t>
            </a:r>
            <a:r>
              <a:rPr lang="uk-UA" spc="5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магнітоелектричного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вимірювального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ілюструє рис.2.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buNone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Рухомою частиною є котушка 2, яка складається із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легкого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прямокутного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алю-мінієвого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каркасу,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якому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намотано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обмотку з мідного або алюмінієвого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ізо-льованого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дроту (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0,02–0,2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мм).</a:t>
            </a:r>
            <a:r>
              <a:rPr lang="uk-UA" spc="-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Котушка</a:t>
            </a:r>
            <a:r>
              <a:rPr lang="uk-UA" spc="-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закріплена</a:t>
            </a:r>
            <a:r>
              <a:rPr lang="uk-UA" spc="-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pc="-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кернах</a:t>
            </a:r>
            <a:r>
              <a:rPr lang="uk-UA" spc="-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pc="-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розташована</a:t>
            </a:r>
            <a:r>
              <a:rPr lang="uk-UA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вузькому</a:t>
            </a:r>
            <a:r>
              <a:rPr lang="uk-UA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проміжку</a:t>
            </a:r>
            <a:r>
              <a:rPr lang="uk-UA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5 між магнітопроводом 3 з полюсними наконечниками і осердям 4.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Магнітне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поле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створюється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постійним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магнітом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1: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силові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лінії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магні-тного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поля, замикаючись через полюсні наконечники і осердя,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проходять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повітряному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проміжку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радіальному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напрямку,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створюючи у проміжку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радіально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напрямлене поле. Постійний магніт</a:t>
            </a:r>
            <a:r>
              <a:rPr lang="uk-UA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виготовляють з високоякісних </a:t>
            </a:r>
            <a:r>
              <a:rPr lang="uk-UA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нікельалюмінійкобальтових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сталей з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великою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питомою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магнітною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енергією,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дозволяє</a:t>
            </a:r>
            <a:r>
              <a:rPr lang="uk-UA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отримати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проміжку магнітну індукцію 0,2–0,3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Тл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Інші частини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магніто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-проводу</a:t>
            </a:r>
            <a:r>
              <a:rPr lang="uk-UA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виготовляються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магнітом’яких</a:t>
            </a:r>
            <a:r>
              <a:rPr lang="uk-UA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сталей.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85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768" y="1075863"/>
            <a:ext cx="10820400" cy="5530209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Вимірюваний струм підводиться до рамки 2 через дві пружинки,</a:t>
            </a:r>
            <a:r>
              <a:rPr lang="uk-UA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виготовлені</a:t>
            </a:r>
            <a:r>
              <a:rPr lang="uk-UA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фосфористої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бронзи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(немагнітний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матеріал),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водночас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служать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створення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протидіючого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моменту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uk-UA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</a:t>
            </a:r>
            <a:r>
              <a:rPr lang="uk-UA" i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повертають стрілку 7 у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нульове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положення за відсутності струму в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рамці. На осі 8 рамки жорстко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закрі-плена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стрілка, яка переміщується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над шкалою. Для зрівноваження рухомої час-тини служать тягарці 6.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Цифрою</a:t>
            </a:r>
            <a:r>
              <a:rPr lang="uk-UA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uk-UA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позначений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коректор. </a:t>
            </a:r>
            <a:endParaRPr lang="ru-RU" dirty="0"/>
          </a:p>
        </p:txBody>
      </p:sp>
      <p:pic>
        <p:nvPicPr>
          <p:cNvPr id="4" name="image15.jpeg"/>
          <p:cNvPicPr/>
          <p:nvPr/>
        </p:nvPicPr>
        <p:blipFill rotWithShape="1">
          <a:blip r:embed="rId2" cstate="print"/>
          <a:srcRect r="43676"/>
          <a:stretch/>
        </p:blipFill>
        <p:spPr bwMode="auto">
          <a:xfrm>
            <a:off x="4224143" y="4234385"/>
            <a:ext cx="3548257" cy="17487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65224" y="6043706"/>
            <a:ext cx="726609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en-US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200" spc="1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2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sz="2200" spc="1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магнітовимірювального</a:t>
            </a:r>
            <a:r>
              <a:rPr lang="uk-UA" sz="2200" spc="1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5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4539" y="1064920"/>
            <a:ext cx="9097346" cy="47853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1560" y="6083627"/>
            <a:ext cx="86020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Рисунок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</a:t>
            </a:r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Схема електрична  принципова вольтамперметра М2038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1899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3696" y="231408"/>
            <a:ext cx="8610600" cy="12930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ОПИС ВИМІРЮВАЛЬНИХ І ВИПРОБУВАЛЬНИХ УСТАНОВОК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767" y="1609532"/>
            <a:ext cx="10820400" cy="5052525"/>
          </a:xfrm>
        </p:spPr>
        <p:txBody>
          <a:bodyPr>
            <a:normAutofit fontScale="92500" lnSpcReduction="10000"/>
          </a:bodyPr>
          <a:lstStyle/>
          <a:p>
            <a:pPr marL="457200" indent="4500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Калібратор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програмуємий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типу П320 являє собою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прецезійне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джерело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калібру-вальних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напруг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струмів з ручним та програмованим керуванням та призначений для застосування в автоматичних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повірочних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установках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</a:t>
            </a:r>
            <a:r>
              <a:rPr lang="uk-UA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такожяк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самостійний прилад для повірки та калібрування аналогових та цифрових приладів на постійному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струмі.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0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Калібратор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струму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програмуємий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типу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П321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являє собою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прецезійне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джерело калібрувальних струмів та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напруг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ручним та програмованим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керуван-ням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призначений для застосування в автоматичних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повірочних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установках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такожяк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самостійний прилад для повірки та калібрування аналогових та цифрових приладів на постійному струмі.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151003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690</TotalTime>
  <Words>1756</Words>
  <Application>Microsoft Office PowerPoint</Application>
  <PresentationFormat>Широкоэкранный</PresentationFormat>
  <Paragraphs>241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SimSun</vt:lpstr>
      <vt:lpstr>Arial</vt:lpstr>
      <vt:lpstr>Calibri</vt:lpstr>
      <vt:lpstr>Century Gothic</vt:lpstr>
      <vt:lpstr>Times New Roman</vt:lpstr>
      <vt:lpstr>След самолета</vt:lpstr>
      <vt:lpstr>       ”ПЕРСПЕКТИВНА МЕТОДИКА  КАЛІБРУВАННЯ ВОЛЬТАМПЕРМЕТРА  М2038” </vt:lpstr>
      <vt:lpstr>Вступна частина</vt:lpstr>
      <vt:lpstr>Презентация PowerPoint</vt:lpstr>
      <vt:lpstr>1 МАГНІТОЕЛЕКТРИЧНІ ВИМІРЮВАЛЬНІ ПРИЛАДИ</vt:lpstr>
      <vt:lpstr>Презентация PowerPoint</vt:lpstr>
      <vt:lpstr>Презентация PowerPoint</vt:lpstr>
      <vt:lpstr>Презентация PowerPoint</vt:lpstr>
      <vt:lpstr>Презентация PowerPoint</vt:lpstr>
      <vt:lpstr>2 ОПИС ВИМІРЮВАЛЬНИХ І ВИПРОБУВАЛЬНИХ УСТАНОВОК</vt:lpstr>
      <vt:lpstr>Презентация PowerPoint</vt:lpstr>
      <vt:lpstr>мегаометри</vt:lpstr>
      <vt:lpstr>Принцип дії: </vt:lpstr>
      <vt:lpstr>Презентация PowerPoint</vt:lpstr>
      <vt:lpstr>        Установка пробивна універсальна УПУ-6 </vt:lpstr>
      <vt:lpstr>3  Розробка методики калібрування ВОЛЬТАМПЕРМЕТРА М2038</vt:lpstr>
      <vt:lpstr>Презентация PowerPoint</vt:lpstr>
      <vt:lpstr>Презентация PowerPoint</vt:lpstr>
      <vt:lpstr>Технічні данні вольтамперметра м2038</vt:lpstr>
      <vt:lpstr>ВИЗНАЧЕМО ТОЧКИ КАЛІБРУВАННЯ ДЛЯ  М2038 </vt:lpstr>
      <vt:lpstr>4 ОБЧИСЛЕННЯ НЕВИЗНАЧЕНОСТЕЙ</vt:lpstr>
      <vt:lpstr>Презентация PowerPoint</vt:lpstr>
      <vt:lpstr>Презентация PowerPoint</vt:lpstr>
      <vt:lpstr>    Розрахунок похибки  приладу для точки 50В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ВИСНОВОК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ПЕРСПЕКТИВНА МЕТОДИКА  КАЛІБРУВАННЯ ВОЛЬТАМПЕРМЕТРА  М2038</dc:title>
  <dc:creator>Димон</dc:creator>
  <cp:lastModifiedBy>Димон</cp:lastModifiedBy>
  <cp:revision>90</cp:revision>
  <dcterms:created xsi:type="dcterms:W3CDTF">2023-11-05T19:15:03Z</dcterms:created>
  <dcterms:modified xsi:type="dcterms:W3CDTF">2023-12-22T13:43:34Z</dcterms:modified>
</cp:coreProperties>
</file>