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7CD15-1B41-4F19-9CF4-52ED93E162FC}" type="datetimeFigureOut">
              <a:rPr lang="ru-UA" smtClean="0"/>
              <a:t>19.12.2023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24FBC-131B-420B-810D-BBCD1202A2D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98074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24FBC-131B-420B-810D-BBCD1202A2DC}" type="slidenum">
              <a:rPr lang="ru-UA" smtClean="0"/>
              <a:t>1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41815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24FBC-131B-420B-810D-BBCD1202A2DC}" type="slidenum">
              <a:rPr lang="ru-UA" smtClean="0"/>
              <a:t>2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49987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24FBC-131B-420B-810D-BBCD1202A2DC}" type="slidenum">
              <a:rPr lang="ru-UA" smtClean="0"/>
              <a:t>3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883734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24FBC-131B-420B-810D-BBCD1202A2DC}" type="slidenum">
              <a:rPr lang="ru-UA" smtClean="0"/>
              <a:t>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3231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B13A-BCF6-4DD1-AE25-008182E665B8}" type="datetime1">
              <a:rPr lang="ru-UA" smtClean="0"/>
              <a:t>19.12.2023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667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D83A-3E0E-4A5B-83DA-0CDB52DE7D94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983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B2B0-7AEA-4E8F-B812-EA84AAC08DF8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03435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FA86-73D1-443F-BA04-E76F9FCFB8E2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6975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8A329-B3EA-4EEE-872C-014A0792F18F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01165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EFC1-5783-4DBE-8C89-C695D24928F8}" type="datetime1">
              <a:rPr lang="ru-UA" smtClean="0"/>
              <a:t>19.12.2023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55606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6A09-41B0-4932-9061-88540571E4A3}" type="datetime1">
              <a:rPr lang="ru-UA" smtClean="0"/>
              <a:t>19.12.2023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4400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92AA7-BAAC-49B8-AA9A-928A4F6D9F13}" type="datetime1">
              <a:rPr lang="ru-UA" smtClean="0"/>
              <a:t>19.12.2023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33249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46B4-0ECD-4FBF-A693-AB5BD3D159E4}" type="datetime1">
              <a:rPr lang="ru-UA" smtClean="0"/>
              <a:t>19.12.2023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7862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83BE-0D83-4ED6-A733-DE87BDEF2155}" type="datetime1">
              <a:rPr lang="ru-UA" smtClean="0"/>
              <a:t>19.12.2023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3095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1F41-6D06-4B3E-8C69-027FBD914BCE}" type="datetime1">
              <a:rPr lang="ru-UA" smtClean="0"/>
              <a:t>19.12.2023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24318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BD3E-CE6B-4B16-B05D-5E2E57C32BF2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3145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C8FC-9761-4AEA-852A-1DE609D9A7F5}" type="datetime1">
              <a:rPr lang="ru-UA" smtClean="0"/>
              <a:t>19.12.2023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824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88C79-39B2-472A-B6E5-BD280EE322B9}" type="datetime1">
              <a:rPr lang="ru-UA" smtClean="0"/>
              <a:t>19.12.2023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0565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0B43-7C1F-4847-B327-632039441C1B}" type="datetime1">
              <a:rPr lang="ru-UA" smtClean="0"/>
              <a:t>19.12.2023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5475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877A-46C3-41CF-B4F7-3D95F9E93EE7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1754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0AA22-AE61-45FF-8D6F-84E6722ACC2A}" type="datetime1">
              <a:rPr lang="ru-UA" smtClean="0"/>
              <a:t>19.12.2023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5315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8235BD8-148B-4136-9C2D-E178DB7D51FC}" type="datetime1">
              <a:rPr lang="ru-UA" smtClean="0"/>
              <a:t>19.12.2023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4A9476C-DA9B-46C8-995D-39C1001C97C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690311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B192E-1693-4D2A-8464-3FDC633A1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0693" y="1430860"/>
            <a:ext cx="9440034" cy="1828801"/>
          </a:xfrm>
        </p:spPr>
        <p:txBody>
          <a:bodyPr>
            <a:noAutofit/>
          </a:bodyPr>
          <a:lstStyle/>
          <a:p>
            <a:r>
              <a:rPr lang="uk-UA" sz="4000" dirty="0">
                <a:solidFill>
                  <a:schemeClr val="tx2">
                    <a:lumMod val="10000"/>
                  </a:schemeClr>
                </a:solidFill>
              </a:rPr>
              <a:t>Дипломна робота</a:t>
            </a:r>
            <a:br>
              <a:rPr lang="en-US" sz="4000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uk-UA" sz="4000" dirty="0">
                <a:solidFill>
                  <a:schemeClr val="tx2">
                    <a:lumMod val="10000"/>
                  </a:schemeClr>
                </a:solidFill>
              </a:rPr>
              <a:t>на тему</a:t>
            </a:r>
            <a:br>
              <a:rPr lang="uk-UA" sz="4000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uk-UA" sz="4000" dirty="0">
                <a:solidFill>
                  <a:schemeClr val="tx2">
                    <a:lumMod val="10000"/>
                  </a:schemeClr>
                </a:solidFill>
              </a:rPr>
              <a:t>«Дослідження застосування режимів шифрування блокових шифрів»</a:t>
            </a:r>
            <a:endParaRPr lang="ru-UA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413562F-6EB5-44FA-ADDF-E443C3264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2852795"/>
          </a:xfrm>
        </p:spPr>
        <p:txBody>
          <a:bodyPr>
            <a:normAutofit/>
          </a:bodyPr>
          <a:lstStyle/>
          <a:p>
            <a:pPr algn="l"/>
            <a:r>
              <a:rPr lang="uk-UA" sz="2400" dirty="0">
                <a:solidFill>
                  <a:schemeClr val="tx2">
                    <a:lumMod val="10000"/>
                  </a:schemeClr>
                </a:solidFill>
              </a:rPr>
              <a:t>Виконав </a:t>
            </a:r>
          </a:p>
          <a:p>
            <a:pPr algn="l"/>
            <a:r>
              <a:rPr lang="uk-UA" sz="2400" dirty="0">
                <a:solidFill>
                  <a:schemeClr val="tx2">
                    <a:lumMod val="10000"/>
                  </a:schemeClr>
                </a:solidFill>
              </a:rPr>
              <a:t>ст. гр. БК-812м							Дейнега Вадим Романович</a:t>
            </a:r>
          </a:p>
          <a:p>
            <a:pPr algn="l"/>
            <a:endParaRPr lang="uk-UA" sz="2400" dirty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uk-UA" sz="2400" dirty="0">
                <a:solidFill>
                  <a:schemeClr val="tx2">
                    <a:lumMod val="10000"/>
                  </a:schemeClr>
                </a:solidFill>
              </a:rPr>
              <a:t>Керівник</a:t>
            </a:r>
          </a:p>
          <a:p>
            <a:pPr algn="l"/>
            <a:r>
              <a:rPr lang="uk-UA" sz="2400" dirty="0">
                <a:solidFill>
                  <a:schemeClr val="tx2">
                    <a:lumMod val="10000"/>
                  </a:schemeClr>
                </a:solidFill>
              </a:rPr>
              <a:t>к.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</a:rPr>
              <a:t>ф.-</a:t>
            </a:r>
            <a:r>
              <a:rPr lang="uk-UA" sz="2400" dirty="0" err="1">
                <a:solidFill>
                  <a:schemeClr val="tx2">
                    <a:lumMod val="10000"/>
                  </a:schemeClr>
                </a:solidFill>
              </a:rPr>
              <a:t>м.н</a:t>
            </a:r>
            <a:r>
              <a:rPr lang="uk-UA" sz="2400" dirty="0">
                <a:solidFill>
                  <a:schemeClr val="tx2">
                    <a:lumMod val="10000"/>
                  </a:schemeClr>
                </a:solidFill>
              </a:rPr>
              <a:t>., доцент						</a:t>
            </a:r>
            <a:r>
              <a:rPr lang="uk-UA" sz="2400" dirty="0" err="1">
                <a:solidFill>
                  <a:schemeClr val="tx2">
                    <a:lumMod val="10000"/>
                  </a:schemeClr>
                </a:solidFill>
              </a:rPr>
              <a:t>Козіна</a:t>
            </a:r>
            <a:r>
              <a:rPr lang="uk-UA" sz="2400" dirty="0">
                <a:solidFill>
                  <a:schemeClr val="tx2">
                    <a:lumMod val="10000"/>
                  </a:schemeClr>
                </a:solidFill>
              </a:rPr>
              <a:t> Галина Леонідівна</a:t>
            </a:r>
          </a:p>
          <a:p>
            <a:pPr algn="l"/>
            <a:endParaRPr lang="ru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3A0A4A-3C74-4227-B861-718D2749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03005" y="427838"/>
            <a:ext cx="753545" cy="365125"/>
          </a:xfrm>
        </p:spPr>
        <p:txBody>
          <a:bodyPr/>
          <a:lstStyle/>
          <a:p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1/18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93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A0752F-0100-46B5-8CFC-851AE34B3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Режим гамування </a:t>
            </a: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зі зворотнім зв’язком за шифртекстом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08A684-0C65-4160-B167-98E77B4D7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727074"/>
          </a:xfrm>
        </p:spPr>
        <p:txBody>
          <a:bodyPr>
            <a:normAutofit fontScale="92500" lnSpcReduction="10000"/>
          </a:bodyPr>
          <a:lstStyle/>
          <a:p>
            <a:pPr marL="36900" indent="0">
              <a:buNone/>
            </a:pP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Режим гамування зі зворотнім зв’язком за шифртекстом відноситься до режимів, що створені відповідно до </a:t>
            </a:r>
            <a:r>
              <a:rPr lang="uk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стандарта</a:t>
            </a: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ISO/IEC 10116:2006 та є відносно простим режимом шифрування.</a:t>
            </a:r>
            <a:endParaRPr lang="ru-UA" sz="26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Режим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забезпечує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конфіденційність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повідомлення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шляхом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шифрування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uk-UA" sz="26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Головною перевагою цього режиму можна назвати швидкість його роботи та велику кількість блоків, що можуть захищатися на одному ключі.</a:t>
            </a:r>
            <a:endParaRPr lang="ru-UA" sz="26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Головним недоліком цього режиму є вразливість до модифікацій (модифікація шифртексту призводить до модифікації відкритого тексту), тому при застосуванні цього режиму шифрування потрібний додатковий контроль за цілісністю повідомлень.</a:t>
            </a:r>
            <a:endParaRPr lang="ru-UA" sz="26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0D95C7-11E1-4B75-BD7A-7CB954E0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10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57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57CB9-D6D0-4319-919C-EBCE5EDEC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Режим захисту ключових даних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2A98CE-5E41-43D0-AB9C-470AD12C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Режим захисту ключових даних відноситься до додаткових режимів, які є більш складними та використовуються у сучасних засобах криптографічного захисту.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Він забезпечує як конфіденційність даних, так і їх цілісність, що є перевагою над більшістю інших режимів шифрування.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Істотним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недоліком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режиму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захисту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ключових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даних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є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швидкість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його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роботи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яка є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нижчою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ніж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у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інших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режимах.</a:t>
            </a:r>
            <a:endParaRPr lang="ru-U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AA8EF-990B-49E6-BA4A-AD8AF5D24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11/18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05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75E19-C6FC-4857-BC12-73CE10CD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Реалізація режиму простої заміни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9B749A-638C-4DA4-9F15-1E9E649E9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Оскільки у роботі було поставлено задачу дослідження різних режимів шифрування, написання програмного коду для алгоритму простої заміни не має практичної користі.</a:t>
            </a:r>
            <a:endParaRPr lang="ru-UA" sz="28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Для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подальшого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використання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цього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режиму у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якості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базового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перетворення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для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інших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режимів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застосовується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відкритий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програмний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код для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його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реалізації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мовою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  <a:effectLst/>
              </a:rPr>
              <a:t>Python</a:t>
            </a: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UA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2614FC-0DAB-4FCA-87E7-970D0DFD6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12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71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17881-C502-4DC8-AB88-424782CD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Реалізація режиму гамування </a:t>
            </a: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зі зворотнім зв’язком за шифртекстом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353335-0807-4C0B-BC5D-770B9349F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450237"/>
          </a:xfrm>
        </p:spPr>
        <p:txBody>
          <a:bodyPr>
            <a:normAutofit fontScale="92500" lnSpcReduction="10000"/>
          </a:bodyPr>
          <a:lstStyle/>
          <a:p>
            <a:pPr marL="36900" indent="0">
              <a:buNone/>
            </a:pP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Було створено дві програми, що відтворюють криптоперетворення режиму гамування зі зворотнім зв’язком за шифртекстом для зашифрування та дешифрування відповідно. </a:t>
            </a:r>
            <a:endParaRPr lang="ru-UA" sz="26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Програма для зашифрування використовує в якості вхідних значень ключ шифрування, значення синхропосилки та повідомлення (відкритий текст). 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Результатом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виконання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програми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є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зашифроване</a:t>
            </a:r>
            <a:r>
              <a:rPr lang="ru-UA" sz="26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600" dirty="0" err="1">
                <a:solidFill>
                  <a:schemeClr val="tx2">
                    <a:lumMod val="10000"/>
                  </a:schemeClr>
                </a:solidFill>
                <a:effectLst/>
              </a:rPr>
              <a:t>повідомлення</a:t>
            </a: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</a:p>
          <a:p>
            <a:pPr marL="36900" indent="0">
              <a:buNone/>
            </a:pPr>
            <a:r>
              <a:rPr lang="uk-UA" sz="2600" dirty="0">
                <a:solidFill>
                  <a:schemeClr val="tx2">
                    <a:lumMod val="10000"/>
                  </a:schemeClr>
                </a:solidFill>
                <a:effectLst/>
              </a:rPr>
              <a:t>Програма для дешифрування використовує в якості вхідних значень ключ шифрування, значення синхропосилки та зашифроване повідомлення. Результатом виконання програми є початкове повідомлення.</a:t>
            </a:r>
            <a:endParaRPr lang="ru-UA" sz="26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7A4F0D-8D4C-4868-8703-819C507F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13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799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D39FF-C8DB-4910-B03C-ECDD815CD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Реалізація режиму захисту ключових даних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6A5E71-6B8E-4C8B-8D58-93BC8556C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676740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Було створено дві програми, що відтворюють криптоперетворення режиму захисту ключових даних для зашифрування та дешифрування відповідно. 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Програма для зашифрування використовує в якості вхідних значень ключ шифрування та повідомлення (відкритий текст). У програмі за необхідності застосовується алгоритм доповнення повідомлення, після цього відбувається зашифрування. Результатом виконання програми є зашифроване повідомлення.</a:t>
            </a:r>
          </a:p>
          <a:p>
            <a:pPr marL="36900" indent="0">
              <a:buNone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Програма для дешифрування використовує в якості вхідних значень ключ шифрування та зашифроване повідомлення. Програма здійснює розшифрування заданого шифртексту, після чого за необхідності здійснює процедуру зняття доповнення. Якщо результатом є помилка оберненого перетворення, подальша обробка припиняється із повідомленням про порушення цілісності. Якщо перетворення було завершено успішно, результатом виконання програми є початкове повідомлення.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7051BB-DF5C-4710-914A-6298E2F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14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05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CB3CB-854B-4E7A-9366-C12C810FA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>
                <a:solidFill>
                  <a:schemeClr val="tx2">
                    <a:lumMod val="10000"/>
                  </a:schemeClr>
                </a:solidFill>
              </a:rPr>
              <a:t>Приклад роботи програми для зашифрування у режимі гамування </a:t>
            </a: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зі зворотнім зв’язком за шифртекстом</a:t>
            </a:r>
            <a:endParaRPr lang="ru-UA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12CBE8-4998-4744-AC1C-6BA02BEE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15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E1758FB-D3DE-4486-AA2F-132FC972D19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3694" y="1826662"/>
            <a:ext cx="5467350" cy="381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30E1BBC-B1F8-4575-9874-021A955780F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210956" y="1988587"/>
            <a:ext cx="546735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702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8896B1-D265-44A9-8BC7-FDED2C28D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>
                <a:solidFill>
                  <a:schemeClr val="tx2">
                    <a:lumMod val="10000"/>
                  </a:schemeClr>
                </a:solidFill>
              </a:rPr>
              <a:t>Приклад роботи програми для зашифрування у режимі захисту ключових даних (з додатком)</a:t>
            </a:r>
            <a:endParaRPr lang="ru-UA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165D07-91B8-41C1-B731-D206B2AFC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16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0B93CD4-7E68-48E5-B91C-BBA90422B48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750" y="2883937"/>
            <a:ext cx="5467350" cy="16954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3A64C5-A784-404A-919D-BBDAEC050E9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0677" y="1705884"/>
            <a:ext cx="5176880" cy="50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341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03E710-3079-4769-AFB2-7651B92B1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Висновки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1B736A-52C1-426E-AC02-247A5125B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580050"/>
            <a:ext cx="10353762" cy="4787193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У роботі було розглянуто і проаналізовано алгоритми симетричного шифрування та їх режими. З них було докладно досліджено та проаналізовано: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режим простої заміни (базове перетворення);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режим гамування зі зворотнім зв’язком за шифртекстом;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режим захисту ключових даних.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Було створено програми для: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зашифрування у режимі гамування зі зворотнім зв’язком за шифртекстом;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дешифрування у режимі гамування зі зворотнім зв’язком за шифртекстом;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зашифрування у режимі захисту ключових даних (без додатку та з додатком);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uk-UA" dirty="0">
                <a:solidFill>
                  <a:schemeClr val="tx2">
                    <a:lumMod val="10000"/>
                  </a:schemeClr>
                </a:solidFill>
                <a:effectLst/>
              </a:rPr>
              <a:t>дешифрування у режимі захисту ключових даних (без додатку та з додатком).</a:t>
            </a: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effectLst/>
            </a:endParaRPr>
          </a:p>
          <a:p>
            <a:pPr marL="36900" indent="0">
              <a:buNone/>
            </a:pPr>
            <a:endParaRPr lang="ru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2B002D-7EAD-49F1-96FA-521192C7A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17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73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9E068-57A5-4451-A1E4-5FA1978AA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943775"/>
            <a:ext cx="10353762" cy="970450"/>
          </a:xfrm>
        </p:spPr>
        <p:txBody>
          <a:bodyPr>
            <a:normAutofit/>
          </a:bodyPr>
          <a:lstStyle/>
          <a:p>
            <a:r>
              <a:rPr lang="uk-UA" sz="4800" dirty="0">
                <a:solidFill>
                  <a:schemeClr val="tx2">
                    <a:lumMod val="10000"/>
                  </a:schemeClr>
                </a:solidFill>
              </a:rPr>
              <a:t>Дякую за увагу!</a:t>
            </a:r>
            <a:endParaRPr lang="ru-UA" sz="4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3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1B617-E404-48D9-A0CA-41E5DB6BD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Мета роботи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8FC16D-BF6E-47CF-9909-32A960157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uk-UA" sz="3200" dirty="0">
                <a:solidFill>
                  <a:schemeClr val="tx2">
                    <a:lumMod val="10000"/>
                  </a:schemeClr>
                </a:solidFill>
              </a:rPr>
              <a:t>Метою роботи є проведення дослідження стандартів симетричних шифрів і їх режимів та практичного використання режимів шифрування.</a:t>
            </a:r>
            <a:endParaRPr lang="ru-UA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E604D4-E410-49FB-A537-F83AA812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2/18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10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FDBA9-E973-41EF-892C-A851C074C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Задачі роботи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F6B3CA-E884-4B3F-B427-F120B654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uk-UA" sz="3200" dirty="0">
                <a:solidFill>
                  <a:schemeClr val="tx2">
                    <a:lumMod val="10000"/>
                  </a:schemeClr>
                </a:solidFill>
              </a:rPr>
              <a:t>Проаналізувати та порівняти різні режими шифрування блокових шифрів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uk-UA" sz="3200" dirty="0">
                <a:solidFill>
                  <a:schemeClr val="tx2">
                    <a:lumMod val="10000"/>
                  </a:schemeClr>
                </a:solidFill>
              </a:rPr>
              <a:t>Створити програмну реалізацію розглянутих алгоритмів режимів шифрування</a:t>
            </a:r>
            <a:endParaRPr lang="ru-UA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6DDF51-5A79-4C51-B318-FB1103D8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3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24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0AF4A-CE61-4017-9BA0-CC4B30E9F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Симетричні шифри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3474F2-532E-45B7-8E31-83F25B03D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Схеми симетричного шифрування засновані на одному секретному ключі, який використовується двома чи більше користувачами. Однаковий ключ використовується для шифрування і розшифрування так званого відкритого тексту (повідомлення, що зашифровується). </a:t>
            </a:r>
            <a:endParaRPr lang="ru-UA" sz="28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5834C2-762D-41B5-BCDD-C7D4541C8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4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517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BE2CE-C233-4A56-98A1-84E290944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Блокові шифри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D3060D-21BF-471D-8A39-4CB56FFB4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О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собливістю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блокових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шифрів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є те,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що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дані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представлені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в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комп’ютерній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пам’яті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розбиваються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на блоки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фіксованої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довжини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.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Якщо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останній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фрагмент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коротше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довжини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блоку</a:t>
            </a: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, то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його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доповнюють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800" dirty="0" err="1">
                <a:solidFill>
                  <a:schemeClr val="tx2">
                    <a:lumMod val="10000"/>
                  </a:schemeClr>
                </a:solidFill>
                <a:effectLst/>
              </a:rPr>
              <a:t>певним</a:t>
            </a:r>
            <a:r>
              <a:rPr lang="ru-UA" sz="2800" dirty="0">
                <a:solidFill>
                  <a:schemeClr val="tx2">
                    <a:lumMod val="10000"/>
                  </a:schemeClr>
                </a:solidFill>
                <a:effectLst/>
              </a:rPr>
              <a:t> способом</a:t>
            </a:r>
            <a:r>
              <a:rPr lang="uk-UA" sz="28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UA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0F13B2-38D8-40AF-BDFD-796E1CE7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5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849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70C76-03FA-4CBD-8424-EF674394E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AES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B14D49-AF96-4111-A4BD-EC71A35B4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669409"/>
            <a:ext cx="10486844" cy="4689446"/>
          </a:xfrm>
        </p:spPr>
        <p:txBody>
          <a:bodyPr>
            <a:normAutofit fontScale="92500"/>
          </a:bodyPr>
          <a:lstStyle/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</a:rPr>
              <a:t>Американський 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стандарт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Advanced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Encryption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Standard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 (AES)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описує 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алгоритм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шифрування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з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довжиною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блока 128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біт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та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змінною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довжиною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ключа, яка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може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дорівнювати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128, 192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або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256 </a:t>
            </a:r>
            <a:r>
              <a:rPr lang="ru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біт</a:t>
            </a:r>
            <a:r>
              <a:rPr lang="ru-UA" sz="2200" dirty="0">
                <a:solidFill>
                  <a:schemeClr val="tx2">
                    <a:lumMod val="10000"/>
                  </a:schemeClr>
                </a:solidFill>
                <a:effectLst/>
              </a:rPr>
              <a:t>. </a:t>
            </a:r>
            <a:endParaRPr lang="uk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У ньому для кожного блоку даних відбуваються наступні перетворення: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а) додавання </a:t>
            </a:r>
            <a:r>
              <a:rPr lang="uk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раундового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ключа до початкового блоку за модулем 2 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(</a:t>
            </a:r>
            <a:r>
              <a:rPr lang="en-US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AddRoundKey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;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б) для всіх раундів, крім останнього: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	1) підстановка байтів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 (</a:t>
            </a:r>
            <a:r>
              <a:rPr lang="en-US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SubBytes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;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	2) зсув рядків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 (</a:t>
            </a:r>
            <a:r>
              <a:rPr lang="en-US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ShiftRows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;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	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3) 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перемішування стовпців (</a:t>
            </a:r>
            <a:r>
              <a:rPr lang="en-US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MixColumns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;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	4) додавання </a:t>
            </a:r>
            <a:r>
              <a:rPr lang="uk-UA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раундового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 ключа за модулем 2 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(</a:t>
            </a:r>
            <a:r>
              <a:rPr lang="en-US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AddRoundKey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	в) для останнього раунду всі, крім перемішування стовпців (</a:t>
            </a:r>
            <a:r>
              <a:rPr lang="en-US" sz="2200" dirty="0" err="1">
                <a:solidFill>
                  <a:schemeClr val="tx2">
                    <a:lumMod val="10000"/>
                  </a:schemeClr>
                </a:solidFill>
                <a:effectLst/>
              </a:rPr>
              <a:t>MixColumns</a:t>
            </a:r>
            <a:r>
              <a:rPr lang="en-US" sz="2200" dirty="0">
                <a:solidFill>
                  <a:schemeClr val="tx2">
                    <a:lumMod val="10000"/>
                  </a:schemeClr>
                </a:solidFill>
                <a:effectLst/>
              </a:rPr>
              <a:t>)</a:t>
            </a:r>
            <a:r>
              <a:rPr lang="uk-UA" sz="22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UA" sz="22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BC29A1-9C64-4F9C-865A-AE92D26DE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6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7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A6B92-D63B-4BEB-B58F-BEEB57852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ДСТУ 7624:2015 (Калина)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FB4F7C-5D44-4980-A99E-E2C544E5A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У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національному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стандарті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ДСТУ 7624:2014 (Калина) описаний алгоритм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шифрування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що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створений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на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базі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алгоритму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effectLst/>
              </a:rPr>
              <a:t>AES 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та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містить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дуже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подібні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криптоперетворення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uk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Його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значною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перевагою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є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можливість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застосування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максимальної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довжини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блоків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та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ключів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що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дорівнює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512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біт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в той час як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effectLst/>
              </a:rPr>
              <a:t>AES 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та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більшість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інших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відомих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алгоритмів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обмежені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максимальною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довжиною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що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дорівнює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256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біт</a:t>
            </a: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U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C17FC8-B45C-4473-BF78-297BA1B45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7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48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C995C5-E354-46DD-9A81-6056519D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Режими шифрування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B8AE4-8B9A-4D98-A6BA-2C8987F2B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900" indent="0">
              <a:buNone/>
            </a:pP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Режим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шифрування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– метод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застосування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блокового шифру,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що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дозволяє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перетворити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послідовність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блоків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відкритих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даних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у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послідовність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блоків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зашифрованих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даних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uk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Різні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режими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можуть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мати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різне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практичне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застосування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та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вирішувати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різн</a:t>
            </a: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задачі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захисту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інформації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в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інформаційних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системах.</a:t>
            </a:r>
            <a:endParaRPr lang="uk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Розглянемо докладно такі режими шифрування: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	а) режим простої заміни.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	б) режим гамування зі зворотнім зв’язком за шифртекстом.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	в) режим захисту ключових даних.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07F1A2-6B12-410D-BA17-8B1376B6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8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46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D989AA-6F9D-4D7C-ACD5-7F67AABA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tx2">
                    <a:lumMod val="10000"/>
                  </a:schemeClr>
                </a:solidFill>
              </a:rPr>
              <a:t>Режим простої заміни</a:t>
            </a:r>
            <a:endParaRPr lang="ru-U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35F277-978B-4926-96B2-C57C7DDCD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Режим простої заміни – це найпростіший режим роботи блокових шифрів. 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Усі блоки відкритого тексту шифруються окремо та незалежно один від одного із застосуванням того самого ключа шифрування.</a:t>
            </a:r>
          </a:p>
          <a:p>
            <a:pPr marL="36900" indent="0">
              <a:buNone/>
            </a:pP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Режим простої заміни є компонентом усіх інших режимів роботи криптографічного алгоритму симетричного блокового перетворення. Він використовується в якості базового перетворення.</a:t>
            </a:r>
          </a:p>
          <a:p>
            <a:pPr marL="36900" indent="0">
              <a:buNone/>
            </a:pP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Без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додаткових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перетворень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визначених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іншими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режимами,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використання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простої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заміни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для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захисту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даних</a:t>
            </a:r>
            <a:r>
              <a:rPr lang="ru-UA" sz="2400" dirty="0">
                <a:solidFill>
                  <a:schemeClr val="tx2">
                    <a:lumMod val="10000"/>
                  </a:schemeClr>
                </a:solidFill>
                <a:effectLst/>
              </a:rPr>
              <a:t> не </a:t>
            </a:r>
            <a:r>
              <a:rPr lang="ru-UA" sz="2400" dirty="0" err="1">
                <a:solidFill>
                  <a:schemeClr val="tx2">
                    <a:lumMod val="10000"/>
                  </a:schemeClr>
                </a:solidFill>
                <a:effectLst/>
              </a:rPr>
              <a:t>рекомендується</a:t>
            </a:r>
            <a:r>
              <a:rPr lang="uk-UA" sz="24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UA" sz="240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36900" indent="0">
              <a:buNone/>
            </a:pPr>
            <a:endParaRPr lang="ru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54371E-3A80-4BC7-BED7-18DDA22A2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0784" y="427037"/>
            <a:ext cx="753545" cy="365125"/>
          </a:xfrm>
        </p:spPr>
        <p:txBody>
          <a:bodyPr/>
          <a:lstStyle/>
          <a:p>
            <a:fld id="{A4A9476C-DA9B-46C8-995D-39C1001C97C9}" type="slidenum">
              <a:rPr lang="ru-UA" sz="1600" smtClean="0">
                <a:solidFill>
                  <a:schemeClr val="tx2">
                    <a:lumMod val="10000"/>
                  </a:schemeClr>
                </a:solidFill>
              </a:rPr>
              <a:t>9</a:t>
            </a:fld>
            <a:r>
              <a:rPr lang="uk-UA" sz="1600" dirty="0">
                <a:solidFill>
                  <a:schemeClr val="tx2">
                    <a:lumMod val="10000"/>
                  </a:schemeClr>
                </a:solidFill>
              </a:rPr>
              <a:t>/18</a:t>
            </a:r>
            <a:endParaRPr lang="ru-UA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007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Другая 2">
      <a:dk1>
        <a:srgbClr val="FFFFFF"/>
      </a:dk1>
      <a:lt1>
        <a:sysClr val="window" lastClr="FFFFFF"/>
      </a:lt1>
      <a:dk2>
        <a:srgbClr val="FFFFFF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147</TotalTime>
  <Words>1054</Words>
  <Application>Microsoft Office PowerPoint</Application>
  <PresentationFormat>Широкоэкранный</PresentationFormat>
  <Paragraphs>95</Paragraphs>
  <Slides>18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Calisto MT</vt:lpstr>
      <vt:lpstr>Wingdings</vt:lpstr>
      <vt:lpstr>Wingdings 2</vt:lpstr>
      <vt:lpstr>Сланец</vt:lpstr>
      <vt:lpstr>Дипломна робота на тему «Дослідження застосування режимів шифрування блокових шифрів»</vt:lpstr>
      <vt:lpstr>Мета роботи</vt:lpstr>
      <vt:lpstr>Задачі роботи</vt:lpstr>
      <vt:lpstr>Симетричні шифри</vt:lpstr>
      <vt:lpstr>Блокові шифри</vt:lpstr>
      <vt:lpstr>AES</vt:lpstr>
      <vt:lpstr>ДСТУ 7624:2015 (Калина)</vt:lpstr>
      <vt:lpstr>Режими шифрування</vt:lpstr>
      <vt:lpstr>Режим простої заміни</vt:lpstr>
      <vt:lpstr>Режим гамування зі зворотнім зв’язком за шифртекстом</vt:lpstr>
      <vt:lpstr>Режим захисту ключових даних</vt:lpstr>
      <vt:lpstr>Реалізація режиму простої заміни</vt:lpstr>
      <vt:lpstr>Реалізація режиму гамування зі зворотнім зв’язком за шифртекстом</vt:lpstr>
      <vt:lpstr>Реалізація режиму захисту ключових даних</vt:lpstr>
      <vt:lpstr>Приклад роботи програми для зашифрування у режимі гамування зі зворотнім зв’язком за шифртекстом</vt:lpstr>
      <vt:lpstr>Приклад роботи програми для зашифрування у режимі захисту ключових даних (з додатком)</vt:lpstr>
      <vt:lpstr>Висновки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</dc:title>
  <dc:creator>Vadym Deineha</dc:creator>
  <cp:lastModifiedBy>Vadym Deineha</cp:lastModifiedBy>
  <cp:revision>17</cp:revision>
  <dcterms:created xsi:type="dcterms:W3CDTF">2023-12-15T15:47:41Z</dcterms:created>
  <dcterms:modified xsi:type="dcterms:W3CDTF">2023-12-19T16:02:16Z</dcterms:modified>
</cp:coreProperties>
</file>