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1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9144000" cy="6858000" type="screen4x3"/>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66"/>
    <a:srgbClr val="CCFF99"/>
    <a:srgbClr val="99FF66"/>
    <a:srgbClr val="66FF99"/>
    <a:srgbClr val="00FFCC"/>
    <a:srgbClr val="3366FF"/>
    <a:srgbClr val="FF6600"/>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029" autoAdjust="0"/>
    <p:restoredTop sz="94671" autoAdjust="0"/>
  </p:normalViewPr>
  <p:slideViewPr>
    <p:cSldViewPr>
      <p:cViewPr>
        <p:scale>
          <a:sx n="103" d="100"/>
          <a:sy n="103" d="100"/>
        </p:scale>
        <p:origin x="-408" y="52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D0317DD-1570-473C-A80C-6457B221145A}" type="doc">
      <dgm:prSet loTypeId="urn:microsoft.com/office/officeart/2005/8/layout/vList5" loCatId="list" qsTypeId="urn:microsoft.com/office/officeart/2005/8/quickstyle/simple3" qsCatId="simple" csTypeId="urn:microsoft.com/office/officeart/2005/8/colors/accent1_2" csCatId="accent1" phldr="1"/>
      <dgm:spPr/>
      <dgm:t>
        <a:bodyPr/>
        <a:lstStyle/>
        <a:p>
          <a:endParaRPr lang="uk-UA"/>
        </a:p>
      </dgm:t>
    </dgm:pt>
    <dgm:pt modelId="{49ED3F14-7961-4EDB-9F2B-E560BEEDA123}">
      <dgm:prSet custT="1"/>
      <dgm:spPr>
        <a:ln>
          <a:noFill/>
        </a:ln>
        <a:effectLst>
          <a:glow rad="228600">
            <a:schemeClr val="accent6">
              <a:satMod val="175000"/>
              <a:alpha val="40000"/>
            </a:schemeClr>
          </a:glow>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rtl="0"/>
          <a:r>
            <a:rPr lang="uk-UA" sz="1400" b="1" dirty="0" smtClean="0">
              <a:solidFill>
                <a:schemeClr val="tx1"/>
              </a:solidFill>
            </a:rPr>
            <a:t>ВІДПОВІДНО ДО ЗАКОНУ УКРАЇНИ  «ПРО ХМАРНІ ПОСЛУГИ» ДО ХМАРНИХ ПОСЛУГ НАЛЕЖАТЬ</a:t>
          </a:r>
          <a:r>
            <a:rPr lang="uk-UA" sz="1400" dirty="0" smtClean="0">
              <a:solidFill>
                <a:schemeClr val="tx1"/>
              </a:solidFill>
            </a:rPr>
            <a:t>:</a:t>
          </a:r>
          <a:endParaRPr lang="uk-UA" sz="1400" dirty="0">
            <a:solidFill>
              <a:schemeClr val="tx1"/>
            </a:solidFill>
          </a:endParaRPr>
        </a:p>
      </dgm:t>
    </dgm:pt>
    <dgm:pt modelId="{A568B077-B45A-428D-99E9-D0B523666A77}" type="parTrans" cxnId="{D82DF412-AB24-4094-BDDE-B290D67F8C1C}">
      <dgm:prSet/>
      <dgm:spPr/>
      <dgm:t>
        <a:bodyPr/>
        <a:lstStyle/>
        <a:p>
          <a:endParaRPr lang="uk-UA"/>
        </a:p>
      </dgm:t>
    </dgm:pt>
    <dgm:pt modelId="{0F725276-20A7-4E97-85DB-56ABC6C2A733}" type="sibTrans" cxnId="{D82DF412-AB24-4094-BDDE-B290D67F8C1C}">
      <dgm:prSet/>
      <dgm:spPr/>
      <dgm:t>
        <a:bodyPr/>
        <a:lstStyle/>
        <a:p>
          <a:endParaRPr lang="uk-UA"/>
        </a:p>
      </dgm:t>
    </dgm:pt>
    <dgm:pt modelId="{9BF8EEC1-88C8-4FAC-81A5-0D76363D416A}">
      <dgm:prSet/>
      <dgm:spPr/>
      <dgm:t>
        <a:bodyPr/>
        <a:lstStyle/>
        <a:p>
          <a:pPr rtl="0"/>
          <a:r>
            <a:rPr lang="uk-UA" b="1" dirty="0" err="1" smtClean="0"/>
            <a:t>IaaS</a:t>
          </a:r>
          <a:r>
            <a:rPr lang="uk-UA" b="1" dirty="0" smtClean="0"/>
            <a:t> (</a:t>
          </a:r>
          <a:r>
            <a:rPr lang="uk-UA" b="1" dirty="0" err="1" smtClean="0"/>
            <a:t>Infrastructure</a:t>
          </a:r>
          <a:r>
            <a:rPr lang="uk-UA" b="1" dirty="0" smtClean="0"/>
            <a:t> </a:t>
          </a:r>
          <a:r>
            <a:rPr lang="uk-UA" b="1" dirty="0" err="1" smtClean="0"/>
            <a:t>as</a:t>
          </a:r>
          <a:r>
            <a:rPr lang="uk-UA" b="1" dirty="0" smtClean="0"/>
            <a:t> a </a:t>
          </a:r>
          <a:r>
            <a:rPr lang="uk-UA" b="1" dirty="0" err="1" smtClean="0"/>
            <a:t>Service</a:t>
          </a:r>
          <a:r>
            <a:rPr lang="uk-UA" b="1" dirty="0" smtClean="0"/>
            <a:t> – Інфраструктура як послуга</a:t>
          </a:r>
          <a:r>
            <a:rPr lang="uk-UA" dirty="0" smtClean="0"/>
            <a:t>) - хмарна послуга, що полягає у наданні користувачу хмарних послуг обчислювальних ресурсів, ресурсів зберігання або систем електронних комунікацій за допомогою технології хмарних обчислень;</a:t>
          </a:r>
          <a:endParaRPr lang="uk-UA" dirty="0"/>
        </a:p>
      </dgm:t>
    </dgm:pt>
    <dgm:pt modelId="{D7C746C3-760A-437A-B42A-45B172F0C34B}" type="parTrans" cxnId="{CE82FE9F-4407-42ED-A67E-AD873632E8F4}">
      <dgm:prSet/>
      <dgm:spPr/>
      <dgm:t>
        <a:bodyPr/>
        <a:lstStyle/>
        <a:p>
          <a:endParaRPr lang="uk-UA"/>
        </a:p>
      </dgm:t>
    </dgm:pt>
    <dgm:pt modelId="{CD83FE5E-982E-400C-97BE-C2A168293E59}" type="sibTrans" cxnId="{CE82FE9F-4407-42ED-A67E-AD873632E8F4}">
      <dgm:prSet/>
      <dgm:spPr/>
      <dgm:t>
        <a:bodyPr/>
        <a:lstStyle/>
        <a:p>
          <a:endParaRPr lang="uk-UA"/>
        </a:p>
      </dgm:t>
    </dgm:pt>
    <dgm:pt modelId="{AF6DE150-C50E-46FF-B70C-8129AFE48922}">
      <dgm:prSet/>
      <dgm:spPr/>
      <dgm:t>
        <a:bodyPr/>
        <a:lstStyle/>
        <a:p>
          <a:pPr rtl="0"/>
          <a:r>
            <a:rPr lang="uk-UA" b="1" dirty="0" err="1" smtClean="0">
              <a:effectLst/>
            </a:rPr>
            <a:t>PaaS</a:t>
          </a:r>
          <a:r>
            <a:rPr lang="uk-UA" b="1" dirty="0" smtClean="0">
              <a:effectLst/>
            </a:rPr>
            <a:t> (</a:t>
          </a:r>
          <a:r>
            <a:rPr lang="uk-UA" b="1" dirty="0" err="1" smtClean="0">
              <a:effectLst/>
            </a:rPr>
            <a:t>Platform</a:t>
          </a:r>
          <a:r>
            <a:rPr lang="uk-UA" b="1" dirty="0" smtClean="0">
              <a:effectLst/>
            </a:rPr>
            <a:t> </a:t>
          </a:r>
          <a:r>
            <a:rPr lang="uk-UA" b="1" dirty="0" err="1" smtClean="0">
              <a:effectLst/>
            </a:rPr>
            <a:t>as</a:t>
          </a:r>
          <a:r>
            <a:rPr lang="uk-UA" b="1" dirty="0" smtClean="0">
              <a:effectLst/>
            </a:rPr>
            <a:t> a </a:t>
          </a:r>
          <a:r>
            <a:rPr lang="uk-UA" b="1" dirty="0" err="1" smtClean="0">
              <a:effectLst/>
            </a:rPr>
            <a:t>Service</a:t>
          </a:r>
          <a:r>
            <a:rPr lang="uk-UA" b="1" dirty="0" smtClean="0">
              <a:effectLst/>
            </a:rPr>
            <a:t> – Платформа як послуга) </a:t>
          </a:r>
          <a:r>
            <a:rPr lang="uk-UA" dirty="0" smtClean="0"/>
            <a:t>- хмарна послуга, що полягає у наданні користувачу хмарних послуг доступу до інфраструктури та наборів комп’ютерних програм (операційних систем, системних комп’ютерних програм, програмних засобів для комп’ютерного програмування, програмних засобів управління базами даних) за допомогою технології хмарних обчислень;</a:t>
          </a:r>
          <a:endParaRPr lang="uk-UA" dirty="0"/>
        </a:p>
      </dgm:t>
    </dgm:pt>
    <dgm:pt modelId="{7B92E199-0C3C-4CAE-9752-AA5A93DD4E1E}" type="parTrans" cxnId="{D9463D99-7710-4E43-A7B8-74227A38302F}">
      <dgm:prSet/>
      <dgm:spPr/>
      <dgm:t>
        <a:bodyPr/>
        <a:lstStyle/>
        <a:p>
          <a:endParaRPr lang="uk-UA"/>
        </a:p>
      </dgm:t>
    </dgm:pt>
    <dgm:pt modelId="{CB130F8A-59A5-4C75-B33B-CC736246024B}" type="sibTrans" cxnId="{D9463D99-7710-4E43-A7B8-74227A38302F}">
      <dgm:prSet/>
      <dgm:spPr/>
      <dgm:t>
        <a:bodyPr/>
        <a:lstStyle/>
        <a:p>
          <a:endParaRPr lang="uk-UA"/>
        </a:p>
      </dgm:t>
    </dgm:pt>
    <dgm:pt modelId="{030FF931-BE6C-4D09-97BF-2AACCC7336EF}">
      <dgm:prSet/>
      <dgm:spPr/>
      <dgm:t>
        <a:bodyPr/>
        <a:lstStyle/>
        <a:p>
          <a:pPr rtl="0"/>
          <a:r>
            <a:rPr lang="uk-UA" b="1" dirty="0" err="1" smtClean="0"/>
            <a:t>SaaS</a:t>
          </a:r>
          <a:r>
            <a:rPr lang="uk-UA" b="1" dirty="0" smtClean="0"/>
            <a:t> (</a:t>
          </a:r>
          <a:r>
            <a:rPr lang="uk-UA" b="1" dirty="0" err="1" smtClean="0"/>
            <a:t>Software</a:t>
          </a:r>
          <a:r>
            <a:rPr lang="uk-UA" b="1" dirty="0" smtClean="0"/>
            <a:t> </a:t>
          </a:r>
          <a:r>
            <a:rPr lang="uk-UA" b="1" dirty="0" err="1" smtClean="0"/>
            <a:t>as</a:t>
          </a:r>
          <a:r>
            <a:rPr lang="uk-UA" b="1" dirty="0" smtClean="0"/>
            <a:t> a </a:t>
          </a:r>
          <a:r>
            <a:rPr lang="uk-UA" b="1" dirty="0" err="1" smtClean="0"/>
            <a:t>Service</a:t>
          </a:r>
          <a:r>
            <a:rPr lang="uk-UA" b="1" dirty="0" smtClean="0"/>
            <a:t> – Програмне забезпечення як послуга</a:t>
          </a:r>
          <a:r>
            <a:rPr lang="uk-UA" dirty="0" smtClean="0"/>
            <a:t>) - хмарна послуга, що полягає у наданні користувачу хмарних послуг доступу до прикладних комп’ютерних програм за допомогою технології хмарних обчислень через онлайн-сервіс або комп’ютерні програми-агенти;</a:t>
          </a:r>
          <a:endParaRPr lang="uk-UA" dirty="0"/>
        </a:p>
      </dgm:t>
    </dgm:pt>
    <dgm:pt modelId="{B044A5D7-C57C-4DFC-A85C-36FEC29F71E3}" type="parTrans" cxnId="{A01A28FF-9E63-4491-A2D7-4A3665C77CAE}">
      <dgm:prSet/>
      <dgm:spPr/>
      <dgm:t>
        <a:bodyPr/>
        <a:lstStyle/>
        <a:p>
          <a:endParaRPr lang="uk-UA"/>
        </a:p>
      </dgm:t>
    </dgm:pt>
    <dgm:pt modelId="{20F993B2-F54A-44F8-8609-575AA7C9C27E}" type="sibTrans" cxnId="{A01A28FF-9E63-4491-A2D7-4A3665C77CAE}">
      <dgm:prSet/>
      <dgm:spPr/>
      <dgm:t>
        <a:bodyPr/>
        <a:lstStyle/>
        <a:p>
          <a:endParaRPr lang="uk-UA"/>
        </a:p>
      </dgm:t>
    </dgm:pt>
    <dgm:pt modelId="{BFEF6452-C884-4E18-9CF4-4091969DF2A8}">
      <dgm:prSet/>
      <dgm:spPr/>
      <dgm:t>
        <a:bodyPr/>
        <a:lstStyle/>
        <a:p>
          <a:pPr rtl="0"/>
          <a:r>
            <a:rPr lang="uk-UA" b="1" dirty="0" smtClean="0"/>
            <a:t>безпека як послуга</a:t>
          </a:r>
          <a:r>
            <a:rPr lang="uk-UA" dirty="0" smtClean="0"/>
            <a:t> - послуга з </a:t>
          </a:r>
          <a:r>
            <a:rPr lang="uk-UA" dirty="0" err="1" smtClean="0"/>
            <a:t>кіберзахисту</a:t>
          </a:r>
          <a:r>
            <a:rPr lang="uk-UA" dirty="0" smtClean="0"/>
            <a:t>, що надається користувачу хмарних послуг з використанням хмарних ресурсів;</a:t>
          </a:r>
          <a:endParaRPr lang="uk-UA" dirty="0"/>
        </a:p>
      </dgm:t>
    </dgm:pt>
    <dgm:pt modelId="{F9121521-A9EC-487B-B008-35DA27683B00}" type="parTrans" cxnId="{F01A2E85-58E2-42E3-80DA-A37EDA4D38ED}">
      <dgm:prSet/>
      <dgm:spPr/>
      <dgm:t>
        <a:bodyPr/>
        <a:lstStyle/>
        <a:p>
          <a:endParaRPr lang="uk-UA"/>
        </a:p>
      </dgm:t>
    </dgm:pt>
    <dgm:pt modelId="{9E8532D5-5AB1-4201-9D60-E454A77A4151}" type="sibTrans" cxnId="{F01A2E85-58E2-42E3-80DA-A37EDA4D38ED}">
      <dgm:prSet/>
      <dgm:spPr/>
      <dgm:t>
        <a:bodyPr/>
        <a:lstStyle/>
        <a:p>
          <a:endParaRPr lang="uk-UA"/>
        </a:p>
      </dgm:t>
    </dgm:pt>
    <dgm:pt modelId="{9180007F-FC4C-4292-9E02-42C0AA3126FF}">
      <dgm:prSet/>
      <dgm:spPr/>
      <dgm:t>
        <a:bodyPr/>
        <a:lstStyle/>
        <a:p>
          <a:pPr rtl="0"/>
          <a:r>
            <a:rPr lang="uk-UA" b="1" dirty="0" smtClean="0"/>
            <a:t>інші послуг</a:t>
          </a:r>
          <a:r>
            <a:rPr lang="uk-UA" dirty="0" smtClean="0"/>
            <a:t>и, що відповідають визначенню хмарних послуг.</a:t>
          </a:r>
          <a:endParaRPr lang="uk-UA" dirty="0"/>
        </a:p>
      </dgm:t>
    </dgm:pt>
    <dgm:pt modelId="{03919862-2EA6-4D0D-BF0D-558A5C99504F}" type="parTrans" cxnId="{12A161EB-904C-48E6-AE48-E7BFECA85FFE}">
      <dgm:prSet/>
      <dgm:spPr/>
      <dgm:t>
        <a:bodyPr/>
        <a:lstStyle/>
        <a:p>
          <a:endParaRPr lang="uk-UA"/>
        </a:p>
      </dgm:t>
    </dgm:pt>
    <dgm:pt modelId="{DB00899D-FACB-4A9A-9F7A-C5241661B06A}" type="sibTrans" cxnId="{12A161EB-904C-48E6-AE48-E7BFECA85FFE}">
      <dgm:prSet/>
      <dgm:spPr/>
      <dgm:t>
        <a:bodyPr/>
        <a:lstStyle/>
        <a:p>
          <a:endParaRPr lang="uk-UA"/>
        </a:p>
      </dgm:t>
    </dgm:pt>
    <dgm:pt modelId="{47820B7A-C066-4279-A94B-05ED980355DC}" type="pres">
      <dgm:prSet presAssocID="{5D0317DD-1570-473C-A80C-6457B221145A}" presName="Name0" presStyleCnt="0">
        <dgm:presLayoutVars>
          <dgm:dir/>
          <dgm:animLvl val="lvl"/>
          <dgm:resizeHandles val="exact"/>
        </dgm:presLayoutVars>
      </dgm:prSet>
      <dgm:spPr/>
      <dgm:t>
        <a:bodyPr/>
        <a:lstStyle/>
        <a:p>
          <a:endParaRPr lang="ru-RU"/>
        </a:p>
      </dgm:t>
    </dgm:pt>
    <dgm:pt modelId="{08D02CA5-8779-475D-8E9F-742363977B2F}" type="pres">
      <dgm:prSet presAssocID="{49ED3F14-7961-4EDB-9F2B-E560BEEDA123}" presName="linNode" presStyleCnt="0"/>
      <dgm:spPr/>
    </dgm:pt>
    <dgm:pt modelId="{49F5FD6C-58CA-4627-A277-7ED366ABE71F}" type="pres">
      <dgm:prSet presAssocID="{49ED3F14-7961-4EDB-9F2B-E560BEEDA123}" presName="parentText" presStyleLbl="node1" presStyleIdx="0" presStyleCnt="6" custScaleX="272861">
        <dgm:presLayoutVars>
          <dgm:chMax val="1"/>
          <dgm:bulletEnabled val="1"/>
        </dgm:presLayoutVars>
      </dgm:prSet>
      <dgm:spPr/>
      <dgm:t>
        <a:bodyPr/>
        <a:lstStyle/>
        <a:p>
          <a:endParaRPr lang="ru-RU"/>
        </a:p>
      </dgm:t>
    </dgm:pt>
    <dgm:pt modelId="{B17763AA-EB24-4B15-AACF-C23EE9F9FED6}" type="pres">
      <dgm:prSet presAssocID="{0F725276-20A7-4E97-85DB-56ABC6C2A733}" presName="sp" presStyleCnt="0"/>
      <dgm:spPr/>
    </dgm:pt>
    <dgm:pt modelId="{DB4D2A90-EFAF-423B-8DF4-2915B5246991}" type="pres">
      <dgm:prSet presAssocID="{9BF8EEC1-88C8-4FAC-81A5-0D76363D416A}" presName="linNode" presStyleCnt="0"/>
      <dgm:spPr/>
    </dgm:pt>
    <dgm:pt modelId="{70402D14-2493-40BB-B900-D3418381F5AF}" type="pres">
      <dgm:prSet presAssocID="{9BF8EEC1-88C8-4FAC-81A5-0D76363D416A}" presName="parentText" presStyleLbl="node1" presStyleIdx="1" presStyleCnt="6" custScaleX="277778">
        <dgm:presLayoutVars>
          <dgm:chMax val="1"/>
          <dgm:bulletEnabled val="1"/>
        </dgm:presLayoutVars>
      </dgm:prSet>
      <dgm:spPr/>
      <dgm:t>
        <a:bodyPr/>
        <a:lstStyle/>
        <a:p>
          <a:endParaRPr lang="ru-RU"/>
        </a:p>
      </dgm:t>
    </dgm:pt>
    <dgm:pt modelId="{47459323-94DD-4B57-8518-A30C1D7191CC}" type="pres">
      <dgm:prSet presAssocID="{CD83FE5E-982E-400C-97BE-C2A168293E59}" presName="sp" presStyleCnt="0"/>
      <dgm:spPr/>
    </dgm:pt>
    <dgm:pt modelId="{AC05F776-9208-48E2-9F70-4D0918A86892}" type="pres">
      <dgm:prSet presAssocID="{AF6DE150-C50E-46FF-B70C-8129AFE48922}" presName="linNode" presStyleCnt="0"/>
      <dgm:spPr/>
    </dgm:pt>
    <dgm:pt modelId="{0E019398-3014-41B9-93EE-B5387AA37B8F}" type="pres">
      <dgm:prSet presAssocID="{AF6DE150-C50E-46FF-B70C-8129AFE48922}" presName="parentText" presStyleLbl="node1" presStyleIdx="2" presStyleCnt="6" custScaleX="277778">
        <dgm:presLayoutVars>
          <dgm:chMax val="1"/>
          <dgm:bulletEnabled val="1"/>
        </dgm:presLayoutVars>
      </dgm:prSet>
      <dgm:spPr/>
      <dgm:t>
        <a:bodyPr/>
        <a:lstStyle/>
        <a:p>
          <a:endParaRPr lang="ru-RU"/>
        </a:p>
      </dgm:t>
    </dgm:pt>
    <dgm:pt modelId="{F961DE47-1721-4666-9867-A5A266CD465C}" type="pres">
      <dgm:prSet presAssocID="{CB130F8A-59A5-4C75-B33B-CC736246024B}" presName="sp" presStyleCnt="0"/>
      <dgm:spPr/>
    </dgm:pt>
    <dgm:pt modelId="{51B50536-9691-43CE-B76A-73CE77CB8331}" type="pres">
      <dgm:prSet presAssocID="{030FF931-BE6C-4D09-97BF-2AACCC7336EF}" presName="linNode" presStyleCnt="0"/>
      <dgm:spPr/>
    </dgm:pt>
    <dgm:pt modelId="{CD4B5656-D27E-43BE-B783-0A6450B6C8E6}" type="pres">
      <dgm:prSet presAssocID="{030FF931-BE6C-4D09-97BF-2AACCC7336EF}" presName="parentText" presStyleLbl="node1" presStyleIdx="3" presStyleCnt="6" custScaleX="277778">
        <dgm:presLayoutVars>
          <dgm:chMax val="1"/>
          <dgm:bulletEnabled val="1"/>
        </dgm:presLayoutVars>
      </dgm:prSet>
      <dgm:spPr/>
      <dgm:t>
        <a:bodyPr/>
        <a:lstStyle/>
        <a:p>
          <a:endParaRPr lang="ru-RU"/>
        </a:p>
      </dgm:t>
    </dgm:pt>
    <dgm:pt modelId="{2ABA0EBC-85EB-4300-83FE-7BE1CA77B8FD}" type="pres">
      <dgm:prSet presAssocID="{20F993B2-F54A-44F8-8609-575AA7C9C27E}" presName="sp" presStyleCnt="0"/>
      <dgm:spPr/>
    </dgm:pt>
    <dgm:pt modelId="{DEB3CEC2-763E-4007-8C2A-52CA20D81FD3}" type="pres">
      <dgm:prSet presAssocID="{BFEF6452-C884-4E18-9CF4-4091969DF2A8}" presName="linNode" presStyleCnt="0"/>
      <dgm:spPr/>
    </dgm:pt>
    <dgm:pt modelId="{E775A9C8-0949-4E2D-9B21-AE9BBA44F193}" type="pres">
      <dgm:prSet presAssocID="{BFEF6452-C884-4E18-9CF4-4091969DF2A8}" presName="parentText" presStyleLbl="node1" presStyleIdx="4" presStyleCnt="6" custScaleX="277778">
        <dgm:presLayoutVars>
          <dgm:chMax val="1"/>
          <dgm:bulletEnabled val="1"/>
        </dgm:presLayoutVars>
      </dgm:prSet>
      <dgm:spPr/>
      <dgm:t>
        <a:bodyPr/>
        <a:lstStyle/>
        <a:p>
          <a:endParaRPr lang="ru-RU"/>
        </a:p>
      </dgm:t>
    </dgm:pt>
    <dgm:pt modelId="{B45C7272-8FC4-4493-863C-F567ECDC54EF}" type="pres">
      <dgm:prSet presAssocID="{9E8532D5-5AB1-4201-9D60-E454A77A4151}" presName="sp" presStyleCnt="0"/>
      <dgm:spPr/>
    </dgm:pt>
    <dgm:pt modelId="{4E011CEA-6CAD-4BE9-80D7-406873DE6DFA}" type="pres">
      <dgm:prSet presAssocID="{9180007F-FC4C-4292-9E02-42C0AA3126FF}" presName="linNode" presStyleCnt="0"/>
      <dgm:spPr/>
    </dgm:pt>
    <dgm:pt modelId="{183BFA5E-82D9-4842-B404-3F9BAAFF9638}" type="pres">
      <dgm:prSet presAssocID="{9180007F-FC4C-4292-9E02-42C0AA3126FF}" presName="parentText" presStyleLbl="node1" presStyleIdx="5" presStyleCnt="6" custScaleX="277778">
        <dgm:presLayoutVars>
          <dgm:chMax val="1"/>
          <dgm:bulletEnabled val="1"/>
        </dgm:presLayoutVars>
      </dgm:prSet>
      <dgm:spPr/>
      <dgm:t>
        <a:bodyPr/>
        <a:lstStyle/>
        <a:p>
          <a:endParaRPr lang="ru-RU"/>
        </a:p>
      </dgm:t>
    </dgm:pt>
  </dgm:ptLst>
  <dgm:cxnLst>
    <dgm:cxn modelId="{A01A28FF-9E63-4491-A2D7-4A3665C77CAE}" srcId="{5D0317DD-1570-473C-A80C-6457B221145A}" destId="{030FF931-BE6C-4D09-97BF-2AACCC7336EF}" srcOrd="3" destOrd="0" parTransId="{B044A5D7-C57C-4DFC-A85C-36FEC29F71E3}" sibTransId="{20F993B2-F54A-44F8-8609-575AA7C9C27E}"/>
    <dgm:cxn modelId="{C81D5E22-5C84-4DF2-A615-EDB64EA6C137}" type="presOf" srcId="{49ED3F14-7961-4EDB-9F2B-E560BEEDA123}" destId="{49F5FD6C-58CA-4627-A277-7ED366ABE71F}" srcOrd="0" destOrd="0" presId="urn:microsoft.com/office/officeart/2005/8/layout/vList5"/>
    <dgm:cxn modelId="{CE82FE9F-4407-42ED-A67E-AD873632E8F4}" srcId="{5D0317DD-1570-473C-A80C-6457B221145A}" destId="{9BF8EEC1-88C8-4FAC-81A5-0D76363D416A}" srcOrd="1" destOrd="0" parTransId="{D7C746C3-760A-437A-B42A-45B172F0C34B}" sibTransId="{CD83FE5E-982E-400C-97BE-C2A168293E59}"/>
    <dgm:cxn modelId="{AF49CD4A-6276-4168-B829-392C31475ECB}" type="presOf" srcId="{9180007F-FC4C-4292-9E02-42C0AA3126FF}" destId="{183BFA5E-82D9-4842-B404-3F9BAAFF9638}" srcOrd="0" destOrd="0" presId="urn:microsoft.com/office/officeart/2005/8/layout/vList5"/>
    <dgm:cxn modelId="{BED3DE5D-7218-46E7-8E26-BB8D716C5E7B}" type="presOf" srcId="{AF6DE150-C50E-46FF-B70C-8129AFE48922}" destId="{0E019398-3014-41B9-93EE-B5387AA37B8F}" srcOrd="0" destOrd="0" presId="urn:microsoft.com/office/officeart/2005/8/layout/vList5"/>
    <dgm:cxn modelId="{B330F693-8600-4EA9-96B8-703B8F4BCB2B}" type="presOf" srcId="{030FF931-BE6C-4D09-97BF-2AACCC7336EF}" destId="{CD4B5656-D27E-43BE-B783-0A6450B6C8E6}" srcOrd="0" destOrd="0" presId="urn:microsoft.com/office/officeart/2005/8/layout/vList5"/>
    <dgm:cxn modelId="{F01A2E85-58E2-42E3-80DA-A37EDA4D38ED}" srcId="{5D0317DD-1570-473C-A80C-6457B221145A}" destId="{BFEF6452-C884-4E18-9CF4-4091969DF2A8}" srcOrd="4" destOrd="0" parTransId="{F9121521-A9EC-487B-B008-35DA27683B00}" sibTransId="{9E8532D5-5AB1-4201-9D60-E454A77A4151}"/>
    <dgm:cxn modelId="{96E65D99-B8B2-4781-94EC-373094D4B5A7}" type="presOf" srcId="{5D0317DD-1570-473C-A80C-6457B221145A}" destId="{47820B7A-C066-4279-A94B-05ED980355DC}" srcOrd="0" destOrd="0" presId="urn:microsoft.com/office/officeart/2005/8/layout/vList5"/>
    <dgm:cxn modelId="{12A161EB-904C-48E6-AE48-E7BFECA85FFE}" srcId="{5D0317DD-1570-473C-A80C-6457B221145A}" destId="{9180007F-FC4C-4292-9E02-42C0AA3126FF}" srcOrd="5" destOrd="0" parTransId="{03919862-2EA6-4D0D-BF0D-558A5C99504F}" sibTransId="{DB00899D-FACB-4A9A-9F7A-C5241661B06A}"/>
    <dgm:cxn modelId="{9930DEAD-A8EC-4A06-A7FE-78C5A2585E1E}" type="presOf" srcId="{9BF8EEC1-88C8-4FAC-81A5-0D76363D416A}" destId="{70402D14-2493-40BB-B900-D3418381F5AF}" srcOrd="0" destOrd="0" presId="urn:microsoft.com/office/officeart/2005/8/layout/vList5"/>
    <dgm:cxn modelId="{D82DF412-AB24-4094-BDDE-B290D67F8C1C}" srcId="{5D0317DD-1570-473C-A80C-6457B221145A}" destId="{49ED3F14-7961-4EDB-9F2B-E560BEEDA123}" srcOrd="0" destOrd="0" parTransId="{A568B077-B45A-428D-99E9-D0B523666A77}" sibTransId="{0F725276-20A7-4E97-85DB-56ABC6C2A733}"/>
    <dgm:cxn modelId="{D9463D99-7710-4E43-A7B8-74227A38302F}" srcId="{5D0317DD-1570-473C-A80C-6457B221145A}" destId="{AF6DE150-C50E-46FF-B70C-8129AFE48922}" srcOrd="2" destOrd="0" parTransId="{7B92E199-0C3C-4CAE-9752-AA5A93DD4E1E}" sibTransId="{CB130F8A-59A5-4C75-B33B-CC736246024B}"/>
    <dgm:cxn modelId="{63B06A87-F75C-418E-9525-C8E48DA07F8F}" type="presOf" srcId="{BFEF6452-C884-4E18-9CF4-4091969DF2A8}" destId="{E775A9C8-0949-4E2D-9B21-AE9BBA44F193}" srcOrd="0" destOrd="0" presId="urn:microsoft.com/office/officeart/2005/8/layout/vList5"/>
    <dgm:cxn modelId="{D5D02DD5-BF0D-4BB7-8E5F-C23E78BB74D8}" type="presParOf" srcId="{47820B7A-C066-4279-A94B-05ED980355DC}" destId="{08D02CA5-8779-475D-8E9F-742363977B2F}" srcOrd="0" destOrd="0" presId="urn:microsoft.com/office/officeart/2005/8/layout/vList5"/>
    <dgm:cxn modelId="{41485300-0EE5-49A9-BF15-1C6B779D99CA}" type="presParOf" srcId="{08D02CA5-8779-475D-8E9F-742363977B2F}" destId="{49F5FD6C-58CA-4627-A277-7ED366ABE71F}" srcOrd="0" destOrd="0" presId="urn:microsoft.com/office/officeart/2005/8/layout/vList5"/>
    <dgm:cxn modelId="{9C0225E4-EAC1-481E-9007-AD9D921C1F69}" type="presParOf" srcId="{47820B7A-C066-4279-A94B-05ED980355DC}" destId="{B17763AA-EB24-4B15-AACF-C23EE9F9FED6}" srcOrd="1" destOrd="0" presId="urn:microsoft.com/office/officeart/2005/8/layout/vList5"/>
    <dgm:cxn modelId="{7406B361-D90E-4046-A3D8-FE3D914C7686}" type="presParOf" srcId="{47820B7A-C066-4279-A94B-05ED980355DC}" destId="{DB4D2A90-EFAF-423B-8DF4-2915B5246991}" srcOrd="2" destOrd="0" presId="urn:microsoft.com/office/officeart/2005/8/layout/vList5"/>
    <dgm:cxn modelId="{0D4DF64A-02B3-4C9C-A08A-52C0980F901A}" type="presParOf" srcId="{DB4D2A90-EFAF-423B-8DF4-2915B5246991}" destId="{70402D14-2493-40BB-B900-D3418381F5AF}" srcOrd="0" destOrd="0" presId="urn:microsoft.com/office/officeart/2005/8/layout/vList5"/>
    <dgm:cxn modelId="{DC8A8D2A-8605-4D5B-829A-9407019CEC6D}" type="presParOf" srcId="{47820B7A-C066-4279-A94B-05ED980355DC}" destId="{47459323-94DD-4B57-8518-A30C1D7191CC}" srcOrd="3" destOrd="0" presId="urn:microsoft.com/office/officeart/2005/8/layout/vList5"/>
    <dgm:cxn modelId="{DC5B3D37-3A94-4A38-B0BF-62AAE4E61B32}" type="presParOf" srcId="{47820B7A-C066-4279-A94B-05ED980355DC}" destId="{AC05F776-9208-48E2-9F70-4D0918A86892}" srcOrd="4" destOrd="0" presId="urn:microsoft.com/office/officeart/2005/8/layout/vList5"/>
    <dgm:cxn modelId="{575B3919-889E-4CEC-921A-CB1E28DD4852}" type="presParOf" srcId="{AC05F776-9208-48E2-9F70-4D0918A86892}" destId="{0E019398-3014-41B9-93EE-B5387AA37B8F}" srcOrd="0" destOrd="0" presId="urn:microsoft.com/office/officeart/2005/8/layout/vList5"/>
    <dgm:cxn modelId="{3C27B618-98C1-4EAF-8F3A-B86F64CD309A}" type="presParOf" srcId="{47820B7A-C066-4279-A94B-05ED980355DC}" destId="{F961DE47-1721-4666-9867-A5A266CD465C}" srcOrd="5" destOrd="0" presId="urn:microsoft.com/office/officeart/2005/8/layout/vList5"/>
    <dgm:cxn modelId="{2E51ACC1-B71C-4592-8BE6-D47A0B893C75}" type="presParOf" srcId="{47820B7A-C066-4279-A94B-05ED980355DC}" destId="{51B50536-9691-43CE-B76A-73CE77CB8331}" srcOrd="6" destOrd="0" presId="urn:microsoft.com/office/officeart/2005/8/layout/vList5"/>
    <dgm:cxn modelId="{54C65138-ED8B-4463-8ADA-2336DB3C1D9E}" type="presParOf" srcId="{51B50536-9691-43CE-B76A-73CE77CB8331}" destId="{CD4B5656-D27E-43BE-B783-0A6450B6C8E6}" srcOrd="0" destOrd="0" presId="urn:microsoft.com/office/officeart/2005/8/layout/vList5"/>
    <dgm:cxn modelId="{12A13437-ED4C-4EFE-B799-CF5F51629693}" type="presParOf" srcId="{47820B7A-C066-4279-A94B-05ED980355DC}" destId="{2ABA0EBC-85EB-4300-83FE-7BE1CA77B8FD}" srcOrd="7" destOrd="0" presId="urn:microsoft.com/office/officeart/2005/8/layout/vList5"/>
    <dgm:cxn modelId="{0F7064F7-7D4C-449E-A964-A0FF422F0FB6}" type="presParOf" srcId="{47820B7A-C066-4279-A94B-05ED980355DC}" destId="{DEB3CEC2-763E-4007-8C2A-52CA20D81FD3}" srcOrd="8" destOrd="0" presId="urn:microsoft.com/office/officeart/2005/8/layout/vList5"/>
    <dgm:cxn modelId="{8DEE37BC-9537-435D-BAC7-1B8AFC683B66}" type="presParOf" srcId="{DEB3CEC2-763E-4007-8C2A-52CA20D81FD3}" destId="{E775A9C8-0949-4E2D-9B21-AE9BBA44F193}" srcOrd="0" destOrd="0" presId="urn:microsoft.com/office/officeart/2005/8/layout/vList5"/>
    <dgm:cxn modelId="{4D4C9CC3-2F91-4E1A-AFD2-9CEB9F3E1172}" type="presParOf" srcId="{47820B7A-C066-4279-A94B-05ED980355DC}" destId="{B45C7272-8FC4-4493-863C-F567ECDC54EF}" srcOrd="9" destOrd="0" presId="urn:microsoft.com/office/officeart/2005/8/layout/vList5"/>
    <dgm:cxn modelId="{06892D7D-3672-4290-9CBB-05C07D779FDD}" type="presParOf" srcId="{47820B7A-C066-4279-A94B-05ED980355DC}" destId="{4E011CEA-6CAD-4BE9-80D7-406873DE6DFA}" srcOrd="10" destOrd="0" presId="urn:microsoft.com/office/officeart/2005/8/layout/vList5"/>
    <dgm:cxn modelId="{A3D1C3B1-E944-4AA9-B059-53375F005E6B}" type="presParOf" srcId="{4E011CEA-6CAD-4BE9-80D7-406873DE6DFA}" destId="{183BFA5E-82D9-4842-B404-3F9BAAFF9638}" srcOrd="0"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A5EEAF6-FEE4-4D05-BA60-967BC3D640AC}" type="doc">
      <dgm:prSet loTypeId="urn:microsoft.com/office/officeart/2005/8/layout/vList5" loCatId="list" qsTypeId="urn:microsoft.com/office/officeart/2005/8/quickstyle/simple3" qsCatId="simple" csTypeId="urn:microsoft.com/office/officeart/2005/8/colors/accent1_2" csCatId="accent1" phldr="1"/>
      <dgm:spPr/>
      <dgm:t>
        <a:bodyPr/>
        <a:lstStyle/>
        <a:p>
          <a:endParaRPr lang="uk-UA"/>
        </a:p>
      </dgm:t>
    </dgm:pt>
    <dgm:pt modelId="{916A5D21-683F-44DD-A1B7-672A0D6AAD2E}">
      <dgm:prSet/>
      <dgm:spPr>
        <a:ln>
          <a:noFill/>
        </a:ln>
        <a:effectLst>
          <a:glow rad="228600">
            <a:schemeClr val="accent6">
              <a:satMod val="175000"/>
              <a:alpha val="40000"/>
            </a:schemeClr>
          </a:glow>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rtl="0"/>
          <a:r>
            <a:rPr lang="uk-UA" b="1" dirty="0" smtClean="0"/>
            <a:t>ISO/IEC 22123-1:2023  ВИЗНАЧАЄ  7  КАТЕГОРІЙ ХМАРНИХ ПОСЛУГ</a:t>
          </a:r>
          <a:endParaRPr lang="uk-UA" dirty="0"/>
        </a:p>
      </dgm:t>
    </dgm:pt>
    <dgm:pt modelId="{DC3619B5-49A1-4873-94C7-7FFA1A09C284}" type="parTrans" cxnId="{15831888-7B55-4649-9AE4-DC9EDE2B88A8}">
      <dgm:prSet/>
      <dgm:spPr/>
      <dgm:t>
        <a:bodyPr/>
        <a:lstStyle/>
        <a:p>
          <a:endParaRPr lang="uk-UA"/>
        </a:p>
      </dgm:t>
    </dgm:pt>
    <dgm:pt modelId="{9E4E6260-7FB1-4DE9-A412-2574781A0439}" type="sibTrans" cxnId="{15831888-7B55-4649-9AE4-DC9EDE2B88A8}">
      <dgm:prSet/>
      <dgm:spPr/>
      <dgm:t>
        <a:bodyPr/>
        <a:lstStyle/>
        <a:p>
          <a:endParaRPr lang="uk-UA"/>
        </a:p>
      </dgm:t>
    </dgm:pt>
    <dgm:pt modelId="{1C011A71-8DD3-49C2-9223-58C876EAD72E}">
      <dgm:prSet/>
      <dgm:spPr/>
      <dgm:t>
        <a:bodyPr/>
        <a:lstStyle/>
        <a:p>
          <a:pPr rtl="0"/>
          <a:r>
            <a:rPr lang="uk-UA" dirty="0" err="1" smtClean="0"/>
            <a:t>IaaS</a:t>
          </a:r>
          <a:r>
            <a:rPr lang="uk-UA" dirty="0" smtClean="0"/>
            <a:t> (</a:t>
          </a:r>
          <a:r>
            <a:rPr lang="uk-UA" dirty="0" err="1" smtClean="0"/>
            <a:t>Infrastructure</a:t>
          </a:r>
          <a:r>
            <a:rPr lang="uk-UA" dirty="0" smtClean="0"/>
            <a:t> </a:t>
          </a:r>
          <a:r>
            <a:rPr lang="uk-UA" dirty="0" err="1" smtClean="0"/>
            <a:t>as</a:t>
          </a:r>
          <a:r>
            <a:rPr lang="uk-UA" dirty="0" smtClean="0"/>
            <a:t> a </a:t>
          </a:r>
          <a:r>
            <a:rPr lang="uk-UA" dirty="0" err="1" smtClean="0"/>
            <a:t>Service</a:t>
          </a:r>
          <a:r>
            <a:rPr lang="uk-UA" dirty="0" smtClean="0"/>
            <a:t> – Інфраструктура як послуга),  </a:t>
          </a:r>
          <a:endParaRPr lang="uk-UA" dirty="0"/>
        </a:p>
      </dgm:t>
    </dgm:pt>
    <dgm:pt modelId="{E2ED95A7-7A83-415F-8743-2581A291B6BF}" type="parTrans" cxnId="{1861626A-0242-41F8-B41E-6F9BCEECA2A4}">
      <dgm:prSet/>
      <dgm:spPr/>
      <dgm:t>
        <a:bodyPr/>
        <a:lstStyle/>
        <a:p>
          <a:endParaRPr lang="uk-UA"/>
        </a:p>
      </dgm:t>
    </dgm:pt>
    <dgm:pt modelId="{B6ADB29B-518D-4392-8C03-3A3581065934}" type="sibTrans" cxnId="{1861626A-0242-41F8-B41E-6F9BCEECA2A4}">
      <dgm:prSet/>
      <dgm:spPr/>
      <dgm:t>
        <a:bodyPr/>
        <a:lstStyle/>
        <a:p>
          <a:endParaRPr lang="uk-UA"/>
        </a:p>
      </dgm:t>
    </dgm:pt>
    <dgm:pt modelId="{451AECAD-837A-4954-BE66-250DD84672CE}">
      <dgm:prSet/>
      <dgm:spPr/>
      <dgm:t>
        <a:bodyPr/>
        <a:lstStyle/>
        <a:p>
          <a:pPr rtl="0"/>
          <a:r>
            <a:rPr lang="uk-UA" smtClean="0"/>
            <a:t>PaaS (Platform as a Service – Платформа як послуга),  </a:t>
          </a:r>
          <a:endParaRPr lang="uk-UA"/>
        </a:p>
      </dgm:t>
    </dgm:pt>
    <dgm:pt modelId="{85C12F0E-F86B-4B89-808E-1E15EC50C816}" type="parTrans" cxnId="{D9362CD8-A5A8-4481-BE0E-9B0DDB424794}">
      <dgm:prSet/>
      <dgm:spPr/>
      <dgm:t>
        <a:bodyPr/>
        <a:lstStyle/>
        <a:p>
          <a:endParaRPr lang="uk-UA"/>
        </a:p>
      </dgm:t>
    </dgm:pt>
    <dgm:pt modelId="{D192A104-E3FE-4BE0-B86F-BDC964A88138}" type="sibTrans" cxnId="{D9362CD8-A5A8-4481-BE0E-9B0DDB424794}">
      <dgm:prSet/>
      <dgm:spPr/>
      <dgm:t>
        <a:bodyPr/>
        <a:lstStyle/>
        <a:p>
          <a:endParaRPr lang="uk-UA"/>
        </a:p>
      </dgm:t>
    </dgm:pt>
    <dgm:pt modelId="{C104E92D-AB42-489C-A63F-1ED1AB139FC3}">
      <dgm:prSet/>
      <dgm:spPr/>
      <dgm:t>
        <a:bodyPr/>
        <a:lstStyle/>
        <a:p>
          <a:pPr rtl="0"/>
          <a:r>
            <a:rPr lang="uk-UA" dirty="0" err="1" smtClean="0"/>
            <a:t>SaaS</a:t>
          </a:r>
          <a:r>
            <a:rPr lang="uk-UA" dirty="0" smtClean="0"/>
            <a:t> (</a:t>
          </a:r>
          <a:r>
            <a:rPr lang="uk-UA" dirty="0" err="1" smtClean="0"/>
            <a:t>Software</a:t>
          </a:r>
          <a:r>
            <a:rPr lang="uk-UA" dirty="0" smtClean="0"/>
            <a:t> </a:t>
          </a:r>
          <a:r>
            <a:rPr lang="uk-UA" dirty="0" err="1" smtClean="0"/>
            <a:t>as</a:t>
          </a:r>
          <a:r>
            <a:rPr lang="uk-UA" dirty="0" smtClean="0"/>
            <a:t> a </a:t>
          </a:r>
          <a:r>
            <a:rPr lang="uk-UA" dirty="0" err="1" smtClean="0"/>
            <a:t>Service</a:t>
          </a:r>
          <a:r>
            <a:rPr lang="uk-UA" dirty="0" smtClean="0"/>
            <a:t> – Програмне забезпечення як послуга),</a:t>
          </a:r>
          <a:endParaRPr lang="uk-UA" dirty="0"/>
        </a:p>
      </dgm:t>
    </dgm:pt>
    <dgm:pt modelId="{868FFA8E-BBF4-4B80-B853-D3440636DE7E}" type="parTrans" cxnId="{B602AE70-6574-4C22-8436-3A2F3153FF68}">
      <dgm:prSet/>
      <dgm:spPr/>
      <dgm:t>
        <a:bodyPr/>
        <a:lstStyle/>
        <a:p>
          <a:endParaRPr lang="uk-UA"/>
        </a:p>
      </dgm:t>
    </dgm:pt>
    <dgm:pt modelId="{D30D56C5-D93E-48B3-813D-49A11586C70D}" type="sibTrans" cxnId="{B602AE70-6574-4C22-8436-3A2F3153FF68}">
      <dgm:prSet/>
      <dgm:spPr/>
      <dgm:t>
        <a:bodyPr/>
        <a:lstStyle/>
        <a:p>
          <a:endParaRPr lang="uk-UA"/>
        </a:p>
      </dgm:t>
    </dgm:pt>
    <dgm:pt modelId="{45009690-CB6A-441C-ACEC-99A03AD1268F}">
      <dgm:prSet/>
      <dgm:spPr/>
      <dgm:t>
        <a:bodyPr/>
        <a:lstStyle/>
        <a:p>
          <a:pPr rtl="0"/>
          <a:r>
            <a:rPr lang="uk-UA" dirty="0" smtClean="0"/>
            <a:t> </a:t>
          </a:r>
          <a:r>
            <a:rPr lang="uk-UA" b="1" dirty="0" err="1" smtClean="0"/>
            <a:t>CaaS</a:t>
          </a:r>
          <a:r>
            <a:rPr lang="uk-UA" b="1" dirty="0" smtClean="0"/>
            <a:t> (</a:t>
          </a:r>
          <a:r>
            <a:rPr lang="uk-UA" b="1" dirty="0" err="1" smtClean="0"/>
            <a:t>Communications</a:t>
          </a:r>
          <a:r>
            <a:rPr lang="uk-UA" b="1" dirty="0" smtClean="0"/>
            <a:t> </a:t>
          </a:r>
          <a:r>
            <a:rPr lang="uk-UA" b="1" dirty="0" err="1" smtClean="0"/>
            <a:t>as</a:t>
          </a:r>
          <a:r>
            <a:rPr lang="uk-UA" b="1" dirty="0" smtClean="0"/>
            <a:t> a </a:t>
          </a:r>
          <a:r>
            <a:rPr lang="uk-UA" b="1" dirty="0" err="1" smtClean="0"/>
            <a:t>Service</a:t>
          </a:r>
          <a:r>
            <a:rPr lang="uk-UA" b="1" dirty="0" smtClean="0"/>
            <a:t> – Зв'язок як сервіс</a:t>
          </a:r>
          <a:r>
            <a:rPr lang="uk-UA" dirty="0" smtClean="0"/>
            <a:t>) категорія хмарних сервісів, в якій можливість, що надається клієнту хмарного сервісу взаємодія та співпраця в режимі реального часу;</a:t>
          </a:r>
          <a:endParaRPr lang="uk-UA" dirty="0"/>
        </a:p>
      </dgm:t>
    </dgm:pt>
    <dgm:pt modelId="{4DBF5080-097B-4007-AE95-33B588A08884}" type="parTrans" cxnId="{B8A2D2B3-9200-4886-8942-0FB75475E61D}">
      <dgm:prSet/>
      <dgm:spPr/>
      <dgm:t>
        <a:bodyPr/>
        <a:lstStyle/>
        <a:p>
          <a:endParaRPr lang="uk-UA"/>
        </a:p>
      </dgm:t>
    </dgm:pt>
    <dgm:pt modelId="{0652ED1C-B777-491E-A9DF-A69CD4CA4B8A}" type="sibTrans" cxnId="{B8A2D2B3-9200-4886-8942-0FB75475E61D}">
      <dgm:prSet/>
      <dgm:spPr/>
      <dgm:t>
        <a:bodyPr/>
        <a:lstStyle/>
        <a:p>
          <a:endParaRPr lang="uk-UA"/>
        </a:p>
      </dgm:t>
    </dgm:pt>
    <dgm:pt modelId="{0F79138C-215F-4D78-B178-0B3C14A4A0E3}">
      <dgm:prSet/>
      <dgm:spPr/>
      <dgm:t>
        <a:bodyPr/>
        <a:lstStyle/>
        <a:p>
          <a:pPr rtl="0"/>
          <a:r>
            <a:rPr lang="uk-UA" b="1" dirty="0" err="1" smtClean="0"/>
            <a:t>CompaaS</a:t>
          </a:r>
          <a:r>
            <a:rPr lang="uk-UA" b="1" dirty="0" smtClean="0"/>
            <a:t> (</a:t>
          </a:r>
          <a:r>
            <a:rPr lang="uk-UA" b="1" dirty="0" err="1" smtClean="0"/>
            <a:t>Compute</a:t>
          </a:r>
          <a:r>
            <a:rPr lang="uk-UA" b="1" dirty="0" smtClean="0"/>
            <a:t> </a:t>
          </a:r>
          <a:r>
            <a:rPr lang="uk-UA" b="1" dirty="0" err="1" smtClean="0"/>
            <a:t>as</a:t>
          </a:r>
          <a:r>
            <a:rPr lang="uk-UA" b="1" dirty="0" smtClean="0"/>
            <a:t> a </a:t>
          </a:r>
          <a:r>
            <a:rPr lang="uk-UA" b="1" dirty="0" err="1" smtClean="0"/>
            <a:t>Service</a:t>
          </a:r>
          <a:r>
            <a:rPr lang="uk-UA" b="1" dirty="0" smtClean="0"/>
            <a:t> – Обчислення як послуга</a:t>
          </a:r>
          <a:r>
            <a:rPr lang="uk-UA" dirty="0" smtClean="0"/>
            <a:t>) категорія хмарних сервісів, в якій можливості, що надаються замовнику хмарного сервісу, є надання та використання обчислювальних ресурсів, необхідних для розгортання та запуску програмного забезпечення;</a:t>
          </a:r>
          <a:endParaRPr lang="uk-UA" dirty="0"/>
        </a:p>
      </dgm:t>
    </dgm:pt>
    <dgm:pt modelId="{2F8E4313-4164-4042-9641-335B6891B254}" type="parTrans" cxnId="{1005F3BB-E57E-4162-9625-1D0DEF46A030}">
      <dgm:prSet/>
      <dgm:spPr/>
      <dgm:t>
        <a:bodyPr/>
        <a:lstStyle/>
        <a:p>
          <a:endParaRPr lang="uk-UA"/>
        </a:p>
      </dgm:t>
    </dgm:pt>
    <dgm:pt modelId="{6AD45A43-D111-4407-AEAF-2D59144F9E6B}" type="sibTrans" cxnId="{1005F3BB-E57E-4162-9625-1D0DEF46A030}">
      <dgm:prSet/>
      <dgm:spPr/>
      <dgm:t>
        <a:bodyPr/>
        <a:lstStyle/>
        <a:p>
          <a:endParaRPr lang="uk-UA"/>
        </a:p>
      </dgm:t>
    </dgm:pt>
    <dgm:pt modelId="{E0B0F213-431C-4153-A0A7-239F543E7111}">
      <dgm:prSet/>
      <dgm:spPr/>
      <dgm:t>
        <a:bodyPr/>
        <a:lstStyle/>
        <a:p>
          <a:pPr rtl="0"/>
          <a:r>
            <a:rPr lang="uk-UA" b="1" dirty="0" err="1" smtClean="0"/>
            <a:t>DSaaS</a:t>
          </a:r>
          <a:r>
            <a:rPr lang="uk-UA" b="1" dirty="0" smtClean="0"/>
            <a:t> (</a:t>
          </a:r>
          <a:r>
            <a:rPr lang="uk-UA" b="1" dirty="0" err="1" smtClean="0"/>
            <a:t>Data</a:t>
          </a:r>
          <a:r>
            <a:rPr lang="uk-UA" b="1" dirty="0" smtClean="0"/>
            <a:t> </a:t>
          </a:r>
          <a:r>
            <a:rPr lang="uk-UA" b="1" dirty="0" err="1" smtClean="0"/>
            <a:t>Storage</a:t>
          </a:r>
          <a:r>
            <a:rPr lang="uk-UA" b="1" dirty="0" smtClean="0"/>
            <a:t> </a:t>
          </a:r>
          <a:r>
            <a:rPr lang="uk-UA" b="1" dirty="0" err="1" smtClean="0"/>
            <a:t>as</a:t>
          </a:r>
          <a:r>
            <a:rPr lang="uk-UA" b="1" dirty="0" smtClean="0"/>
            <a:t> a </a:t>
          </a:r>
          <a:r>
            <a:rPr lang="uk-UA" b="1" dirty="0" err="1" smtClean="0"/>
            <a:t>Service</a:t>
          </a:r>
          <a:r>
            <a:rPr lang="uk-UA" b="1" dirty="0" smtClean="0"/>
            <a:t> – Зберігання даних як послуга),  </a:t>
          </a:r>
          <a:r>
            <a:rPr lang="uk-UA" dirty="0" smtClean="0"/>
            <a:t>категорія хмарних послуг, в якій можливість, що надається клієнту хмарних послуг, полягає у наданні та використанні сховища даних та пов'язаних з ним можливостей;</a:t>
          </a:r>
          <a:endParaRPr lang="uk-UA" dirty="0"/>
        </a:p>
      </dgm:t>
    </dgm:pt>
    <dgm:pt modelId="{BCBE1F73-5C76-4D63-B1A2-ECA141893C63}" type="parTrans" cxnId="{8D2547FE-A4EC-438B-813D-F5258A545F45}">
      <dgm:prSet/>
      <dgm:spPr/>
      <dgm:t>
        <a:bodyPr/>
        <a:lstStyle/>
        <a:p>
          <a:endParaRPr lang="uk-UA"/>
        </a:p>
      </dgm:t>
    </dgm:pt>
    <dgm:pt modelId="{E4C74FC0-4D72-49E4-98C3-523687CAC771}" type="sibTrans" cxnId="{8D2547FE-A4EC-438B-813D-F5258A545F45}">
      <dgm:prSet/>
      <dgm:spPr/>
      <dgm:t>
        <a:bodyPr/>
        <a:lstStyle/>
        <a:p>
          <a:endParaRPr lang="uk-UA"/>
        </a:p>
      </dgm:t>
    </dgm:pt>
    <dgm:pt modelId="{E1B40D07-5258-4993-9EA4-08B66DF49477}">
      <dgm:prSet/>
      <dgm:spPr/>
      <dgm:t>
        <a:bodyPr/>
        <a:lstStyle/>
        <a:p>
          <a:pPr rtl="0"/>
          <a:r>
            <a:rPr lang="uk-UA" b="1" dirty="0" err="1" smtClean="0"/>
            <a:t>NaaS</a:t>
          </a:r>
          <a:r>
            <a:rPr lang="uk-UA" b="1" dirty="0" smtClean="0"/>
            <a:t> (</a:t>
          </a:r>
          <a:r>
            <a:rPr lang="uk-UA" b="1" dirty="0" err="1" smtClean="0"/>
            <a:t>Network</a:t>
          </a:r>
          <a:r>
            <a:rPr lang="uk-UA" b="1" dirty="0" smtClean="0"/>
            <a:t> </a:t>
          </a:r>
          <a:r>
            <a:rPr lang="uk-UA" b="1" dirty="0" err="1" smtClean="0"/>
            <a:t>as</a:t>
          </a:r>
          <a:r>
            <a:rPr lang="uk-UA" b="1" dirty="0" smtClean="0"/>
            <a:t> a </a:t>
          </a:r>
          <a:r>
            <a:rPr lang="uk-UA" b="1" dirty="0" err="1" smtClean="0"/>
            <a:t>Service</a:t>
          </a:r>
          <a:r>
            <a:rPr lang="uk-UA" b="1" dirty="0" smtClean="0"/>
            <a:t> – Мережа як послуга),  </a:t>
          </a:r>
          <a:r>
            <a:rPr lang="uk-UA" dirty="0" smtClean="0"/>
            <a:t>категорія хмарних </a:t>
          </a:r>
          <a:r>
            <a:rPr lang="uk-UA" dirty="0" err="1" smtClean="0"/>
            <a:t>поссуг</a:t>
          </a:r>
          <a:r>
            <a:rPr lang="uk-UA" dirty="0" smtClean="0"/>
            <a:t>, в якій можливості, що надаються клієнту хмарної служби, є транспортне підключення та пов'язані з ним мережеві можливості.</a:t>
          </a:r>
          <a:endParaRPr lang="uk-UA" dirty="0"/>
        </a:p>
      </dgm:t>
    </dgm:pt>
    <dgm:pt modelId="{DF6E987D-5796-4092-8B2C-91A10F132FA3}" type="parTrans" cxnId="{35A0113B-30CD-4E6C-9BBF-DE7260A7616D}">
      <dgm:prSet/>
      <dgm:spPr/>
      <dgm:t>
        <a:bodyPr/>
        <a:lstStyle/>
        <a:p>
          <a:endParaRPr lang="uk-UA"/>
        </a:p>
      </dgm:t>
    </dgm:pt>
    <dgm:pt modelId="{96164DCF-374C-484F-8E00-1FD9AA020774}" type="sibTrans" cxnId="{35A0113B-30CD-4E6C-9BBF-DE7260A7616D}">
      <dgm:prSet/>
      <dgm:spPr/>
      <dgm:t>
        <a:bodyPr/>
        <a:lstStyle/>
        <a:p>
          <a:endParaRPr lang="uk-UA"/>
        </a:p>
      </dgm:t>
    </dgm:pt>
    <dgm:pt modelId="{CAEB3A81-771B-48EB-82DA-5AC9F9114B90}" type="pres">
      <dgm:prSet presAssocID="{2A5EEAF6-FEE4-4D05-BA60-967BC3D640AC}" presName="Name0" presStyleCnt="0">
        <dgm:presLayoutVars>
          <dgm:dir/>
          <dgm:animLvl val="lvl"/>
          <dgm:resizeHandles val="exact"/>
        </dgm:presLayoutVars>
      </dgm:prSet>
      <dgm:spPr/>
      <dgm:t>
        <a:bodyPr/>
        <a:lstStyle/>
        <a:p>
          <a:endParaRPr lang="ru-RU"/>
        </a:p>
      </dgm:t>
    </dgm:pt>
    <dgm:pt modelId="{76182942-9FDB-41AC-8548-F006C0D3D9CD}" type="pres">
      <dgm:prSet presAssocID="{916A5D21-683F-44DD-A1B7-672A0D6AAD2E}" presName="linNode" presStyleCnt="0"/>
      <dgm:spPr/>
    </dgm:pt>
    <dgm:pt modelId="{A062DEAB-A67A-4D08-ABA3-D243934A87DE}" type="pres">
      <dgm:prSet presAssocID="{916A5D21-683F-44DD-A1B7-672A0D6AAD2E}" presName="parentText" presStyleLbl="node1" presStyleIdx="0" presStyleCnt="8" custScaleX="277778">
        <dgm:presLayoutVars>
          <dgm:chMax val="1"/>
          <dgm:bulletEnabled val="1"/>
        </dgm:presLayoutVars>
      </dgm:prSet>
      <dgm:spPr/>
      <dgm:t>
        <a:bodyPr/>
        <a:lstStyle/>
        <a:p>
          <a:endParaRPr lang="uk-UA"/>
        </a:p>
      </dgm:t>
    </dgm:pt>
    <dgm:pt modelId="{1BA6203D-BB53-48D9-A2F3-09A21371FB6E}" type="pres">
      <dgm:prSet presAssocID="{9E4E6260-7FB1-4DE9-A412-2574781A0439}" presName="sp" presStyleCnt="0"/>
      <dgm:spPr/>
    </dgm:pt>
    <dgm:pt modelId="{2CC3C8E5-0C3E-4C55-9DB0-A0770BBBAF77}" type="pres">
      <dgm:prSet presAssocID="{1C011A71-8DD3-49C2-9223-58C876EAD72E}" presName="linNode" presStyleCnt="0"/>
      <dgm:spPr/>
    </dgm:pt>
    <dgm:pt modelId="{2F771C6C-FE08-42C3-B249-84B8475B4039}" type="pres">
      <dgm:prSet presAssocID="{1C011A71-8DD3-49C2-9223-58C876EAD72E}" presName="parentText" presStyleLbl="node1" presStyleIdx="1" presStyleCnt="8" custScaleX="277778">
        <dgm:presLayoutVars>
          <dgm:chMax val="1"/>
          <dgm:bulletEnabled val="1"/>
        </dgm:presLayoutVars>
      </dgm:prSet>
      <dgm:spPr/>
      <dgm:t>
        <a:bodyPr/>
        <a:lstStyle/>
        <a:p>
          <a:endParaRPr lang="ru-RU"/>
        </a:p>
      </dgm:t>
    </dgm:pt>
    <dgm:pt modelId="{B079649F-9D62-420B-8EF2-FEACF9E84728}" type="pres">
      <dgm:prSet presAssocID="{B6ADB29B-518D-4392-8C03-3A3581065934}" presName="sp" presStyleCnt="0"/>
      <dgm:spPr/>
    </dgm:pt>
    <dgm:pt modelId="{BB00B4CC-1EAD-40E9-AEBC-F2ADE8D9D06F}" type="pres">
      <dgm:prSet presAssocID="{451AECAD-837A-4954-BE66-250DD84672CE}" presName="linNode" presStyleCnt="0"/>
      <dgm:spPr/>
    </dgm:pt>
    <dgm:pt modelId="{BB34F5E0-FFB5-4344-BD0C-82F529BD3EAE}" type="pres">
      <dgm:prSet presAssocID="{451AECAD-837A-4954-BE66-250DD84672CE}" presName="parentText" presStyleLbl="node1" presStyleIdx="2" presStyleCnt="8" custScaleX="277778">
        <dgm:presLayoutVars>
          <dgm:chMax val="1"/>
          <dgm:bulletEnabled val="1"/>
        </dgm:presLayoutVars>
      </dgm:prSet>
      <dgm:spPr/>
      <dgm:t>
        <a:bodyPr/>
        <a:lstStyle/>
        <a:p>
          <a:endParaRPr lang="ru-RU"/>
        </a:p>
      </dgm:t>
    </dgm:pt>
    <dgm:pt modelId="{7BEC682A-06F9-42A9-B439-B2288BB3CFC5}" type="pres">
      <dgm:prSet presAssocID="{D192A104-E3FE-4BE0-B86F-BDC964A88138}" presName="sp" presStyleCnt="0"/>
      <dgm:spPr/>
    </dgm:pt>
    <dgm:pt modelId="{6FEAF3D3-B017-4758-9648-3C04CA5817EC}" type="pres">
      <dgm:prSet presAssocID="{C104E92D-AB42-489C-A63F-1ED1AB139FC3}" presName="linNode" presStyleCnt="0"/>
      <dgm:spPr/>
    </dgm:pt>
    <dgm:pt modelId="{6A7D202E-A2FA-491C-9BA7-E648E7DD28D1}" type="pres">
      <dgm:prSet presAssocID="{C104E92D-AB42-489C-A63F-1ED1AB139FC3}" presName="parentText" presStyleLbl="node1" presStyleIdx="3" presStyleCnt="8" custScaleX="277778">
        <dgm:presLayoutVars>
          <dgm:chMax val="1"/>
          <dgm:bulletEnabled val="1"/>
        </dgm:presLayoutVars>
      </dgm:prSet>
      <dgm:spPr/>
      <dgm:t>
        <a:bodyPr/>
        <a:lstStyle/>
        <a:p>
          <a:endParaRPr lang="ru-RU"/>
        </a:p>
      </dgm:t>
    </dgm:pt>
    <dgm:pt modelId="{37AD4056-79E7-487C-ABB3-D2EC2A7390D2}" type="pres">
      <dgm:prSet presAssocID="{D30D56C5-D93E-48B3-813D-49A11586C70D}" presName="sp" presStyleCnt="0"/>
      <dgm:spPr/>
    </dgm:pt>
    <dgm:pt modelId="{2625EB4F-D645-44E8-8C5D-98492CC90F62}" type="pres">
      <dgm:prSet presAssocID="{45009690-CB6A-441C-ACEC-99A03AD1268F}" presName="linNode" presStyleCnt="0"/>
      <dgm:spPr/>
    </dgm:pt>
    <dgm:pt modelId="{135F33E1-DE09-4E47-9639-F4E13581B685}" type="pres">
      <dgm:prSet presAssocID="{45009690-CB6A-441C-ACEC-99A03AD1268F}" presName="parentText" presStyleLbl="node1" presStyleIdx="4" presStyleCnt="8" custScaleX="277778">
        <dgm:presLayoutVars>
          <dgm:chMax val="1"/>
          <dgm:bulletEnabled val="1"/>
        </dgm:presLayoutVars>
      </dgm:prSet>
      <dgm:spPr/>
      <dgm:t>
        <a:bodyPr/>
        <a:lstStyle/>
        <a:p>
          <a:endParaRPr lang="uk-UA"/>
        </a:p>
      </dgm:t>
    </dgm:pt>
    <dgm:pt modelId="{69B22C8F-3090-4B0B-B5F5-DEAFF983F795}" type="pres">
      <dgm:prSet presAssocID="{0652ED1C-B777-491E-A9DF-A69CD4CA4B8A}" presName="sp" presStyleCnt="0"/>
      <dgm:spPr/>
    </dgm:pt>
    <dgm:pt modelId="{E383E985-C9DB-4B19-AF5E-CD651543164C}" type="pres">
      <dgm:prSet presAssocID="{0F79138C-215F-4D78-B178-0B3C14A4A0E3}" presName="linNode" presStyleCnt="0"/>
      <dgm:spPr/>
    </dgm:pt>
    <dgm:pt modelId="{43D5574D-CD25-4149-AAB1-E8E47D57F4C7}" type="pres">
      <dgm:prSet presAssocID="{0F79138C-215F-4D78-B178-0B3C14A4A0E3}" presName="parentText" presStyleLbl="node1" presStyleIdx="5" presStyleCnt="8" custScaleX="277778">
        <dgm:presLayoutVars>
          <dgm:chMax val="1"/>
          <dgm:bulletEnabled val="1"/>
        </dgm:presLayoutVars>
      </dgm:prSet>
      <dgm:spPr/>
      <dgm:t>
        <a:bodyPr/>
        <a:lstStyle/>
        <a:p>
          <a:endParaRPr lang="uk-UA"/>
        </a:p>
      </dgm:t>
    </dgm:pt>
    <dgm:pt modelId="{2A5DF46F-8FB3-4425-B21E-97DAF86BE89C}" type="pres">
      <dgm:prSet presAssocID="{6AD45A43-D111-4407-AEAF-2D59144F9E6B}" presName="sp" presStyleCnt="0"/>
      <dgm:spPr/>
    </dgm:pt>
    <dgm:pt modelId="{0C7C86EA-749C-4D8C-8DE0-3FE29DB5888A}" type="pres">
      <dgm:prSet presAssocID="{E0B0F213-431C-4153-A0A7-239F543E7111}" presName="linNode" presStyleCnt="0"/>
      <dgm:spPr/>
    </dgm:pt>
    <dgm:pt modelId="{8A429C95-960C-424D-8CB5-C88A2B53CB56}" type="pres">
      <dgm:prSet presAssocID="{E0B0F213-431C-4153-A0A7-239F543E7111}" presName="parentText" presStyleLbl="node1" presStyleIdx="6" presStyleCnt="8" custScaleX="277778">
        <dgm:presLayoutVars>
          <dgm:chMax val="1"/>
          <dgm:bulletEnabled val="1"/>
        </dgm:presLayoutVars>
      </dgm:prSet>
      <dgm:spPr/>
      <dgm:t>
        <a:bodyPr/>
        <a:lstStyle/>
        <a:p>
          <a:endParaRPr lang="uk-UA"/>
        </a:p>
      </dgm:t>
    </dgm:pt>
    <dgm:pt modelId="{2BA79230-D3C7-4529-8FE6-FB24BC555D8A}" type="pres">
      <dgm:prSet presAssocID="{E4C74FC0-4D72-49E4-98C3-523687CAC771}" presName="sp" presStyleCnt="0"/>
      <dgm:spPr/>
    </dgm:pt>
    <dgm:pt modelId="{C24C0E41-B544-475C-9B68-15A1442727C2}" type="pres">
      <dgm:prSet presAssocID="{E1B40D07-5258-4993-9EA4-08B66DF49477}" presName="linNode" presStyleCnt="0"/>
      <dgm:spPr/>
    </dgm:pt>
    <dgm:pt modelId="{49EC8DDA-0020-4AF3-AB2D-B47E3B3FCB21}" type="pres">
      <dgm:prSet presAssocID="{E1B40D07-5258-4993-9EA4-08B66DF49477}" presName="parentText" presStyleLbl="node1" presStyleIdx="7" presStyleCnt="8" custScaleX="277778">
        <dgm:presLayoutVars>
          <dgm:chMax val="1"/>
          <dgm:bulletEnabled val="1"/>
        </dgm:presLayoutVars>
      </dgm:prSet>
      <dgm:spPr/>
      <dgm:t>
        <a:bodyPr/>
        <a:lstStyle/>
        <a:p>
          <a:endParaRPr lang="uk-UA"/>
        </a:p>
      </dgm:t>
    </dgm:pt>
  </dgm:ptLst>
  <dgm:cxnLst>
    <dgm:cxn modelId="{A7B6D0A7-3501-4D39-AA0C-89C0FDD289B4}" type="presOf" srcId="{451AECAD-837A-4954-BE66-250DD84672CE}" destId="{BB34F5E0-FFB5-4344-BD0C-82F529BD3EAE}" srcOrd="0" destOrd="0" presId="urn:microsoft.com/office/officeart/2005/8/layout/vList5"/>
    <dgm:cxn modelId="{E4A15311-0166-4D88-A75A-9B348366D901}" type="presOf" srcId="{E1B40D07-5258-4993-9EA4-08B66DF49477}" destId="{49EC8DDA-0020-4AF3-AB2D-B47E3B3FCB21}" srcOrd="0" destOrd="0" presId="urn:microsoft.com/office/officeart/2005/8/layout/vList5"/>
    <dgm:cxn modelId="{B8A2D2B3-9200-4886-8942-0FB75475E61D}" srcId="{2A5EEAF6-FEE4-4D05-BA60-967BC3D640AC}" destId="{45009690-CB6A-441C-ACEC-99A03AD1268F}" srcOrd="4" destOrd="0" parTransId="{4DBF5080-097B-4007-AE95-33B588A08884}" sibTransId="{0652ED1C-B777-491E-A9DF-A69CD4CA4B8A}"/>
    <dgm:cxn modelId="{8E3F3638-A2E7-4A25-9F59-14C33FFCC6F0}" type="presOf" srcId="{C104E92D-AB42-489C-A63F-1ED1AB139FC3}" destId="{6A7D202E-A2FA-491C-9BA7-E648E7DD28D1}" srcOrd="0" destOrd="0" presId="urn:microsoft.com/office/officeart/2005/8/layout/vList5"/>
    <dgm:cxn modelId="{483DB566-09AC-4FB8-864D-B0C39AA9D5FB}" type="presOf" srcId="{2A5EEAF6-FEE4-4D05-BA60-967BC3D640AC}" destId="{CAEB3A81-771B-48EB-82DA-5AC9F9114B90}" srcOrd="0" destOrd="0" presId="urn:microsoft.com/office/officeart/2005/8/layout/vList5"/>
    <dgm:cxn modelId="{74231341-4CB1-4D1C-B28B-55B05D2758A6}" type="presOf" srcId="{45009690-CB6A-441C-ACEC-99A03AD1268F}" destId="{135F33E1-DE09-4E47-9639-F4E13581B685}" srcOrd="0" destOrd="0" presId="urn:microsoft.com/office/officeart/2005/8/layout/vList5"/>
    <dgm:cxn modelId="{15831888-7B55-4649-9AE4-DC9EDE2B88A8}" srcId="{2A5EEAF6-FEE4-4D05-BA60-967BC3D640AC}" destId="{916A5D21-683F-44DD-A1B7-672A0D6AAD2E}" srcOrd="0" destOrd="0" parTransId="{DC3619B5-49A1-4873-94C7-7FFA1A09C284}" sibTransId="{9E4E6260-7FB1-4DE9-A412-2574781A0439}"/>
    <dgm:cxn modelId="{EE794922-8BA2-4AC1-9E52-FB1DC021E367}" type="presOf" srcId="{0F79138C-215F-4D78-B178-0B3C14A4A0E3}" destId="{43D5574D-CD25-4149-AAB1-E8E47D57F4C7}" srcOrd="0" destOrd="0" presId="urn:microsoft.com/office/officeart/2005/8/layout/vList5"/>
    <dgm:cxn modelId="{54C2651C-A191-4FB8-B14E-6AFA5C360CC6}" type="presOf" srcId="{916A5D21-683F-44DD-A1B7-672A0D6AAD2E}" destId="{A062DEAB-A67A-4D08-ABA3-D243934A87DE}" srcOrd="0" destOrd="0" presId="urn:microsoft.com/office/officeart/2005/8/layout/vList5"/>
    <dgm:cxn modelId="{EDB170E1-5C40-4789-B172-EE96D608450E}" type="presOf" srcId="{E0B0F213-431C-4153-A0A7-239F543E7111}" destId="{8A429C95-960C-424D-8CB5-C88A2B53CB56}" srcOrd="0" destOrd="0" presId="urn:microsoft.com/office/officeart/2005/8/layout/vList5"/>
    <dgm:cxn modelId="{1861626A-0242-41F8-B41E-6F9BCEECA2A4}" srcId="{2A5EEAF6-FEE4-4D05-BA60-967BC3D640AC}" destId="{1C011A71-8DD3-49C2-9223-58C876EAD72E}" srcOrd="1" destOrd="0" parTransId="{E2ED95A7-7A83-415F-8743-2581A291B6BF}" sibTransId="{B6ADB29B-518D-4392-8C03-3A3581065934}"/>
    <dgm:cxn modelId="{1005F3BB-E57E-4162-9625-1D0DEF46A030}" srcId="{2A5EEAF6-FEE4-4D05-BA60-967BC3D640AC}" destId="{0F79138C-215F-4D78-B178-0B3C14A4A0E3}" srcOrd="5" destOrd="0" parTransId="{2F8E4313-4164-4042-9641-335B6891B254}" sibTransId="{6AD45A43-D111-4407-AEAF-2D59144F9E6B}"/>
    <dgm:cxn modelId="{35A0113B-30CD-4E6C-9BBF-DE7260A7616D}" srcId="{2A5EEAF6-FEE4-4D05-BA60-967BC3D640AC}" destId="{E1B40D07-5258-4993-9EA4-08B66DF49477}" srcOrd="7" destOrd="0" parTransId="{DF6E987D-5796-4092-8B2C-91A10F132FA3}" sibTransId="{96164DCF-374C-484F-8E00-1FD9AA020774}"/>
    <dgm:cxn modelId="{D9362CD8-A5A8-4481-BE0E-9B0DDB424794}" srcId="{2A5EEAF6-FEE4-4D05-BA60-967BC3D640AC}" destId="{451AECAD-837A-4954-BE66-250DD84672CE}" srcOrd="2" destOrd="0" parTransId="{85C12F0E-F86B-4B89-808E-1E15EC50C816}" sibTransId="{D192A104-E3FE-4BE0-B86F-BDC964A88138}"/>
    <dgm:cxn modelId="{5205B95A-507F-457F-9466-115F146296C1}" type="presOf" srcId="{1C011A71-8DD3-49C2-9223-58C876EAD72E}" destId="{2F771C6C-FE08-42C3-B249-84B8475B4039}" srcOrd="0" destOrd="0" presId="urn:microsoft.com/office/officeart/2005/8/layout/vList5"/>
    <dgm:cxn modelId="{8D2547FE-A4EC-438B-813D-F5258A545F45}" srcId="{2A5EEAF6-FEE4-4D05-BA60-967BC3D640AC}" destId="{E0B0F213-431C-4153-A0A7-239F543E7111}" srcOrd="6" destOrd="0" parTransId="{BCBE1F73-5C76-4D63-B1A2-ECA141893C63}" sibTransId="{E4C74FC0-4D72-49E4-98C3-523687CAC771}"/>
    <dgm:cxn modelId="{B602AE70-6574-4C22-8436-3A2F3153FF68}" srcId="{2A5EEAF6-FEE4-4D05-BA60-967BC3D640AC}" destId="{C104E92D-AB42-489C-A63F-1ED1AB139FC3}" srcOrd="3" destOrd="0" parTransId="{868FFA8E-BBF4-4B80-B853-D3440636DE7E}" sibTransId="{D30D56C5-D93E-48B3-813D-49A11586C70D}"/>
    <dgm:cxn modelId="{BC4F23D9-384D-40AB-A654-8457ED1BB39E}" type="presParOf" srcId="{CAEB3A81-771B-48EB-82DA-5AC9F9114B90}" destId="{76182942-9FDB-41AC-8548-F006C0D3D9CD}" srcOrd="0" destOrd="0" presId="urn:microsoft.com/office/officeart/2005/8/layout/vList5"/>
    <dgm:cxn modelId="{AFA4B949-1972-45B6-8700-3E55E8E424C8}" type="presParOf" srcId="{76182942-9FDB-41AC-8548-F006C0D3D9CD}" destId="{A062DEAB-A67A-4D08-ABA3-D243934A87DE}" srcOrd="0" destOrd="0" presId="urn:microsoft.com/office/officeart/2005/8/layout/vList5"/>
    <dgm:cxn modelId="{52288937-7252-48AB-9D00-868B2EECF9D9}" type="presParOf" srcId="{CAEB3A81-771B-48EB-82DA-5AC9F9114B90}" destId="{1BA6203D-BB53-48D9-A2F3-09A21371FB6E}" srcOrd="1" destOrd="0" presId="urn:microsoft.com/office/officeart/2005/8/layout/vList5"/>
    <dgm:cxn modelId="{A502C535-D0D0-42B8-BEBC-6D4B34B432DE}" type="presParOf" srcId="{CAEB3A81-771B-48EB-82DA-5AC9F9114B90}" destId="{2CC3C8E5-0C3E-4C55-9DB0-A0770BBBAF77}" srcOrd="2" destOrd="0" presId="urn:microsoft.com/office/officeart/2005/8/layout/vList5"/>
    <dgm:cxn modelId="{C7888252-D9AA-4487-8007-57EDC44E5FDB}" type="presParOf" srcId="{2CC3C8E5-0C3E-4C55-9DB0-A0770BBBAF77}" destId="{2F771C6C-FE08-42C3-B249-84B8475B4039}" srcOrd="0" destOrd="0" presId="urn:microsoft.com/office/officeart/2005/8/layout/vList5"/>
    <dgm:cxn modelId="{C10E4402-DA41-430F-AFC8-02C66036F713}" type="presParOf" srcId="{CAEB3A81-771B-48EB-82DA-5AC9F9114B90}" destId="{B079649F-9D62-420B-8EF2-FEACF9E84728}" srcOrd="3" destOrd="0" presId="urn:microsoft.com/office/officeart/2005/8/layout/vList5"/>
    <dgm:cxn modelId="{1DD94F91-605E-45B4-B762-775D4ECED110}" type="presParOf" srcId="{CAEB3A81-771B-48EB-82DA-5AC9F9114B90}" destId="{BB00B4CC-1EAD-40E9-AEBC-F2ADE8D9D06F}" srcOrd="4" destOrd="0" presId="urn:microsoft.com/office/officeart/2005/8/layout/vList5"/>
    <dgm:cxn modelId="{8A328F4D-BF3C-4BEC-AD50-01B21A021362}" type="presParOf" srcId="{BB00B4CC-1EAD-40E9-AEBC-F2ADE8D9D06F}" destId="{BB34F5E0-FFB5-4344-BD0C-82F529BD3EAE}" srcOrd="0" destOrd="0" presId="urn:microsoft.com/office/officeart/2005/8/layout/vList5"/>
    <dgm:cxn modelId="{6F1E033B-CCD0-4A62-BBF0-1A0553419521}" type="presParOf" srcId="{CAEB3A81-771B-48EB-82DA-5AC9F9114B90}" destId="{7BEC682A-06F9-42A9-B439-B2288BB3CFC5}" srcOrd="5" destOrd="0" presId="urn:microsoft.com/office/officeart/2005/8/layout/vList5"/>
    <dgm:cxn modelId="{E1A05299-471E-4D96-A5A0-9B5AB90F1215}" type="presParOf" srcId="{CAEB3A81-771B-48EB-82DA-5AC9F9114B90}" destId="{6FEAF3D3-B017-4758-9648-3C04CA5817EC}" srcOrd="6" destOrd="0" presId="urn:microsoft.com/office/officeart/2005/8/layout/vList5"/>
    <dgm:cxn modelId="{451F384F-5688-4E68-BCF2-FC0E8DDAADEC}" type="presParOf" srcId="{6FEAF3D3-B017-4758-9648-3C04CA5817EC}" destId="{6A7D202E-A2FA-491C-9BA7-E648E7DD28D1}" srcOrd="0" destOrd="0" presId="urn:microsoft.com/office/officeart/2005/8/layout/vList5"/>
    <dgm:cxn modelId="{240A328A-A0D6-404A-B7FC-17EA63A73A0F}" type="presParOf" srcId="{CAEB3A81-771B-48EB-82DA-5AC9F9114B90}" destId="{37AD4056-79E7-487C-ABB3-D2EC2A7390D2}" srcOrd="7" destOrd="0" presId="urn:microsoft.com/office/officeart/2005/8/layout/vList5"/>
    <dgm:cxn modelId="{DAA753F6-D2DB-426A-A4B1-3FF1612F535D}" type="presParOf" srcId="{CAEB3A81-771B-48EB-82DA-5AC9F9114B90}" destId="{2625EB4F-D645-44E8-8C5D-98492CC90F62}" srcOrd="8" destOrd="0" presId="urn:microsoft.com/office/officeart/2005/8/layout/vList5"/>
    <dgm:cxn modelId="{3E9D2844-9465-46E4-9D6F-727B6589EFEB}" type="presParOf" srcId="{2625EB4F-D645-44E8-8C5D-98492CC90F62}" destId="{135F33E1-DE09-4E47-9639-F4E13581B685}" srcOrd="0" destOrd="0" presId="urn:microsoft.com/office/officeart/2005/8/layout/vList5"/>
    <dgm:cxn modelId="{304A0183-ED89-4107-BC90-3AFC11D41E6E}" type="presParOf" srcId="{CAEB3A81-771B-48EB-82DA-5AC9F9114B90}" destId="{69B22C8F-3090-4B0B-B5F5-DEAFF983F795}" srcOrd="9" destOrd="0" presId="urn:microsoft.com/office/officeart/2005/8/layout/vList5"/>
    <dgm:cxn modelId="{E3243405-7FD8-4D47-B3EE-495F9C7E254D}" type="presParOf" srcId="{CAEB3A81-771B-48EB-82DA-5AC9F9114B90}" destId="{E383E985-C9DB-4B19-AF5E-CD651543164C}" srcOrd="10" destOrd="0" presId="urn:microsoft.com/office/officeart/2005/8/layout/vList5"/>
    <dgm:cxn modelId="{092287CC-36F9-4F76-BC32-1CD7C4E289DD}" type="presParOf" srcId="{E383E985-C9DB-4B19-AF5E-CD651543164C}" destId="{43D5574D-CD25-4149-AAB1-E8E47D57F4C7}" srcOrd="0" destOrd="0" presId="urn:microsoft.com/office/officeart/2005/8/layout/vList5"/>
    <dgm:cxn modelId="{2E18AA9E-C5B9-4E98-AEF1-CD8C267CFB6D}" type="presParOf" srcId="{CAEB3A81-771B-48EB-82DA-5AC9F9114B90}" destId="{2A5DF46F-8FB3-4425-B21E-97DAF86BE89C}" srcOrd="11" destOrd="0" presId="urn:microsoft.com/office/officeart/2005/8/layout/vList5"/>
    <dgm:cxn modelId="{4E03D9DF-89D2-4F50-97D7-A881AB8CFE92}" type="presParOf" srcId="{CAEB3A81-771B-48EB-82DA-5AC9F9114B90}" destId="{0C7C86EA-749C-4D8C-8DE0-3FE29DB5888A}" srcOrd="12" destOrd="0" presId="urn:microsoft.com/office/officeart/2005/8/layout/vList5"/>
    <dgm:cxn modelId="{E6D4D328-75B8-4EA8-B5B3-A7AF4ED89A64}" type="presParOf" srcId="{0C7C86EA-749C-4D8C-8DE0-3FE29DB5888A}" destId="{8A429C95-960C-424D-8CB5-C88A2B53CB56}" srcOrd="0" destOrd="0" presId="urn:microsoft.com/office/officeart/2005/8/layout/vList5"/>
    <dgm:cxn modelId="{089DC3E3-32B2-4DB1-B12B-79C439720342}" type="presParOf" srcId="{CAEB3A81-771B-48EB-82DA-5AC9F9114B90}" destId="{2BA79230-D3C7-4529-8FE6-FB24BC555D8A}" srcOrd="13" destOrd="0" presId="urn:microsoft.com/office/officeart/2005/8/layout/vList5"/>
    <dgm:cxn modelId="{D2AF50BF-537B-44DF-83B3-D2B4B404FE23}" type="presParOf" srcId="{CAEB3A81-771B-48EB-82DA-5AC9F9114B90}" destId="{C24C0E41-B544-475C-9B68-15A1442727C2}" srcOrd="14" destOrd="0" presId="urn:microsoft.com/office/officeart/2005/8/layout/vList5"/>
    <dgm:cxn modelId="{671153D0-D065-4AAB-A8FA-0911871AF5CD}" type="presParOf" srcId="{C24C0E41-B544-475C-9B68-15A1442727C2}" destId="{49EC8DDA-0020-4AF3-AB2D-B47E3B3FCB21}" srcOrd="0"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33914B8-4B88-421A-8F87-6E3B77FC2817}" type="doc">
      <dgm:prSet loTypeId="urn:microsoft.com/office/officeart/2005/8/layout/vList2" loCatId="list" qsTypeId="urn:microsoft.com/office/officeart/2005/8/quickstyle/simple3" qsCatId="simple" csTypeId="urn:microsoft.com/office/officeart/2005/8/colors/accent1_2" csCatId="accent1" phldr="1"/>
      <dgm:spPr/>
      <dgm:t>
        <a:bodyPr/>
        <a:lstStyle/>
        <a:p>
          <a:endParaRPr lang="uk-UA"/>
        </a:p>
      </dgm:t>
    </dgm:pt>
    <dgm:pt modelId="{4D573F75-1263-4437-A0B8-ED1571CE2DE2}">
      <dgm:prSet custT="1"/>
      <dgm:spPr>
        <a:ln>
          <a:noFill/>
        </a:ln>
        <a:effectLst>
          <a:glow rad="228600">
            <a:schemeClr val="accent6">
              <a:satMod val="175000"/>
              <a:alpha val="40000"/>
            </a:schemeClr>
          </a:glow>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algn="ctr" rtl="0"/>
          <a:r>
            <a:rPr lang="uk-UA" sz="2800" b="1" dirty="0" smtClean="0"/>
            <a:t>Хмарні послуги надаються в один із таких способів</a:t>
          </a:r>
          <a:endParaRPr lang="uk-UA" sz="2800" b="1" dirty="0"/>
        </a:p>
      </dgm:t>
    </dgm:pt>
    <dgm:pt modelId="{CC1D2658-A842-42DD-8E56-6FA9FFD5903F}" type="parTrans" cxnId="{81A375CC-694A-4808-A449-3B80AAD1C5E0}">
      <dgm:prSet/>
      <dgm:spPr/>
      <dgm:t>
        <a:bodyPr/>
        <a:lstStyle/>
        <a:p>
          <a:endParaRPr lang="uk-UA"/>
        </a:p>
      </dgm:t>
    </dgm:pt>
    <dgm:pt modelId="{307FD6DB-CDD2-464A-A6BB-4475D8205D90}" type="sibTrans" cxnId="{81A375CC-694A-4808-A449-3B80AAD1C5E0}">
      <dgm:prSet/>
      <dgm:spPr/>
      <dgm:t>
        <a:bodyPr/>
        <a:lstStyle/>
        <a:p>
          <a:endParaRPr lang="uk-UA"/>
        </a:p>
      </dgm:t>
    </dgm:pt>
    <dgm:pt modelId="{ECC5692F-929E-40BC-85F5-035D4A6A3017}" type="pres">
      <dgm:prSet presAssocID="{333914B8-4B88-421A-8F87-6E3B77FC2817}" presName="linear" presStyleCnt="0">
        <dgm:presLayoutVars>
          <dgm:animLvl val="lvl"/>
          <dgm:resizeHandles val="exact"/>
        </dgm:presLayoutVars>
      </dgm:prSet>
      <dgm:spPr/>
      <dgm:t>
        <a:bodyPr/>
        <a:lstStyle/>
        <a:p>
          <a:endParaRPr lang="ru-RU"/>
        </a:p>
      </dgm:t>
    </dgm:pt>
    <dgm:pt modelId="{7ED0A7D8-9AC7-4140-8043-F27D6AB2F279}" type="pres">
      <dgm:prSet presAssocID="{4D573F75-1263-4437-A0B8-ED1571CE2DE2}" presName="parentText" presStyleLbl="node1" presStyleIdx="0" presStyleCnt="1" custLinFactNeighborX="-34874" custLinFactNeighborY="-16933">
        <dgm:presLayoutVars>
          <dgm:chMax val="0"/>
          <dgm:bulletEnabled val="1"/>
        </dgm:presLayoutVars>
      </dgm:prSet>
      <dgm:spPr/>
      <dgm:t>
        <a:bodyPr/>
        <a:lstStyle/>
        <a:p>
          <a:endParaRPr lang="ru-RU"/>
        </a:p>
      </dgm:t>
    </dgm:pt>
  </dgm:ptLst>
  <dgm:cxnLst>
    <dgm:cxn modelId="{81A375CC-694A-4808-A449-3B80AAD1C5E0}" srcId="{333914B8-4B88-421A-8F87-6E3B77FC2817}" destId="{4D573F75-1263-4437-A0B8-ED1571CE2DE2}" srcOrd="0" destOrd="0" parTransId="{CC1D2658-A842-42DD-8E56-6FA9FFD5903F}" sibTransId="{307FD6DB-CDD2-464A-A6BB-4475D8205D90}"/>
    <dgm:cxn modelId="{B4F75573-0659-4D4D-80C0-75A96B45CBBF}" type="presOf" srcId="{4D573F75-1263-4437-A0B8-ED1571CE2DE2}" destId="{7ED0A7D8-9AC7-4140-8043-F27D6AB2F279}" srcOrd="0" destOrd="0" presId="urn:microsoft.com/office/officeart/2005/8/layout/vList2"/>
    <dgm:cxn modelId="{FF7929D2-99B5-434C-B86F-0F0B9228D5DF}" type="presOf" srcId="{333914B8-4B88-421A-8F87-6E3B77FC2817}" destId="{ECC5692F-929E-40BC-85F5-035D4A6A3017}" srcOrd="0" destOrd="0" presId="urn:microsoft.com/office/officeart/2005/8/layout/vList2"/>
    <dgm:cxn modelId="{30DDA875-C9AD-4052-AA12-635BFFC7182D}" type="presParOf" srcId="{ECC5692F-929E-40BC-85F5-035D4A6A3017}" destId="{7ED0A7D8-9AC7-4140-8043-F27D6AB2F279}"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6CF1F38-31B6-4EE3-8B68-8C21E0BF8553}" type="doc">
      <dgm:prSet loTypeId="urn:microsoft.com/office/officeart/2005/8/layout/vList5" loCatId="list" qsTypeId="urn:microsoft.com/office/officeart/2005/8/quickstyle/simple3" qsCatId="simple" csTypeId="urn:microsoft.com/office/officeart/2005/8/colors/accent1_2" csCatId="accent1" phldr="1"/>
      <dgm:spPr/>
      <dgm:t>
        <a:bodyPr/>
        <a:lstStyle/>
        <a:p>
          <a:endParaRPr lang="uk-UA"/>
        </a:p>
      </dgm:t>
    </dgm:pt>
    <dgm:pt modelId="{E5D2770B-6982-4B8C-BAB6-A161693672F9}">
      <dgm:prSet/>
      <dgm:spPr/>
      <dgm:t>
        <a:bodyPr/>
        <a:lstStyle/>
        <a:p>
          <a:pPr rtl="0"/>
          <a:r>
            <a:rPr lang="uk-UA" b="1" dirty="0" smtClean="0"/>
            <a:t>приватна хмара </a:t>
          </a:r>
          <a:r>
            <a:rPr lang="uk-UA" dirty="0" smtClean="0"/>
            <a:t>- хмарна інфраструктура, що підготовлена для використання єдиним користувачем хмарних послуг та контролюється ним;</a:t>
          </a:r>
          <a:endParaRPr lang="uk-UA" dirty="0"/>
        </a:p>
      </dgm:t>
    </dgm:pt>
    <dgm:pt modelId="{AB0B3CB5-4326-4F9B-BF9D-345B434CF544}" type="parTrans" cxnId="{14906CD5-EA51-4124-B0E8-BEB3426A83CC}">
      <dgm:prSet/>
      <dgm:spPr/>
      <dgm:t>
        <a:bodyPr/>
        <a:lstStyle/>
        <a:p>
          <a:endParaRPr lang="uk-UA"/>
        </a:p>
      </dgm:t>
    </dgm:pt>
    <dgm:pt modelId="{51D9802B-23EC-4BE0-B399-9A0C72C87E3D}" type="sibTrans" cxnId="{14906CD5-EA51-4124-B0E8-BEB3426A83CC}">
      <dgm:prSet/>
      <dgm:spPr/>
      <dgm:t>
        <a:bodyPr/>
        <a:lstStyle/>
        <a:p>
          <a:endParaRPr lang="uk-UA"/>
        </a:p>
      </dgm:t>
    </dgm:pt>
    <dgm:pt modelId="{FB615EDC-1D58-4F8E-AC9A-DC51512A6B73}">
      <dgm:prSet/>
      <dgm:spPr/>
      <dgm:t>
        <a:bodyPr/>
        <a:lstStyle/>
        <a:p>
          <a:pPr rtl="0"/>
          <a:r>
            <a:rPr lang="uk-UA" b="1" dirty="0" smtClean="0"/>
            <a:t>колективна хмара </a:t>
          </a:r>
          <a:r>
            <a:rPr lang="uk-UA" dirty="0" smtClean="0"/>
            <a:t>- хмарна інфраструктура, що поділена між визначеною групою взаємопов’язаних користувачів хмарних послуг, які мають спільні потреби, та контролюється користувачами хмарних послуг самостійно або їх представниками;</a:t>
          </a:r>
          <a:endParaRPr lang="uk-UA" dirty="0"/>
        </a:p>
      </dgm:t>
    </dgm:pt>
    <dgm:pt modelId="{3481C7C8-F339-47A3-B8B9-9EBB34E36965}" type="parTrans" cxnId="{699F7C13-330F-4322-851B-EDA1C0211C19}">
      <dgm:prSet/>
      <dgm:spPr/>
      <dgm:t>
        <a:bodyPr/>
        <a:lstStyle/>
        <a:p>
          <a:endParaRPr lang="uk-UA"/>
        </a:p>
      </dgm:t>
    </dgm:pt>
    <dgm:pt modelId="{493FF56F-3967-4C91-90FC-418025DCDAB3}" type="sibTrans" cxnId="{699F7C13-330F-4322-851B-EDA1C0211C19}">
      <dgm:prSet/>
      <dgm:spPr/>
      <dgm:t>
        <a:bodyPr/>
        <a:lstStyle/>
        <a:p>
          <a:endParaRPr lang="uk-UA"/>
        </a:p>
      </dgm:t>
    </dgm:pt>
    <dgm:pt modelId="{70D3F2AE-1ECC-43F9-92C8-6275EE048CFC}">
      <dgm:prSet/>
      <dgm:spPr/>
      <dgm:t>
        <a:bodyPr/>
        <a:lstStyle/>
        <a:p>
          <a:pPr rtl="0"/>
          <a:r>
            <a:rPr lang="uk-UA" b="1" dirty="0" smtClean="0"/>
            <a:t>публічна хмара </a:t>
          </a:r>
          <a:r>
            <a:rPr lang="uk-UA" dirty="0" smtClean="0"/>
            <a:t>- хмарна інфраструктура, що потенційно доступна для невизначеного кола користувачів хмарних послуг та контролюється надавачем хмарних послуг;</a:t>
          </a:r>
          <a:endParaRPr lang="uk-UA" dirty="0"/>
        </a:p>
      </dgm:t>
    </dgm:pt>
    <dgm:pt modelId="{75319CAC-DC28-4ECB-92FD-77EB950DB632}" type="parTrans" cxnId="{5B0A0345-CAE1-4AE8-B8C6-2D621B80267E}">
      <dgm:prSet/>
      <dgm:spPr/>
      <dgm:t>
        <a:bodyPr/>
        <a:lstStyle/>
        <a:p>
          <a:endParaRPr lang="uk-UA"/>
        </a:p>
      </dgm:t>
    </dgm:pt>
    <dgm:pt modelId="{87862436-5ED3-4620-A8BB-D00FF9B617F2}" type="sibTrans" cxnId="{5B0A0345-CAE1-4AE8-B8C6-2D621B80267E}">
      <dgm:prSet/>
      <dgm:spPr/>
      <dgm:t>
        <a:bodyPr/>
        <a:lstStyle/>
        <a:p>
          <a:endParaRPr lang="uk-UA"/>
        </a:p>
      </dgm:t>
    </dgm:pt>
    <dgm:pt modelId="{4B122BC9-BE43-44FA-B188-620FB0D89B8F}">
      <dgm:prSet/>
      <dgm:spPr/>
      <dgm:t>
        <a:bodyPr/>
        <a:lstStyle/>
        <a:p>
          <a:pPr rtl="0"/>
          <a:r>
            <a:rPr lang="uk-UA" b="1" dirty="0" smtClean="0"/>
            <a:t>гібридна хмара </a:t>
          </a:r>
          <a:r>
            <a:rPr lang="uk-UA" dirty="0" smtClean="0"/>
            <a:t>- хмарна інфраструктура, що є композицією з двох або більше різних хмарних </a:t>
          </a:r>
          <a:r>
            <a:rPr lang="uk-UA" dirty="0" err="1" smtClean="0"/>
            <a:t>інфраструктур</a:t>
          </a:r>
          <a:r>
            <a:rPr lang="uk-UA" dirty="0" smtClean="0"/>
            <a:t> (приватні, колективні або публічні), що є самостійними об’єктами, пов’язаними між собою технологіями, що дозволяють переносити дані або комп’ютерні програми між цими об’єктами.</a:t>
          </a:r>
          <a:endParaRPr lang="uk-UA" dirty="0"/>
        </a:p>
      </dgm:t>
    </dgm:pt>
    <dgm:pt modelId="{FFB29965-7C13-4150-886E-D1D16EFB2AEF}" type="parTrans" cxnId="{A621B02A-F551-4C80-82D2-D43266BDC704}">
      <dgm:prSet/>
      <dgm:spPr/>
      <dgm:t>
        <a:bodyPr/>
        <a:lstStyle/>
        <a:p>
          <a:endParaRPr lang="uk-UA"/>
        </a:p>
      </dgm:t>
    </dgm:pt>
    <dgm:pt modelId="{818C9B28-B64B-424E-96FE-2F65D2AFA724}" type="sibTrans" cxnId="{A621B02A-F551-4C80-82D2-D43266BDC704}">
      <dgm:prSet/>
      <dgm:spPr/>
      <dgm:t>
        <a:bodyPr/>
        <a:lstStyle/>
        <a:p>
          <a:endParaRPr lang="uk-UA"/>
        </a:p>
      </dgm:t>
    </dgm:pt>
    <dgm:pt modelId="{F34DB6CF-A259-417F-B8FB-E95BB38F4D77}" type="pres">
      <dgm:prSet presAssocID="{B6CF1F38-31B6-4EE3-8B68-8C21E0BF8553}" presName="Name0" presStyleCnt="0">
        <dgm:presLayoutVars>
          <dgm:dir/>
          <dgm:animLvl val="lvl"/>
          <dgm:resizeHandles val="exact"/>
        </dgm:presLayoutVars>
      </dgm:prSet>
      <dgm:spPr/>
      <dgm:t>
        <a:bodyPr/>
        <a:lstStyle/>
        <a:p>
          <a:endParaRPr lang="ru-RU"/>
        </a:p>
      </dgm:t>
    </dgm:pt>
    <dgm:pt modelId="{D84F984D-ABC1-4F84-93C0-762F6613C3AC}" type="pres">
      <dgm:prSet presAssocID="{E5D2770B-6982-4B8C-BAB6-A161693672F9}" presName="linNode" presStyleCnt="0"/>
      <dgm:spPr/>
    </dgm:pt>
    <dgm:pt modelId="{4B4442B3-A925-4CE1-891D-B8E99C0C1A4B}" type="pres">
      <dgm:prSet presAssocID="{E5D2770B-6982-4B8C-BAB6-A161693672F9}" presName="parentText" presStyleLbl="node1" presStyleIdx="0" presStyleCnt="4" custScaleX="277778">
        <dgm:presLayoutVars>
          <dgm:chMax val="1"/>
          <dgm:bulletEnabled val="1"/>
        </dgm:presLayoutVars>
      </dgm:prSet>
      <dgm:spPr/>
      <dgm:t>
        <a:bodyPr/>
        <a:lstStyle/>
        <a:p>
          <a:endParaRPr lang="ru-RU"/>
        </a:p>
      </dgm:t>
    </dgm:pt>
    <dgm:pt modelId="{86EE9102-DEEB-4B6F-A311-BD08175B5470}" type="pres">
      <dgm:prSet presAssocID="{51D9802B-23EC-4BE0-B399-9A0C72C87E3D}" presName="sp" presStyleCnt="0"/>
      <dgm:spPr/>
    </dgm:pt>
    <dgm:pt modelId="{A8F51235-DCC5-473B-A3D2-6BF60F604810}" type="pres">
      <dgm:prSet presAssocID="{FB615EDC-1D58-4F8E-AC9A-DC51512A6B73}" presName="linNode" presStyleCnt="0"/>
      <dgm:spPr/>
    </dgm:pt>
    <dgm:pt modelId="{172DB884-9898-4A95-8B08-51ECFB02341F}" type="pres">
      <dgm:prSet presAssocID="{FB615EDC-1D58-4F8E-AC9A-DC51512A6B73}" presName="parentText" presStyleLbl="node1" presStyleIdx="1" presStyleCnt="4" custScaleX="277778">
        <dgm:presLayoutVars>
          <dgm:chMax val="1"/>
          <dgm:bulletEnabled val="1"/>
        </dgm:presLayoutVars>
      </dgm:prSet>
      <dgm:spPr/>
      <dgm:t>
        <a:bodyPr/>
        <a:lstStyle/>
        <a:p>
          <a:endParaRPr lang="ru-RU"/>
        </a:p>
      </dgm:t>
    </dgm:pt>
    <dgm:pt modelId="{C68299D0-A1C3-46FA-9AC1-E4FEBD8E1AA9}" type="pres">
      <dgm:prSet presAssocID="{493FF56F-3967-4C91-90FC-418025DCDAB3}" presName="sp" presStyleCnt="0"/>
      <dgm:spPr/>
    </dgm:pt>
    <dgm:pt modelId="{5C9FF656-126C-4DC9-A8CA-278D06B8A27C}" type="pres">
      <dgm:prSet presAssocID="{70D3F2AE-1ECC-43F9-92C8-6275EE048CFC}" presName="linNode" presStyleCnt="0"/>
      <dgm:spPr/>
    </dgm:pt>
    <dgm:pt modelId="{170ADF07-78F9-407F-B949-AA34D27FA841}" type="pres">
      <dgm:prSet presAssocID="{70D3F2AE-1ECC-43F9-92C8-6275EE048CFC}" presName="parentText" presStyleLbl="node1" presStyleIdx="2" presStyleCnt="4" custScaleX="277778">
        <dgm:presLayoutVars>
          <dgm:chMax val="1"/>
          <dgm:bulletEnabled val="1"/>
        </dgm:presLayoutVars>
      </dgm:prSet>
      <dgm:spPr/>
      <dgm:t>
        <a:bodyPr/>
        <a:lstStyle/>
        <a:p>
          <a:endParaRPr lang="ru-RU"/>
        </a:p>
      </dgm:t>
    </dgm:pt>
    <dgm:pt modelId="{7C9E55D4-28A4-4419-BC24-562859F8D988}" type="pres">
      <dgm:prSet presAssocID="{87862436-5ED3-4620-A8BB-D00FF9B617F2}" presName="sp" presStyleCnt="0"/>
      <dgm:spPr/>
    </dgm:pt>
    <dgm:pt modelId="{6CFAB77E-6AD5-404C-B00B-CECD3035CD7D}" type="pres">
      <dgm:prSet presAssocID="{4B122BC9-BE43-44FA-B188-620FB0D89B8F}" presName="linNode" presStyleCnt="0"/>
      <dgm:spPr/>
    </dgm:pt>
    <dgm:pt modelId="{58242035-44CC-4028-9D45-6F754A0C1E44}" type="pres">
      <dgm:prSet presAssocID="{4B122BC9-BE43-44FA-B188-620FB0D89B8F}" presName="parentText" presStyleLbl="node1" presStyleIdx="3" presStyleCnt="4" custScaleX="277778">
        <dgm:presLayoutVars>
          <dgm:chMax val="1"/>
          <dgm:bulletEnabled val="1"/>
        </dgm:presLayoutVars>
      </dgm:prSet>
      <dgm:spPr/>
      <dgm:t>
        <a:bodyPr/>
        <a:lstStyle/>
        <a:p>
          <a:endParaRPr lang="ru-RU"/>
        </a:p>
      </dgm:t>
    </dgm:pt>
  </dgm:ptLst>
  <dgm:cxnLst>
    <dgm:cxn modelId="{178EB43F-AB90-4B7A-9BF2-4F9E0C25A232}" type="presOf" srcId="{4B122BC9-BE43-44FA-B188-620FB0D89B8F}" destId="{58242035-44CC-4028-9D45-6F754A0C1E44}" srcOrd="0" destOrd="0" presId="urn:microsoft.com/office/officeart/2005/8/layout/vList5"/>
    <dgm:cxn modelId="{0001CA70-3365-48DA-B301-3F0981161550}" type="presOf" srcId="{E5D2770B-6982-4B8C-BAB6-A161693672F9}" destId="{4B4442B3-A925-4CE1-891D-B8E99C0C1A4B}" srcOrd="0" destOrd="0" presId="urn:microsoft.com/office/officeart/2005/8/layout/vList5"/>
    <dgm:cxn modelId="{BC71D3C8-61C8-451E-8F08-8D92256D191C}" type="presOf" srcId="{FB615EDC-1D58-4F8E-AC9A-DC51512A6B73}" destId="{172DB884-9898-4A95-8B08-51ECFB02341F}" srcOrd="0" destOrd="0" presId="urn:microsoft.com/office/officeart/2005/8/layout/vList5"/>
    <dgm:cxn modelId="{5B0A0345-CAE1-4AE8-B8C6-2D621B80267E}" srcId="{B6CF1F38-31B6-4EE3-8B68-8C21E0BF8553}" destId="{70D3F2AE-1ECC-43F9-92C8-6275EE048CFC}" srcOrd="2" destOrd="0" parTransId="{75319CAC-DC28-4ECB-92FD-77EB950DB632}" sibTransId="{87862436-5ED3-4620-A8BB-D00FF9B617F2}"/>
    <dgm:cxn modelId="{14906CD5-EA51-4124-B0E8-BEB3426A83CC}" srcId="{B6CF1F38-31B6-4EE3-8B68-8C21E0BF8553}" destId="{E5D2770B-6982-4B8C-BAB6-A161693672F9}" srcOrd="0" destOrd="0" parTransId="{AB0B3CB5-4326-4F9B-BF9D-345B434CF544}" sibTransId="{51D9802B-23EC-4BE0-B399-9A0C72C87E3D}"/>
    <dgm:cxn modelId="{E6C3FE8E-ABEB-45EB-B3F2-E4ABA99F345E}" type="presOf" srcId="{B6CF1F38-31B6-4EE3-8B68-8C21E0BF8553}" destId="{F34DB6CF-A259-417F-B8FB-E95BB38F4D77}" srcOrd="0" destOrd="0" presId="urn:microsoft.com/office/officeart/2005/8/layout/vList5"/>
    <dgm:cxn modelId="{02CE8FA2-1FF8-410E-9E0D-92BFACF9B017}" type="presOf" srcId="{70D3F2AE-1ECC-43F9-92C8-6275EE048CFC}" destId="{170ADF07-78F9-407F-B949-AA34D27FA841}" srcOrd="0" destOrd="0" presId="urn:microsoft.com/office/officeart/2005/8/layout/vList5"/>
    <dgm:cxn modelId="{699F7C13-330F-4322-851B-EDA1C0211C19}" srcId="{B6CF1F38-31B6-4EE3-8B68-8C21E0BF8553}" destId="{FB615EDC-1D58-4F8E-AC9A-DC51512A6B73}" srcOrd="1" destOrd="0" parTransId="{3481C7C8-F339-47A3-B8B9-9EBB34E36965}" sibTransId="{493FF56F-3967-4C91-90FC-418025DCDAB3}"/>
    <dgm:cxn modelId="{A621B02A-F551-4C80-82D2-D43266BDC704}" srcId="{B6CF1F38-31B6-4EE3-8B68-8C21E0BF8553}" destId="{4B122BC9-BE43-44FA-B188-620FB0D89B8F}" srcOrd="3" destOrd="0" parTransId="{FFB29965-7C13-4150-886E-D1D16EFB2AEF}" sibTransId="{818C9B28-B64B-424E-96FE-2F65D2AFA724}"/>
    <dgm:cxn modelId="{14585067-8084-4747-B64C-B5261E21282F}" type="presParOf" srcId="{F34DB6CF-A259-417F-B8FB-E95BB38F4D77}" destId="{D84F984D-ABC1-4F84-93C0-762F6613C3AC}" srcOrd="0" destOrd="0" presId="urn:microsoft.com/office/officeart/2005/8/layout/vList5"/>
    <dgm:cxn modelId="{084B77C5-6DC4-4169-99B1-BB2F65D0D0DE}" type="presParOf" srcId="{D84F984D-ABC1-4F84-93C0-762F6613C3AC}" destId="{4B4442B3-A925-4CE1-891D-B8E99C0C1A4B}" srcOrd="0" destOrd="0" presId="urn:microsoft.com/office/officeart/2005/8/layout/vList5"/>
    <dgm:cxn modelId="{97E98A28-D6C8-4B10-89F7-C08EB89968BD}" type="presParOf" srcId="{F34DB6CF-A259-417F-B8FB-E95BB38F4D77}" destId="{86EE9102-DEEB-4B6F-A311-BD08175B5470}" srcOrd="1" destOrd="0" presId="urn:microsoft.com/office/officeart/2005/8/layout/vList5"/>
    <dgm:cxn modelId="{13CA6D7F-5934-4FA1-8179-766F43C0B05E}" type="presParOf" srcId="{F34DB6CF-A259-417F-B8FB-E95BB38F4D77}" destId="{A8F51235-DCC5-473B-A3D2-6BF60F604810}" srcOrd="2" destOrd="0" presId="urn:microsoft.com/office/officeart/2005/8/layout/vList5"/>
    <dgm:cxn modelId="{86E23A51-9FD5-44A9-ACC1-D2E02F51C0BB}" type="presParOf" srcId="{A8F51235-DCC5-473B-A3D2-6BF60F604810}" destId="{172DB884-9898-4A95-8B08-51ECFB02341F}" srcOrd="0" destOrd="0" presId="urn:microsoft.com/office/officeart/2005/8/layout/vList5"/>
    <dgm:cxn modelId="{06D04F31-4A71-4BDA-B1D5-A3F6BB409CB4}" type="presParOf" srcId="{F34DB6CF-A259-417F-B8FB-E95BB38F4D77}" destId="{C68299D0-A1C3-46FA-9AC1-E4FEBD8E1AA9}" srcOrd="3" destOrd="0" presId="urn:microsoft.com/office/officeart/2005/8/layout/vList5"/>
    <dgm:cxn modelId="{780A7125-BF07-4046-9464-49F4E29C3F3C}" type="presParOf" srcId="{F34DB6CF-A259-417F-B8FB-E95BB38F4D77}" destId="{5C9FF656-126C-4DC9-A8CA-278D06B8A27C}" srcOrd="4" destOrd="0" presId="urn:microsoft.com/office/officeart/2005/8/layout/vList5"/>
    <dgm:cxn modelId="{62EAE53A-0455-4CD4-AB01-15E299FAEA89}" type="presParOf" srcId="{5C9FF656-126C-4DC9-A8CA-278D06B8A27C}" destId="{170ADF07-78F9-407F-B949-AA34D27FA841}" srcOrd="0" destOrd="0" presId="urn:microsoft.com/office/officeart/2005/8/layout/vList5"/>
    <dgm:cxn modelId="{146D0D46-C2D6-440D-B8F9-63C57C3B9637}" type="presParOf" srcId="{F34DB6CF-A259-417F-B8FB-E95BB38F4D77}" destId="{7C9E55D4-28A4-4419-BC24-562859F8D988}" srcOrd="5" destOrd="0" presId="urn:microsoft.com/office/officeart/2005/8/layout/vList5"/>
    <dgm:cxn modelId="{176770DF-9A10-44B3-A647-3ED10715931D}" type="presParOf" srcId="{F34DB6CF-A259-417F-B8FB-E95BB38F4D77}" destId="{6CFAB77E-6AD5-404C-B00B-CECD3035CD7D}" srcOrd="6" destOrd="0" presId="urn:microsoft.com/office/officeart/2005/8/layout/vList5"/>
    <dgm:cxn modelId="{ECA8E00D-9128-4006-B68F-A08802E5EED8}" type="presParOf" srcId="{6CFAB77E-6AD5-404C-B00B-CECD3035CD7D}" destId="{58242035-44CC-4028-9D45-6F754A0C1E44}" srcOrd="0" destOrd="0" presId="urn:microsoft.com/office/officeart/2005/8/layout/vList5"/>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5406EA7-6266-47FA-B662-6ACF1ED5B947}" type="doc">
      <dgm:prSet loTypeId="urn:microsoft.com/office/officeart/2005/8/layout/vList2" loCatId="list" qsTypeId="urn:microsoft.com/office/officeart/2005/8/quickstyle/simple3" qsCatId="simple" csTypeId="urn:microsoft.com/office/officeart/2005/8/colors/accent1_2" csCatId="accent1" phldr="1"/>
      <dgm:spPr/>
      <dgm:t>
        <a:bodyPr/>
        <a:lstStyle/>
        <a:p>
          <a:endParaRPr lang="uk-UA"/>
        </a:p>
      </dgm:t>
    </dgm:pt>
    <dgm:pt modelId="{7141F964-9D7B-4DDB-AECD-F5C40020ED35}">
      <dgm:prSet/>
      <dgm:spPr>
        <a:solidFill>
          <a:schemeClr val="accent1">
            <a:lumMod val="20000"/>
            <a:lumOff val="80000"/>
          </a:schemeClr>
        </a:solidFill>
        <a:ln>
          <a:noFill/>
        </a:ln>
        <a:effectLst>
          <a:glow rad="228600">
            <a:schemeClr val="accent6">
              <a:satMod val="175000"/>
              <a:alpha val="40000"/>
            </a:schemeClr>
          </a:glow>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algn="ctr" rtl="0"/>
          <a:r>
            <a:rPr lang="uk-UA" b="1" dirty="0" smtClean="0"/>
            <a:t>Методи захисту інформації в сфері хмарних обчислень </a:t>
          </a:r>
          <a:endParaRPr lang="uk-UA" b="1" dirty="0"/>
        </a:p>
      </dgm:t>
    </dgm:pt>
    <dgm:pt modelId="{F1776F7B-F6CC-480B-918C-891648E94DF4}" type="parTrans" cxnId="{A712A59C-5A38-4EA4-BAA2-2C9FD6CB9BCC}">
      <dgm:prSet/>
      <dgm:spPr/>
      <dgm:t>
        <a:bodyPr/>
        <a:lstStyle/>
        <a:p>
          <a:endParaRPr lang="uk-UA"/>
        </a:p>
      </dgm:t>
    </dgm:pt>
    <dgm:pt modelId="{FCECA868-695E-406E-93D3-75F5D5CFC337}" type="sibTrans" cxnId="{A712A59C-5A38-4EA4-BAA2-2C9FD6CB9BCC}">
      <dgm:prSet/>
      <dgm:spPr/>
      <dgm:t>
        <a:bodyPr/>
        <a:lstStyle/>
        <a:p>
          <a:endParaRPr lang="uk-UA"/>
        </a:p>
      </dgm:t>
    </dgm:pt>
    <dgm:pt modelId="{AD1887AF-ED3C-4D4A-8B97-92137AD4276D}" type="pres">
      <dgm:prSet presAssocID="{85406EA7-6266-47FA-B662-6ACF1ED5B947}" presName="linear" presStyleCnt="0">
        <dgm:presLayoutVars>
          <dgm:animLvl val="lvl"/>
          <dgm:resizeHandles val="exact"/>
        </dgm:presLayoutVars>
      </dgm:prSet>
      <dgm:spPr/>
      <dgm:t>
        <a:bodyPr/>
        <a:lstStyle/>
        <a:p>
          <a:endParaRPr lang="ru-RU"/>
        </a:p>
      </dgm:t>
    </dgm:pt>
    <dgm:pt modelId="{D0235873-3678-43CD-BD92-AF893D50A796}" type="pres">
      <dgm:prSet presAssocID="{7141F964-9D7B-4DDB-AECD-F5C40020ED35}" presName="parentText" presStyleLbl="node1" presStyleIdx="0" presStyleCnt="1" custLinFactNeighborX="-46667" custLinFactNeighborY="-17702">
        <dgm:presLayoutVars>
          <dgm:chMax val="0"/>
          <dgm:bulletEnabled val="1"/>
        </dgm:presLayoutVars>
      </dgm:prSet>
      <dgm:spPr/>
      <dgm:t>
        <a:bodyPr/>
        <a:lstStyle/>
        <a:p>
          <a:endParaRPr lang="ru-RU"/>
        </a:p>
      </dgm:t>
    </dgm:pt>
  </dgm:ptLst>
  <dgm:cxnLst>
    <dgm:cxn modelId="{40126CD9-1073-446B-BC62-89C5A8FBA14A}" type="presOf" srcId="{85406EA7-6266-47FA-B662-6ACF1ED5B947}" destId="{AD1887AF-ED3C-4D4A-8B97-92137AD4276D}" srcOrd="0" destOrd="0" presId="urn:microsoft.com/office/officeart/2005/8/layout/vList2"/>
    <dgm:cxn modelId="{188C8B09-BE34-4495-AEEE-E79876D11D5C}" type="presOf" srcId="{7141F964-9D7B-4DDB-AECD-F5C40020ED35}" destId="{D0235873-3678-43CD-BD92-AF893D50A796}" srcOrd="0" destOrd="0" presId="urn:microsoft.com/office/officeart/2005/8/layout/vList2"/>
    <dgm:cxn modelId="{A712A59C-5A38-4EA4-BAA2-2C9FD6CB9BCC}" srcId="{85406EA7-6266-47FA-B662-6ACF1ED5B947}" destId="{7141F964-9D7B-4DDB-AECD-F5C40020ED35}" srcOrd="0" destOrd="0" parTransId="{F1776F7B-F6CC-480B-918C-891648E94DF4}" sibTransId="{FCECA868-695E-406E-93D3-75F5D5CFC337}"/>
    <dgm:cxn modelId="{F01E98DC-21E7-4AB6-87F4-94D8402F546A}" type="presParOf" srcId="{AD1887AF-ED3C-4D4A-8B97-92137AD4276D}" destId="{D0235873-3678-43CD-BD92-AF893D50A796}"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2B9B4548-7217-45D0-B9E9-5177ACD4425A}" type="doc">
      <dgm:prSet loTypeId="urn:microsoft.com/office/officeart/2008/layout/VerticalCurvedList" loCatId="list" qsTypeId="urn:microsoft.com/office/officeart/2005/8/quickstyle/3d4" qsCatId="3D" csTypeId="urn:microsoft.com/office/officeart/2005/8/colors/accent1_2" csCatId="accent1" phldr="1"/>
      <dgm:spPr/>
      <dgm:t>
        <a:bodyPr/>
        <a:lstStyle/>
        <a:p>
          <a:endParaRPr lang="uk-UA"/>
        </a:p>
      </dgm:t>
    </dgm:pt>
    <dgm:pt modelId="{99BA0B97-99C7-4DAD-A78B-17A690B6E69D}">
      <dgm:prSet custT="1"/>
      <dgm:spPr>
        <a:solidFill>
          <a:schemeClr val="accent1">
            <a:lumMod val="20000"/>
            <a:lumOff val="80000"/>
          </a:schemeClr>
        </a:solidFill>
        <a:ln>
          <a:noFill/>
        </a:ln>
        <a:effectLst>
          <a:glow rad="228600">
            <a:schemeClr val="accent6">
              <a:satMod val="175000"/>
              <a:alpha val="40000"/>
            </a:schemeClr>
          </a:glow>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rtl="0">
            <a:lnSpc>
              <a:spcPct val="100000"/>
            </a:lnSpc>
            <a:spcAft>
              <a:spcPts val="0"/>
            </a:spcAft>
          </a:pPr>
          <a:r>
            <a:rPr lang="uk-UA" sz="1400" dirty="0" smtClean="0">
              <a:solidFill>
                <a:schemeClr val="tx1"/>
              </a:solidFill>
            </a:rPr>
            <a:t>Для ефективного захисту інформації в системах хмарних обчислень в Україні, важливо враховувати міжнародний досвід і співпрацювати з відповідними організаціями:</a:t>
          </a:r>
          <a:r>
            <a:rPr lang="uk-UA" sz="1400" dirty="0" smtClean="0"/>
            <a:t>.</a:t>
          </a:r>
          <a:endParaRPr lang="uk-UA" sz="1400" dirty="0"/>
        </a:p>
      </dgm:t>
    </dgm:pt>
    <dgm:pt modelId="{0BD52136-E345-4CE9-859D-A1BB01B6890C}" type="parTrans" cxnId="{8DC61AA2-116C-4AD5-B73D-2708D4D26D2A}">
      <dgm:prSet/>
      <dgm:spPr/>
      <dgm:t>
        <a:bodyPr/>
        <a:lstStyle/>
        <a:p>
          <a:endParaRPr lang="uk-UA"/>
        </a:p>
      </dgm:t>
    </dgm:pt>
    <dgm:pt modelId="{B0F83FBC-E97D-4453-A746-AA9C161AA7E1}" type="sibTrans" cxnId="{8DC61AA2-116C-4AD5-B73D-2708D4D26D2A}">
      <dgm:prSet/>
      <dgm:spPr/>
      <dgm:t>
        <a:bodyPr/>
        <a:lstStyle/>
        <a:p>
          <a:endParaRPr lang="uk-UA"/>
        </a:p>
      </dgm:t>
    </dgm:pt>
    <dgm:pt modelId="{DD681FEB-3B3D-483F-B807-34C20EC8EE19}">
      <dgm:prSet custT="1"/>
      <dgm:spPr>
        <a:solidFill>
          <a:schemeClr val="accent1">
            <a:lumMod val="20000"/>
            <a:lumOff val="80000"/>
          </a:schemeClr>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dgm:spPr>
      <dgm:t>
        <a:bodyPr/>
        <a:lstStyle/>
        <a:p>
          <a:pPr rtl="0">
            <a:lnSpc>
              <a:spcPct val="100000"/>
            </a:lnSpc>
            <a:spcAft>
              <a:spcPts val="0"/>
            </a:spcAft>
          </a:pPr>
          <a:r>
            <a:rPr lang="uk-UA" sz="1400" dirty="0" smtClean="0">
              <a:solidFill>
                <a:schemeClr val="tx1"/>
              </a:solidFill>
            </a:rPr>
            <a:t>забезпечити активну участь України у міжнародних </a:t>
          </a:r>
          <a:r>
            <a:rPr lang="uk-UA" sz="1400" dirty="0" err="1" smtClean="0">
              <a:solidFill>
                <a:schemeClr val="tx1"/>
              </a:solidFill>
            </a:rPr>
            <a:t>стандартизаційних</a:t>
          </a:r>
          <a:r>
            <a:rPr lang="uk-UA" sz="1400" dirty="0" smtClean="0">
              <a:solidFill>
                <a:schemeClr val="tx1"/>
              </a:solidFill>
            </a:rPr>
            <a:t> організаціях і галузевих ініціативах, які ведуть розробку стандартів та рекомендацій для хмарних обчислень.</a:t>
          </a:r>
          <a:endParaRPr lang="uk-UA" sz="1400" dirty="0">
            <a:solidFill>
              <a:schemeClr val="tx1"/>
            </a:solidFill>
          </a:endParaRPr>
        </a:p>
      </dgm:t>
    </dgm:pt>
    <dgm:pt modelId="{1DE11333-736A-47DD-B063-7C2CA7D27145}" type="parTrans" cxnId="{E27DA002-EF46-47B9-B8BC-341880C5D80B}">
      <dgm:prSet/>
      <dgm:spPr/>
      <dgm:t>
        <a:bodyPr/>
        <a:lstStyle/>
        <a:p>
          <a:endParaRPr lang="uk-UA"/>
        </a:p>
      </dgm:t>
    </dgm:pt>
    <dgm:pt modelId="{82CB5922-0277-48ED-9E66-82BD43B1CF22}" type="sibTrans" cxnId="{E27DA002-EF46-47B9-B8BC-341880C5D80B}">
      <dgm:prSet/>
      <dgm:spPr/>
      <dgm:t>
        <a:bodyPr/>
        <a:lstStyle/>
        <a:p>
          <a:endParaRPr lang="uk-UA"/>
        </a:p>
      </dgm:t>
    </dgm:pt>
    <dgm:pt modelId="{30C4ECB8-F1C1-40F2-917F-0D68E27B19A9}">
      <dgm:prSet custT="1"/>
      <dgm:spPr>
        <a:solidFill>
          <a:schemeClr val="accent1">
            <a:lumMod val="20000"/>
            <a:lumOff val="80000"/>
          </a:schemeClr>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dgm:spPr>
      <dgm:t>
        <a:bodyPr/>
        <a:lstStyle/>
        <a:p>
          <a:pPr rtl="0">
            <a:lnSpc>
              <a:spcPct val="100000"/>
            </a:lnSpc>
            <a:spcAft>
              <a:spcPts val="0"/>
            </a:spcAft>
          </a:pPr>
          <a:r>
            <a:rPr lang="uk-UA" sz="1400" dirty="0" smtClean="0">
              <a:solidFill>
                <a:schemeClr val="tx1"/>
              </a:solidFill>
            </a:rPr>
            <a:t>спрямувати зусилля на адаптацію світових стандартів та норм щодо безпеки до умов України. Це включає  в себе врахування особливостей, пов'язаних з війною, та розробку національних документів, які відповідали б унікальним вимогам країни</a:t>
          </a:r>
          <a:r>
            <a:rPr lang="uk-UA" sz="1400" dirty="0" smtClean="0"/>
            <a:t>.</a:t>
          </a:r>
          <a:endParaRPr lang="uk-UA" sz="1400" dirty="0"/>
        </a:p>
      </dgm:t>
    </dgm:pt>
    <dgm:pt modelId="{AA81AA54-AE0C-4C41-8251-7B5DDB9E49EA}" type="parTrans" cxnId="{2824533D-C505-4BEF-B2E5-E09D2DF52A01}">
      <dgm:prSet/>
      <dgm:spPr/>
      <dgm:t>
        <a:bodyPr/>
        <a:lstStyle/>
        <a:p>
          <a:endParaRPr lang="uk-UA"/>
        </a:p>
      </dgm:t>
    </dgm:pt>
    <dgm:pt modelId="{43A398AB-DB56-470F-A522-8575086C6FC6}" type="sibTrans" cxnId="{2824533D-C505-4BEF-B2E5-E09D2DF52A01}">
      <dgm:prSet/>
      <dgm:spPr/>
      <dgm:t>
        <a:bodyPr/>
        <a:lstStyle/>
        <a:p>
          <a:endParaRPr lang="uk-UA"/>
        </a:p>
      </dgm:t>
    </dgm:pt>
    <dgm:pt modelId="{6F33D2ED-C1AB-49BB-9D6F-0DA0DB0562F6}">
      <dgm:prSet custT="1"/>
      <dgm:spPr>
        <a:solidFill>
          <a:schemeClr val="accent1">
            <a:lumMod val="20000"/>
            <a:lumOff val="80000"/>
          </a:schemeClr>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dgm:spPr>
      <dgm:t>
        <a:bodyPr/>
        <a:lstStyle/>
        <a:p>
          <a:pPr rtl="0">
            <a:lnSpc>
              <a:spcPct val="100000"/>
            </a:lnSpc>
            <a:spcAft>
              <a:spcPts val="0"/>
            </a:spcAft>
          </a:pPr>
          <a:r>
            <a:rPr lang="uk-UA" sz="1400" dirty="0" smtClean="0">
              <a:solidFill>
                <a:schemeClr val="tx1"/>
              </a:solidFill>
            </a:rPr>
            <a:t>використовувати надійні заходи захисту даних та конфіденційності в хмарних обчисленнях в Україні. Це передбачає впровадження криптографічних методів, </a:t>
          </a:r>
          <a:r>
            <a:rPr lang="uk-UA" sz="1400" dirty="0" err="1" smtClean="0">
              <a:solidFill>
                <a:schemeClr val="tx1"/>
              </a:solidFill>
            </a:rPr>
            <a:t>двофакторної</a:t>
          </a:r>
          <a:r>
            <a:rPr lang="uk-UA" sz="1400" dirty="0" smtClean="0">
              <a:solidFill>
                <a:schemeClr val="tx1"/>
              </a:solidFill>
            </a:rPr>
            <a:t> </a:t>
          </a:r>
          <a:r>
            <a:rPr lang="uk-UA" sz="1400" dirty="0" err="1" smtClean="0">
              <a:solidFill>
                <a:schemeClr val="tx1"/>
              </a:solidFill>
            </a:rPr>
            <a:t>аутентифікації</a:t>
          </a:r>
          <a:r>
            <a:rPr lang="uk-UA" sz="1400" dirty="0" smtClean="0">
              <a:solidFill>
                <a:schemeClr val="tx1"/>
              </a:solidFill>
            </a:rPr>
            <a:t>, аудиту та моніторингу безпеки.</a:t>
          </a:r>
          <a:endParaRPr lang="uk-UA" sz="1400" dirty="0">
            <a:solidFill>
              <a:schemeClr val="tx1"/>
            </a:solidFill>
          </a:endParaRPr>
        </a:p>
      </dgm:t>
    </dgm:pt>
    <dgm:pt modelId="{38406551-0BF1-4445-BA93-23289B948C3C}" type="parTrans" cxnId="{D40BDDEE-9C25-459E-8AE8-276F7141B675}">
      <dgm:prSet/>
      <dgm:spPr/>
      <dgm:t>
        <a:bodyPr/>
        <a:lstStyle/>
        <a:p>
          <a:endParaRPr lang="uk-UA"/>
        </a:p>
      </dgm:t>
    </dgm:pt>
    <dgm:pt modelId="{20032499-72AD-4657-8247-FE96FA7B743F}" type="sibTrans" cxnId="{D40BDDEE-9C25-459E-8AE8-276F7141B675}">
      <dgm:prSet/>
      <dgm:spPr/>
      <dgm:t>
        <a:bodyPr/>
        <a:lstStyle/>
        <a:p>
          <a:endParaRPr lang="uk-UA"/>
        </a:p>
      </dgm:t>
    </dgm:pt>
    <dgm:pt modelId="{D62FCAB5-BE69-471A-8902-BAC04FB0E098}">
      <dgm:prSet custT="1"/>
      <dgm:spPr>
        <a:solidFill>
          <a:schemeClr val="accent1">
            <a:lumMod val="20000"/>
            <a:lumOff val="80000"/>
          </a:schemeClr>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dgm:spPr>
      <dgm:t>
        <a:bodyPr/>
        <a:lstStyle/>
        <a:p>
          <a:pPr rtl="0">
            <a:lnSpc>
              <a:spcPct val="100000"/>
            </a:lnSpc>
            <a:spcAft>
              <a:spcPts val="0"/>
            </a:spcAft>
          </a:pPr>
          <a:r>
            <a:rPr lang="uk-UA" sz="1400" dirty="0" err="1" smtClean="0">
              <a:solidFill>
                <a:schemeClr val="tx1"/>
              </a:solidFill>
            </a:rPr>
            <a:t>взважено</a:t>
          </a:r>
          <a:r>
            <a:rPr lang="uk-UA" sz="1400" dirty="0" smtClean="0">
              <a:solidFill>
                <a:schemeClr val="tx1"/>
              </a:solidFill>
            </a:rPr>
            <a:t> підходити до можливості передачі українськими державними органами, банками, іншими фінансовими організаціями  інформації для зберігання  на закордонні сервери. Вирішення цього питання повинно враховувати ризики, пов'язані з іноземними регуляторними вимогами та забезпечувати надійний захист даних в будь-якому місці їх зберігання.</a:t>
          </a:r>
          <a:endParaRPr lang="uk-UA" sz="1400" dirty="0">
            <a:solidFill>
              <a:schemeClr val="tx1"/>
            </a:solidFill>
          </a:endParaRPr>
        </a:p>
      </dgm:t>
    </dgm:pt>
    <dgm:pt modelId="{32227183-E411-4A96-B2F5-9246DC884B4F}" type="parTrans" cxnId="{95CCEBFD-AE61-4441-8709-8A54F2B8F7E5}">
      <dgm:prSet/>
      <dgm:spPr/>
      <dgm:t>
        <a:bodyPr/>
        <a:lstStyle/>
        <a:p>
          <a:endParaRPr lang="uk-UA"/>
        </a:p>
      </dgm:t>
    </dgm:pt>
    <dgm:pt modelId="{913D4662-0451-4499-9700-392153958717}" type="sibTrans" cxnId="{95CCEBFD-AE61-4441-8709-8A54F2B8F7E5}">
      <dgm:prSet/>
      <dgm:spPr/>
      <dgm:t>
        <a:bodyPr/>
        <a:lstStyle/>
        <a:p>
          <a:endParaRPr lang="uk-UA"/>
        </a:p>
      </dgm:t>
    </dgm:pt>
    <dgm:pt modelId="{A59D5363-0697-440A-ABDC-4FEB6C9611AA}" type="pres">
      <dgm:prSet presAssocID="{2B9B4548-7217-45D0-B9E9-5177ACD4425A}" presName="Name0" presStyleCnt="0">
        <dgm:presLayoutVars>
          <dgm:chMax val="7"/>
          <dgm:chPref val="7"/>
          <dgm:dir/>
        </dgm:presLayoutVars>
      </dgm:prSet>
      <dgm:spPr/>
      <dgm:t>
        <a:bodyPr/>
        <a:lstStyle/>
        <a:p>
          <a:endParaRPr lang="ru-RU"/>
        </a:p>
      </dgm:t>
    </dgm:pt>
    <dgm:pt modelId="{2DED1878-D80A-4270-838E-B8C92D406768}" type="pres">
      <dgm:prSet presAssocID="{2B9B4548-7217-45D0-B9E9-5177ACD4425A}" presName="Name1" presStyleCnt="0"/>
      <dgm:spPr/>
    </dgm:pt>
    <dgm:pt modelId="{099E0112-D6FB-4208-A582-F6530EEF9E91}" type="pres">
      <dgm:prSet presAssocID="{2B9B4548-7217-45D0-B9E9-5177ACD4425A}" presName="cycle" presStyleCnt="0"/>
      <dgm:spPr/>
    </dgm:pt>
    <dgm:pt modelId="{01E39727-4ED9-4C7B-A55A-9BA9D7B8B2DD}" type="pres">
      <dgm:prSet presAssocID="{2B9B4548-7217-45D0-B9E9-5177ACD4425A}" presName="srcNode" presStyleLbl="node1" presStyleIdx="0" presStyleCnt="5"/>
      <dgm:spPr/>
    </dgm:pt>
    <dgm:pt modelId="{D8313D2A-AE18-4C76-A6C3-2D6138E9864C}" type="pres">
      <dgm:prSet presAssocID="{2B9B4548-7217-45D0-B9E9-5177ACD4425A}" presName="conn" presStyleLbl="parChTrans1D2" presStyleIdx="0" presStyleCnt="1"/>
      <dgm:spPr/>
      <dgm:t>
        <a:bodyPr/>
        <a:lstStyle/>
        <a:p>
          <a:endParaRPr lang="ru-RU"/>
        </a:p>
      </dgm:t>
    </dgm:pt>
    <dgm:pt modelId="{0D472CF1-5D2F-4C82-94EE-70306D0294F4}" type="pres">
      <dgm:prSet presAssocID="{2B9B4548-7217-45D0-B9E9-5177ACD4425A}" presName="extraNode" presStyleLbl="node1" presStyleIdx="0" presStyleCnt="5"/>
      <dgm:spPr/>
    </dgm:pt>
    <dgm:pt modelId="{7EA8F927-7D3B-449C-BE80-859E95FC113C}" type="pres">
      <dgm:prSet presAssocID="{2B9B4548-7217-45D0-B9E9-5177ACD4425A}" presName="dstNode" presStyleLbl="node1" presStyleIdx="0" presStyleCnt="5"/>
      <dgm:spPr/>
    </dgm:pt>
    <dgm:pt modelId="{60589D3B-BA6A-479B-8285-B8168A963F42}" type="pres">
      <dgm:prSet presAssocID="{99BA0B97-99C7-4DAD-A78B-17A690B6E69D}" presName="text_1" presStyleLbl="node1" presStyleIdx="0" presStyleCnt="5">
        <dgm:presLayoutVars>
          <dgm:bulletEnabled val="1"/>
        </dgm:presLayoutVars>
      </dgm:prSet>
      <dgm:spPr/>
      <dgm:t>
        <a:bodyPr/>
        <a:lstStyle/>
        <a:p>
          <a:endParaRPr lang="uk-UA"/>
        </a:p>
      </dgm:t>
    </dgm:pt>
    <dgm:pt modelId="{3FFD9887-2FF6-485E-ADFA-58478D39F074}" type="pres">
      <dgm:prSet presAssocID="{99BA0B97-99C7-4DAD-A78B-17A690B6E69D}" presName="accent_1" presStyleCnt="0"/>
      <dgm:spPr/>
    </dgm:pt>
    <dgm:pt modelId="{2B428860-26F7-4E48-940C-E9A2BB2ACF9D}" type="pres">
      <dgm:prSet presAssocID="{99BA0B97-99C7-4DAD-A78B-17A690B6E69D}" presName="accentRepeatNode" presStyleLbl="solidFgAcc1" presStyleIdx="0" presStyleCnt="5"/>
      <dgm:spPr>
        <a:solidFill>
          <a:schemeClr val="accent1">
            <a:lumMod val="75000"/>
          </a:schemeClr>
        </a:solidFill>
      </dgm:spPr>
    </dgm:pt>
    <dgm:pt modelId="{D1D73EBD-F450-48FA-853B-1985B11775D7}" type="pres">
      <dgm:prSet presAssocID="{DD681FEB-3B3D-483F-B807-34C20EC8EE19}" presName="text_2" presStyleLbl="node1" presStyleIdx="1" presStyleCnt="5" custScaleY="119962">
        <dgm:presLayoutVars>
          <dgm:bulletEnabled val="1"/>
        </dgm:presLayoutVars>
      </dgm:prSet>
      <dgm:spPr/>
      <dgm:t>
        <a:bodyPr/>
        <a:lstStyle/>
        <a:p>
          <a:endParaRPr lang="uk-UA"/>
        </a:p>
      </dgm:t>
    </dgm:pt>
    <dgm:pt modelId="{06997CFD-700D-420E-85EA-A75566C0D690}" type="pres">
      <dgm:prSet presAssocID="{DD681FEB-3B3D-483F-B807-34C20EC8EE19}" presName="accent_2" presStyleCnt="0"/>
      <dgm:spPr/>
    </dgm:pt>
    <dgm:pt modelId="{A64A4CA6-2DF1-4D1F-9CD6-63FD70A6AC4B}" type="pres">
      <dgm:prSet presAssocID="{DD681FEB-3B3D-483F-B807-34C20EC8EE19}" presName="accentRepeatNode" presStyleLbl="solidFgAcc1" presStyleIdx="1" presStyleCnt="5"/>
      <dgm:spPr/>
    </dgm:pt>
    <dgm:pt modelId="{79EF3AB4-6073-4836-B81D-661F852185D7}" type="pres">
      <dgm:prSet presAssocID="{30C4ECB8-F1C1-40F2-917F-0D68E27B19A9}" presName="text_3" presStyleLbl="node1" presStyleIdx="2" presStyleCnt="5" custScaleY="119962">
        <dgm:presLayoutVars>
          <dgm:bulletEnabled val="1"/>
        </dgm:presLayoutVars>
      </dgm:prSet>
      <dgm:spPr/>
      <dgm:t>
        <a:bodyPr/>
        <a:lstStyle/>
        <a:p>
          <a:endParaRPr lang="uk-UA"/>
        </a:p>
      </dgm:t>
    </dgm:pt>
    <dgm:pt modelId="{4E0BBAC9-5DA0-4B1D-B6F1-FA667CCFB752}" type="pres">
      <dgm:prSet presAssocID="{30C4ECB8-F1C1-40F2-917F-0D68E27B19A9}" presName="accent_3" presStyleCnt="0"/>
      <dgm:spPr/>
    </dgm:pt>
    <dgm:pt modelId="{202AD08E-2B66-4C8A-921F-702E8F910335}" type="pres">
      <dgm:prSet presAssocID="{30C4ECB8-F1C1-40F2-917F-0D68E27B19A9}" presName="accentRepeatNode" presStyleLbl="solidFgAcc1" presStyleIdx="2" presStyleCnt="5"/>
      <dgm:spPr/>
    </dgm:pt>
    <dgm:pt modelId="{DC3E9419-2298-4CD9-81A8-72A4BF4B2E85}" type="pres">
      <dgm:prSet presAssocID="{6F33D2ED-C1AB-49BB-9D6F-0DA0DB0562F6}" presName="text_4" presStyleLbl="node1" presStyleIdx="3" presStyleCnt="5">
        <dgm:presLayoutVars>
          <dgm:bulletEnabled val="1"/>
        </dgm:presLayoutVars>
      </dgm:prSet>
      <dgm:spPr/>
      <dgm:t>
        <a:bodyPr/>
        <a:lstStyle/>
        <a:p>
          <a:endParaRPr lang="uk-UA"/>
        </a:p>
      </dgm:t>
    </dgm:pt>
    <dgm:pt modelId="{06AF2E63-9039-4D18-9D4C-A29D45995AE8}" type="pres">
      <dgm:prSet presAssocID="{6F33D2ED-C1AB-49BB-9D6F-0DA0DB0562F6}" presName="accent_4" presStyleCnt="0"/>
      <dgm:spPr/>
    </dgm:pt>
    <dgm:pt modelId="{17C5CF17-6C96-4ACE-ABC8-9876B08AFA5B}" type="pres">
      <dgm:prSet presAssocID="{6F33D2ED-C1AB-49BB-9D6F-0DA0DB0562F6}" presName="accentRepeatNode" presStyleLbl="solidFgAcc1" presStyleIdx="3" presStyleCnt="5"/>
      <dgm:spPr/>
    </dgm:pt>
    <dgm:pt modelId="{87367E0F-2A2B-4425-8F38-944EA5482C22}" type="pres">
      <dgm:prSet presAssocID="{D62FCAB5-BE69-471A-8902-BAC04FB0E098}" presName="text_5" presStyleLbl="node1" presStyleIdx="4" presStyleCnt="5" custScaleY="159949">
        <dgm:presLayoutVars>
          <dgm:bulletEnabled val="1"/>
        </dgm:presLayoutVars>
      </dgm:prSet>
      <dgm:spPr/>
      <dgm:t>
        <a:bodyPr/>
        <a:lstStyle/>
        <a:p>
          <a:endParaRPr lang="uk-UA"/>
        </a:p>
      </dgm:t>
    </dgm:pt>
    <dgm:pt modelId="{55BB16DE-8710-43A1-A88D-946B19151FA1}" type="pres">
      <dgm:prSet presAssocID="{D62FCAB5-BE69-471A-8902-BAC04FB0E098}" presName="accent_5" presStyleCnt="0"/>
      <dgm:spPr/>
    </dgm:pt>
    <dgm:pt modelId="{553FB8BC-ED7E-4D49-9BB3-24E032901D5F}" type="pres">
      <dgm:prSet presAssocID="{D62FCAB5-BE69-471A-8902-BAC04FB0E098}" presName="accentRepeatNode" presStyleLbl="solidFgAcc1" presStyleIdx="4" presStyleCnt="5"/>
      <dgm:spPr/>
    </dgm:pt>
  </dgm:ptLst>
  <dgm:cxnLst>
    <dgm:cxn modelId="{59D606AB-079C-4CE0-A0CF-AEDEB0BAFFB1}" type="presOf" srcId="{DD681FEB-3B3D-483F-B807-34C20EC8EE19}" destId="{D1D73EBD-F450-48FA-853B-1985B11775D7}" srcOrd="0" destOrd="0" presId="urn:microsoft.com/office/officeart/2008/layout/VerticalCurvedList"/>
    <dgm:cxn modelId="{B2C17B59-570D-46EF-8FDB-BFE0234F3967}" type="presOf" srcId="{30C4ECB8-F1C1-40F2-917F-0D68E27B19A9}" destId="{79EF3AB4-6073-4836-B81D-661F852185D7}" srcOrd="0" destOrd="0" presId="urn:microsoft.com/office/officeart/2008/layout/VerticalCurvedList"/>
    <dgm:cxn modelId="{E27DA002-EF46-47B9-B8BC-341880C5D80B}" srcId="{2B9B4548-7217-45D0-B9E9-5177ACD4425A}" destId="{DD681FEB-3B3D-483F-B807-34C20EC8EE19}" srcOrd="1" destOrd="0" parTransId="{1DE11333-736A-47DD-B063-7C2CA7D27145}" sibTransId="{82CB5922-0277-48ED-9E66-82BD43B1CF22}"/>
    <dgm:cxn modelId="{95CCEBFD-AE61-4441-8709-8A54F2B8F7E5}" srcId="{2B9B4548-7217-45D0-B9E9-5177ACD4425A}" destId="{D62FCAB5-BE69-471A-8902-BAC04FB0E098}" srcOrd="4" destOrd="0" parTransId="{32227183-E411-4A96-B2F5-9246DC884B4F}" sibTransId="{913D4662-0451-4499-9700-392153958717}"/>
    <dgm:cxn modelId="{EFE5E400-2B30-4273-A527-FC35C29D1F5E}" type="presOf" srcId="{D62FCAB5-BE69-471A-8902-BAC04FB0E098}" destId="{87367E0F-2A2B-4425-8F38-944EA5482C22}" srcOrd="0" destOrd="0" presId="urn:microsoft.com/office/officeart/2008/layout/VerticalCurvedList"/>
    <dgm:cxn modelId="{8C9D0177-BF9D-4E79-9AD1-909BAC4C61F5}" type="presOf" srcId="{B0F83FBC-E97D-4453-A746-AA9C161AA7E1}" destId="{D8313D2A-AE18-4C76-A6C3-2D6138E9864C}" srcOrd="0" destOrd="0" presId="urn:microsoft.com/office/officeart/2008/layout/VerticalCurvedList"/>
    <dgm:cxn modelId="{04982F30-A7F8-4A5B-8605-A5493F343F89}" type="presOf" srcId="{2B9B4548-7217-45D0-B9E9-5177ACD4425A}" destId="{A59D5363-0697-440A-ABDC-4FEB6C9611AA}" srcOrd="0" destOrd="0" presId="urn:microsoft.com/office/officeart/2008/layout/VerticalCurvedList"/>
    <dgm:cxn modelId="{985215AE-3182-44FD-BD11-BD4446D17ACF}" type="presOf" srcId="{99BA0B97-99C7-4DAD-A78B-17A690B6E69D}" destId="{60589D3B-BA6A-479B-8285-B8168A963F42}" srcOrd="0" destOrd="0" presId="urn:microsoft.com/office/officeart/2008/layout/VerticalCurvedList"/>
    <dgm:cxn modelId="{2824533D-C505-4BEF-B2E5-E09D2DF52A01}" srcId="{2B9B4548-7217-45D0-B9E9-5177ACD4425A}" destId="{30C4ECB8-F1C1-40F2-917F-0D68E27B19A9}" srcOrd="2" destOrd="0" parTransId="{AA81AA54-AE0C-4C41-8251-7B5DDB9E49EA}" sibTransId="{43A398AB-DB56-470F-A522-8575086C6FC6}"/>
    <dgm:cxn modelId="{B0B2686E-E1C6-4F1D-8387-5F1EDD0BD4F6}" type="presOf" srcId="{6F33D2ED-C1AB-49BB-9D6F-0DA0DB0562F6}" destId="{DC3E9419-2298-4CD9-81A8-72A4BF4B2E85}" srcOrd="0" destOrd="0" presId="urn:microsoft.com/office/officeart/2008/layout/VerticalCurvedList"/>
    <dgm:cxn modelId="{8DC61AA2-116C-4AD5-B73D-2708D4D26D2A}" srcId="{2B9B4548-7217-45D0-B9E9-5177ACD4425A}" destId="{99BA0B97-99C7-4DAD-A78B-17A690B6E69D}" srcOrd="0" destOrd="0" parTransId="{0BD52136-E345-4CE9-859D-A1BB01B6890C}" sibTransId="{B0F83FBC-E97D-4453-A746-AA9C161AA7E1}"/>
    <dgm:cxn modelId="{D40BDDEE-9C25-459E-8AE8-276F7141B675}" srcId="{2B9B4548-7217-45D0-B9E9-5177ACD4425A}" destId="{6F33D2ED-C1AB-49BB-9D6F-0DA0DB0562F6}" srcOrd="3" destOrd="0" parTransId="{38406551-0BF1-4445-BA93-23289B948C3C}" sibTransId="{20032499-72AD-4657-8247-FE96FA7B743F}"/>
    <dgm:cxn modelId="{AA4F779A-1C30-498D-BB39-E5E0A76B4FC4}" type="presParOf" srcId="{A59D5363-0697-440A-ABDC-4FEB6C9611AA}" destId="{2DED1878-D80A-4270-838E-B8C92D406768}" srcOrd="0" destOrd="0" presId="urn:microsoft.com/office/officeart/2008/layout/VerticalCurvedList"/>
    <dgm:cxn modelId="{F1CE3684-40CB-4925-AA81-54020DEA12DE}" type="presParOf" srcId="{2DED1878-D80A-4270-838E-B8C92D406768}" destId="{099E0112-D6FB-4208-A582-F6530EEF9E91}" srcOrd="0" destOrd="0" presId="urn:microsoft.com/office/officeart/2008/layout/VerticalCurvedList"/>
    <dgm:cxn modelId="{220CAA01-28E1-4427-90A4-BCE00B5D88A0}" type="presParOf" srcId="{099E0112-D6FB-4208-A582-F6530EEF9E91}" destId="{01E39727-4ED9-4C7B-A55A-9BA9D7B8B2DD}" srcOrd="0" destOrd="0" presId="urn:microsoft.com/office/officeart/2008/layout/VerticalCurvedList"/>
    <dgm:cxn modelId="{B5E26FB9-BAF6-4905-AC1B-A53FF6435261}" type="presParOf" srcId="{099E0112-D6FB-4208-A582-F6530EEF9E91}" destId="{D8313D2A-AE18-4C76-A6C3-2D6138E9864C}" srcOrd="1" destOrd="0" presId="urn:microsoft.com/office/officeart/2008/layout/VerticalCurvedList"/>
    <dgm:cxn modelId="{FECEECBF-F396-4664-A02D-920C50328489}" type="presParOf" srcId="{099E0112-D6FB-4208-A582-F6530EEF9E91}" destId="{0D472CF1-5D2F-4C82-94EE-70306D0294F4}" srcOrd="2" destOrd="0" presId="urn:microsoft.com/office/officeart/2008/layout/VerticalCurvedList"/>
    <dgm:cxn modelId="{5055B928-992E-42A6-ACA3-93C923DC927D}" type="presParOf" srcId="{099E0112-D6FB-4208-A582-F6530EEF9E91}" destId="{7EA8F927-7D3B-449C-BE80-859E95FC113C}" srcOrd="3" destOrd="0" presId="urn:microsoft.com/office/officeart/2008/layout/VerticalCurvedList"/>
    <dgm:cxn modelId="{7A2F1B0A-5BED-458B-A9D9-960D73C105E7}" type="presParOf" srcId="{2DED1878-D80A-4270-838E-B8C92D406768}" destId="{60589D3B-BA6A-479B-8285-B8168A963F42}" srcOrd="1" destOrd="0" presId="urn:microsoft.com/office/officeart/2008/layout/VerticalCurvedList"/>
    <dgm:cxn modelId="{577832BE-0F8B-4AF5-A719-8F5E67F180B1}" type="presParOf" srcId="{2DED1878-D80A-4270-838E-B8C92D406768}" destId="{3FFD9887-2FF6-485E-ADFA-58478D39F074}" srcOrd="2" destOrd="0" presId="urn:microsoft.com/office/officeart/2008/layout/VerticalCurvedList"/>
    <dgm:cxn modelId="{DF18318B-14A4-4DC4-BB6C-E74D1A2CC796}" type="presParOf" srcId="{3FFD9887-2FF6-485E-ADFA-58478D39F074}" destId="{2B428860-26F7-4E48-940C-E9A2BB2ACF9D}" srcOrd="0" destOrd="0" presId="urn:microsoft.com/office/officeart/2008/layout/VerticalCurvedList"/>
    <dgm:cxn modelId="{26769355-5819-464D-B27E-6B6BA694C0B3}" type="presParOf" srcId="{2DED1878-D80A-4270-838E-B8C92D406768}" destId="{D1D73EBD-F450-48FA-853B-1985B11775D7}" srcOrd="3" destOrd="0" presId="urn:microsoft.com/office/officeart/2008/layout/VerticalCurvedList"/>
    <dgm:cxn modelId="{E34A1253-6E56-479C-AFD0-AF46B5BABA19}" type="presParOf" srcId="{2DED1878-D80A-4270-838E-B8C92D406768}" destId="{06997CFD-700D-420E-85EA-A75566C0D690}" srcOrd="4" destOrd="0" presId="urn:microsoft.com/office/officeart/2008/layout/VerticalCurvedList"/>
    <dgm:cxn modelId="{BAF5CF4E-032F-49EF-A36C-F821B483F42A}" type="presParOf" srcId="{06997CFD-700D-420E-85EA-A75566C0D690}" destId="{A64A4CA6-2DF1-4D1F-9CD6-63FD70A6AC4B}" srcOrd="0" destOrd="0" presId="urn:microsoft.com/office/officeart/2008/layout/VerticalCurvedList"/>
    <dgm:cxn modelId="{F24CE42C-06B2-406E-8707-AD54612CBDBB}" type="presParOf" srcId="{2DED1878-D80A-4270-838E-B8C92D406768}" destId="{79EF3AB4-6073-4836-B81D-661F852185D7}" srcOrd="5" destOrd="0" presId="urn:microsoft.com/office/officeart/2008/layout/VerticalCurvedList"/>
    <dgm:cxn modelId="{9047A4C3-D97B-4CF6-BC1E-D5D702B34B1D}" type="presParOf" srcId="{2DED1878-D80A-4270-838E-B8C92D406768}" destId="{4E0BBAC9-5DA0-4B1D-B6F1-FA667CCFB752}" srcOrd="6" destOrd="0" presId="urn:microsoft.com/office/officeart/2008/layout/VerticalCurvedList"/>
    <dgm:cxn modelId="{F23F2678-EAFF-4850-9C93-BDFA6A2EADCA}" type="presParOf" srcId="{4E0BBAC9-5DA0-4B1D-B6F1-FA667CCFB752}" destId="{202AD08E-2B66-4C8A-921F-702E8F910335}" srcOrd="0" destOrd="0" presId="urn:microsoft.com/office/officeart/2008/layout/VerticalCurvedList"/>
    <dgm:cxn modelId="{3F45AA7C-A160-4FBF-8503-7D544DFA0389}" type="presParOf" srcId="{2DED1878-D80A-4270-838E-B8C92D406768}" destId="{DC3E9419-2298-4CD9-81A8-72A4BF4B2E85}" srcOrd="7" destOrd="0" presId="urn:microsoft.com/office/officeart/2008/layout/VerticalCurvedList"/>
    <dgm:cxn modelId="{5B7D8EC1-D2CD-40C2-A053-0A060D3DC904}" type="presParOf" srcId="{2DED1878-D80A-4270-838E-B8C92D406768}" destId="{06AF2E63-9039-4D18-9D4C-A29D45995AE8}" srcOrd="8" destOrd="0" presId="urn:microsoft.com/office/officeart/2008/layout/VerticalCurvedList"/>
    <dgm:cxn modelId="{C9EB4F7D-7804-4D9A-9097-76B33DE09177}" type="presParOf" srcId="{06AF2E63-9039-4D18-9D4C-A29D45995AE8}" destId="{17C5CF17-6C96-4ACE-ABC8-9876B08AFA5B}" srcOrd="0" destOrd="0" presId="urn:microsoft.com/office/officeart/2008/layout/VerticalCurvedList"/>
    <dgm:cxn modelId="{525CE9FB-72D5-4C10-B035-75F6DAC29D2B}" type="presParOf" srcId="{2DED1878-D80A-4270-838E-B8C92D406768}" destId="{87367E0F-2A2B-4425-8F38-944EA5482C22}" srcOrd="9" destOrd="0" presId="urn:microsoft.com/office/officeart/2008/layout/VerticalCurvedList"/>
    <dgm:cxn modelId="{E8E2C01A-33AC-494C-8096-78C6889589C7}" type="presParOf" srcId="{2DED1878-D80A-4270-838E-B8C92D406768}" destId="{55BB16DE-8710-43A1-A88D-946B19151FA1}" srcOrd="10" destOrd="0" presId="urn:microsoft.com/office/officeart/2008/layout/VerticalCurvedList"/>
    <dgm:cxn modelId="{912B1799-D4C1-49D1-97C9-EF885C0C83FA}" type="presParOf" srcId="{55BB16DE-8710-43A1-A88D-946B19151FA1}" destId="{553FB8BC-ED7E-4D49-9BB3-24E032901D5F}"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9F5FD6C-58CA-4627-A277-7ED366ABE71F}">
      <dsp:nvSpPr>
        <dsp:cNvPr id="0" name=""/>
        <dsp:cNvSpPr/>
      </dsp:nvSpPr>
      <dsp:spPr>
        <a:xfrm>
          <a:off x="3969" y="1288"/>
          <a:ext cx="7992877" cy="749913"/>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glow rad="228600">
            <a:schemeClr val="accent6">
              <a:satMod val="175000"/>
              <a:alpha val="40000"/>
            </a:schemeClr>
          </a:glow>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26670" rIns="53340" bIns="26670" numCol="1" spcCol="1270" anchor="ctr" anchorCtr="0">
          <a:noAutofit/>
        </a:bodyPr>
        <a:lstStyle/>
        <a:p>
          <a:pPr lvl="0" algn="ctr" defTabSz="622300" rtl="0">
            <a:lnSpc>
              <a:spcPct val="90000"/>
            </a:lnSpc>
            <a:spcBef>
              <a:spcPct val="0"/>
            </a:spcBef>
            <a:spcAft>
              <a:spcPct val="35000"/>
            </a:spcAft>
          </a:pPr>
          <a:r>
            <a:rPr lang="uk-UA" sz="1400" b="1" kern="1200" dirty="0" smtClean="0">
              <a:solidFill>
                <a:schemeClr val="tx1"/>
              </a:solidFill>
            </a:rPr>
            <a:t>ВІДПОВІДНО ДО ЗАКОНУ УКРАЇНИ  «ПРО ХМАРНІ ПОСЛУГИ» ДО ХМАРНИХ ПОСЛУГ НАЛЕЖАТЬ</a:t>
          </a:r>
          <a:r>
            <a:rPr lang="uk-UA" sz="1400" kern="1200" dirty="0" smtClean="0">
              <a:solidFill>
                <a:schemeClr val="tx1"/>
              </a:solidFill>
            </a:rPr>
            <a:t>:</a:t>
          </a:r>
          <a:endParaRPr lang="uk-UA" sz="1400" kern="1200" dirty="0">
            <a:solidFill>
              <a:schemeClr val="tx1"/>
            </a:solidFill>
          </a:endParaRPr>
        </a:p>
      </dsp:txBody>
      <dsp:txXfrm>
        <a:off x="40577" y="37896"/>
        <a:ext cx="7919661" cy="676697"/>
      </dsp:txXfrm>
    </dsp:sp>
    <dsp:sp modelId="{70402D14-2493-40BB-B900-D3418381F5AF}">
      <dsp:nvSpPr>
        <dsp:cNvPr id="0" name=""/>
        <dsp:cNvSpPr/>
      </dsp:nvSpPr>
      <dsp:spPr>
        <a:xfrm>
          <a:off x="3969" y="788697"/>
          <a:ext cx="8128964" cy="749913"/>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5720" tIns="22860" rIns="45720" bIns="22860" numCol="1" spcCol="1270" anchor="ctr" anchorCtr="0">
          <a:noAutofit/>
        </a:bodyPr>
        <a:lstStyle/>
        <a:p>
          <a:pPr lvl="0" algn="ctr" defTabSz="533400" rtl="0">
            <a:lnSpc>
              <a:spcPct val="90000"/>
            </a:lnSpc>
            <a:spcBef>
              <a:spcPct val="0"/>
            </a:spcBef>
            <a:spcAft>
              <a:spcPct val="35000"/>
            </a:spcAft>
          </a:pPr>
          <a:r>
            <a:rPr lang="uk-UA" sz="1200" b="1" kern="1200" dirty="0" err="1" smtClean="0"/>
            <a:t>IaaS</a:t>
          </a:r>
          <a:r>
            <a:rPr lang="uk-UA" sz="1200" b="1" kern="1200" dirty="0" smtClean="0"/>
            <a:t> (</a:t>
          </a:r>
          <a:r>
            <a:rPr lang="uk-UA" sz="1200" b="1" kern="1200" dirty="0" err="1" smtClean="0"/>
            <a:t>Infrastructure</a:t>
          </a:r>
          <a:r>
            <a:rPr lang="uk-UA" sz="1200" b="1" kern="1200" dirty="0" smtClean="0"/>
            <a:t> </a:t>
          </a:r>
          <a:r>
            <a:rPr lang="uk-UA" sz="1200" b="1" kern="1200" dirty="0" err="1" smtClean="0"/>
            <a:t>as</a:t>
          </a:r>
          <a:r>
            <a:rPr lang="uk-UA" sz="1200" b="1" kern="1200" dirty="0" smtClean="0"/>
            <a:t> a </a:t>
          </a:r>
          <a:r>
            <a:rPr lang="uk-UA" sz="1200" b="1" kern="1200" dirty="0" err="1" smtClean="0"/>
            <a:t>Service</a:t>
          </a:r>
          <a:r>
            <a:rPr lang="uk-UA" sz="1200" b="1" kern="1200" dirty="0" smtClean="0"/>
            <a:t> – Інфраструктура як послуга</a:t>
          </a:r>
          <a:r>
            <a:rPr lang="uk-UA" sz="1200" kern="1200" dirty="0" smtClean="0"/>
            <a:t>) - хмарна послуга, що полягає у наданні користувачу хмарних послуг обчислювальних ресурсів, ресурсів зберігання або систем електронних комунікацій за допомогою технології хмарних обчислень;</a:t>
          </a:r>
          <a:endParaRPr lang="uk-UA" sz="1200" kern="1200" dirty="0"/>
        </a:p>
      </dsp:txBody>
      <dsp:txXfrm>
        <a:off x="40577" y="825305"/>
        <a:ext cx="8055748" cy="676697"/>
      </dsp:txXfrm>
    </dsp:sp>
    <dsp:sp modelId="{0E019398-3014-41B9-93EE-B5387AA37B8F}">
      <dsp:nvSpPr>
        <dsp:cNvPr id="0" name=""/>
        <dsp:cNvSpPr/>
      </dsp:nvSpPr>
      <dsp:spPr>
        <a:xfrm>
          <a:off x="3969" y="1576106"/>
          <a:ext cx="8128964" cy="749913"/>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5720" tIns="22860" rIns="45720" bIns="22860" numCol="1" spcCol="1270" anchor="ctr" anchorCtr="0">
          <a:noAutofit/>
        </a:bodyPr>
        <a:lstStyle/>
        <a:p>
          <a:pPr lvl="0" algn="ctr" defTabSz="533400" rtl="0">
            <a:lnSpc>
              <a:spcPct val="90000"/>
            </a:lnSpc>
            <a:spcBef>
              <a:spcPct val="0"/>
            </a:spcBef>
            <a:spcAft>
              <a:spcPct val="35000"/>
            </a:spcAft>
          </a:pPr>
          <a:r>
            <a:rPr lang="uk-UA" sz="1200" b="1" kern="1200" dirty="0" err="1" smtClean="0">
              <a:effectLst/>
            </a:rPr>
            <a:t>PaaS</a:t>
          </a:r>
          <a:r>
            <a:rPr lang="uk-UA" sz="1200" b="1" kern="1200" dirty="0" smtClean="0">
              <a:effectLst/>
            </a:rPr>
            <a:t> (</a:t>
          </a:r>
          <a:r>
            <a:rPr lang="uk-UA" sz="1200" b="1" kern="1200" dirty="0" err="1" smtClean="0">
              <a:effectLst/>
            </a:rPr>
            <a:t>Platform</a:t>
          </a:r>
          <a:r>
            <a:rPr lang="uk-UA" sz="1200" b="1" kern="1200" dirty="0" smtClean="0">
              <a:effectLst/>
            </a:rPr>
            <a:t> </a:t>
          </a:r>
          <a:r>
            <a:rPr lang="uk-UA" sz="1200" b="1" kern="1200" dirty="0" err="1" smtClean="0">
              <a:effectLst/>
            </a:rPr>
            <a:t>as</a:t>
          </a:r>
          <a:r>
            <a:rPr lang="uk-UA" sz="1200" b="1" kern="1200" dirty="0" smtClean="0">
              <a:effectLst/>
            </a:rPr>
            <a:t> a </a:t>
          </a:r>
          <a:r>
            <a:rPr lang="uk-UA" sz="1200" b="1" kern="1200" dirty="0" err="1" smtClean="0">
              <a:effectLst/>
            </a:rPr>
            <a:t>Service</a:t>
          </a:r>
          <a:r>
            <a:rPr lang="uk-UA" sz="1200" b="1" kern="1200" dirty="0" smtClean="0">
              <a:effectLst/>
            </a:rPr>
            <a:t> – Платформа як послуга) </a:t>
          </a:r>
          <a:r>
            <a:rPr lang="uk-UA" sz="1200" kern="1200" dirty="0" smtClean="0"/>
            <a:t>- хмарна послуга, що полягає у наданні користувачу хмарних послуг доступу до інфраструктури та наборів комп’ютерних програм (операційних систем, системних комп’ютерних програм, програмних засобів для комп’ютерного програмування, програмних засобів управління базами даних) за допомогою технології хмарних обчислень;</a:t>
          </a:r>
          <a:endParaRPr lang="uk-UA" sz="1200" kern="1200" dirty="0"/>
        </a:p>
      </dsp:txBody>
      <dsp:txXfrm>
        <a:off x="40577" y="1612714"/>
        <a:ext cx="8055748" cy="676697"/>
      </dsp:txXfrm>
    </dsp:sp>
    <dsp:sp modelId="{CD4B5656-D27E-43BE-B783-0A6450B6C8E6}">
      <dsp:nvSpPr>
        <dsp:cNvPr id="0" name=""/>
        <dsp:cNvSpPr/>
      </dsp:nvSpPr>
      <dsp:spPr>
        <a:xfrm>
          <a:off x="3969" y="2363516"/>
          <a:ext cx="8128964" cy="749913"/>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5720" tIns="22860" rIns="45720" bIns="22860" numCol="1" spcCol="1270" anchor="ctr" anchorCtr="0">
          <a:noAutofit/>
        </a:bodyPr>
        <a:lstStyle/>
        <a:p>
          <a:pPr lvl="0" algn="ctr" defTabSz="533400" rtl="0">
            <a:lnSpc>
              <a:spcPct val="90000"/>
            </a:lnSpc>
            <a:spcBef>
              <a:spcPct val="0"/>
            </a:spcBef>
            <a:spcAft>
              <a:spcPct val="35000"/>
            </a:spcAft>
          </a:pPr>
          <a:r>
            <a:rPr lang="uk-UA" sz="1200" b="1" kern="1200" dirty="0" err="1" smtClean="0"/>
            <a:t>SaaS</a:t>
          </a:r>
          <a:r>
            <a:rPr lang="uk-UA" sz="1200" b="1" kern="1200" dirty="0" smtClean="0"/>
            <a:t> (</a:t>
          </a:r>
          <a:r>
            <a:rPr lang="uk-UA" sz="1200" b="1" kern="1200" dirty="0" err="1" smtClean="0"/>
            <a:t>Software</a:t>
          </a:r>
          <a:r>
            <a:rPr lang="uk-UA" sz="1200" b="1" kern="1200" dirty="0" smtClean="0"/>
            <a:t> </a:t>
          </a:r>
          <a:r>
            <a:rPr lang="uk-UA" sz="1200" b="1" kern="1200" dirty="0" err="1" smtClean="0"/>
            <a:t>as</a:t>
          </a:r>
          <a:r>
            <a:rPr lang="uk-UA" sz="1200" b="1" kern="1200" dirty="0" smtClean="0"/>
            <a:t> a </a:t>
          </a:r>
          <a:r>
            <a:rPr lang="uk-UA" sz="1200" b="1" kern="1200" dirty="0" err="1" smtClean="0"/>
            <a:t>Service</a:t>
          </a:r>
          <a:r>
            <a:rPr lang="uk-UA" sz="1200" b="1" kern="1200" dirty="0" smtClean="0"/>
            <a:t> – Програмне забезпечення як послуга</a:t>
          </a:r>
          <a:r>
            <a:rPr lang="uk-UA" sz="1200" kern="1200" dirty="0" smtClean="0"/>
            <a:t>) - хмарна послуга, що полягає у наданні користувачу хмарних послуг доступу до прикладних комп’ютерних програм за допомогою технології хмарних обчислень через онлайн-сервіс або комп’ютерні програми-агенти;</a:t>
          </a:r>
          <a:endParaRPr lang="uk-UA" sz="1200" kern="1200" dirty="0"/>
        </a:p>
      </dsp:txBody>
      <dsp:txXfrm>
        <a:off x="40577" y="2400124"/>
        <a:ext cx="8055748" cy="676697"/>
      </dsp:txXfrm>
    </dsp:sp>
    <dsp:sp modelId="{E775A9C8-0949-4E2D-9B21-AE9BBA44F193}">
      <dsp:nvSpPr>
        <dsp:cNvPr id="0" name=""/>
        <dsp:cNvSpPr/>
      </dsp:nvSpPr>
      <dsp:spPr>
        <a:xfrm>
          <a:off x="3969" y="3150925"/>
          <a:ext cx="8128964" cy="749913"/>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5720" tIns="22860" rIns="45720" bIns="22860" numCol="1" spcCol="1270" anchor="ctr" anchorCtr="0">
          <a:noAutofit/>
        </a:bodyPr>
        <a:lstStyle/>
        <a:p>
          <a:pPr lvl="0" algn="ctr" defTabSz="533400" rtl="0">
            <a:lnSpc>
              <a:spcPct val="90000"/>
            </a:lnSpc>
            <a:spcBef>
              <a:spcPct val="0"/>
            </a:spcBef>
            <a:spcAft>
              <a:spcPct val="35000"/>
            </a:spcAft>
          </a:pPr>
          <a:r>
            <a:rPr lang="uk-UA" sz="1200" b="1" kern="1200" dirty="0" smtClean="0"/>
            <a:t>безпека як послуга</a:t>
          </a:r>
          <a:r>
            <a:rPr lang="uk-UA" sz="1200" kern="1200" dirty="0" smtClean="0"/>
            <a:t> - послуга з </a:t>
          </a:r>
          <a:r>
            <a:rPr lang="uk-UA" sz="1200" kern="1200" dirty="0" err="1" smtClean="0"/>
            <a:t>кіберзахисту</a:t>
          </a:r>
          <a:r>
            <a:rPr lang="uk-UA" sz="1200" kern="1200" dirty="0" smtClean="0"/>
            <a:t>, що надається користувачу хмарних послуг з використанням хмарних ресурсів;</a:t>
          </a:r>
          <a:endParaRPr lang="uk-UA" sz="1200" kern="1200" dirty="0"/>
        </a:p>
      </dsp:txBody>
      <dsp:txXfrm>
        <a:off x="40577" y="3187533"/>
        <a:ext cx="8055748" cy="676697"/>
      </dsp:txXfrm>
    </dsp:sp>
    <dsp:sp modelId="{183BFA5E-82D9-4842-B404-3F9BAAFF9638}">
      <dsp:nvSpPr>
        <dsp:cNvPr id="0" name=""/>
        <dsp:cNvSpPr/>
      </dsp:nvSpPr>
      <dsp:spPr>
        <a:xfrm>
          <a:off x="3969" y="3938335"/>
          <a:ext cx="8128964" cy="749913"/>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5720" tIns="22860" rIns="45720" bIns="22860" numCol="1" spcCol="1270" anchor="ctr" anchorCtr="0">
          <a:noAutofit/>
        </a:bodyPr>
        <a:lstStyle/>
        <a:p>
          <a:pPr lvl="0" algn="ctr" defTabSz="533400" rtl="0">
            <a:lnSpc>
              <a:spcPct val="90000"/>
            </a:lnSpc>
            <a:spcBef>
              <a:spcPct val="0"/>
            </a:spcBef>
            <a:spcAft>
              <a:spcPct val="35000"/>
            </a:spcAft>
          </a:pPr>
          <a:r>
            <a:rPr lang="uk-UA" sz="1200" b="1" kern="1200" dirty="0" smtClean="0"/>
            <a:t>інші послуг</a:t>
          </a:r>
          <a:r>
            <a:rPr lang="uk-UA" sz="1200" kern="1200" dirty="0" smtClean="0"/>
            <a:t>и, що відповідають визначенню хмарних послуг.</a:t>
          </a:r>
          <a:endParaRPr lang="uk-UA" sz="1200" kern="1200" dirty="0"/>
        </a:p>
      </dsp:txBody>
      <dsp:txXfrm>
        <a:off x="40577" y="3974943"/>
        <a:ext cx="8055748" cy="67669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062DEAB-A67A-4D08-ABA3-D243934A87DE}">
      <dsp:nvSpPr>
        <dsp:cNvPr id="0" name=""/>
        <dsp:cNvSpPr/>
      </dsp:nvSpPr>
      <dsp:spPr>
        <a:xfrm>
          <a:off x="3583" y="229"/>
          <a:ext cx="7337649" cy="691442"/>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glow rad="228600">
            <a:schemeClr val="accent6">
              <a:satMod val="175000"/>
              <a:alpha val="40000"/>
            </a:schemeClr>
          </a:glow>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26670" rIns="53340" bIns="26670" numCol="1" spcCol="1270" anchor="ctr" anchorCtr="0">
          <a:noAutofit/>
        </a:bodyPr>
        <a:lstStyle/>
        <a:p>
          <a:pPr lvl="0" algn="ctr" defTabSz="622300" rtl="0">
            <a:lnSpc>
              <a:spcPct val="90000"/>
            </a:lnSpc>
            <a:spcBef>
              <a:spcPct val="0"/>
            </a:spcBef>
            <a:spcAft>
              <a:spcPct val="35000"/>
            </a:spcAft>
          </a:pPr>
          <a:r>
            <a:rPr lang="uk-UA" sz="1400" b="1" kern="1200" dirty="0" smtClean="0"/>
            <a:t>ISO/IEC 22123-1:2023  ВИЗНАЧАЄ  7  КАТЕГОРІЙ ХМАРНИХ ПОСЛУГ</a:t>
          </a:r>
          <a:endParaRPr lang="uk-UA" sz="1400" kern="1200" dirty="0"/>
        </a:p>
      </dsp:txBody>
      <dsp:txXfrm>
        <a:off x="37336" y="33982"/>
        <a:ext cx="7270143" cy="623936"/>
      </dsp:txXfrm>
    </dsp:sp>
    <dsp:sp modelId="{2F771C6C-FE08-42C3-B249-84B8475B4039}">
      <dsp:nvSpPr>
        <dsp:cNvPr id="0" name=""/>
        <dsp:cNvSpPr/>
      </dsp:nvSpPr>
      <dsp:spPr>
        <a:xfrm>
          <a:off x="3583" y="726243"/>
          <a:ext cx="7337649" cy="691442"/>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26670" rIns="53340" bIns="26670" numCol="1" spcCol="1270" anchor="ctr" anchorCtr="0">
          <a:noAutofit/>
        </a:bodyPr>
        <a:lstStyle/>
        <a:p>
          <a:pPr lvl="0" algn="ctr" defTabSz="622300" rtl="0">
            <a:lnSpc>
              <a:spcPct val="90000"/>
            </a:lnSpc>
            <a:spcBef>
              <a:spcPct val="0"/>
            </a:spcBef>
            <a:spcAft>
              <a:spcPct val="35000"/>
            </a:spcAft>
          </a:pPr>
          <a:r>
            <a:rPr lang="uk-UA" sz="1400" kern="1200" dirty="0" err="1" smtClean="0"/>
            <a:t>IaaS</a:t>
          </a:r>
          <a:r>
            <a:rPr lang="uk-UA" sz="1400" kern="1200" dirty="0" smtClean="0"/>
            <a:t> (</a:t>
          </a:r>
          <a:r>
            <a:rPr lang="uk-UA" sz="1400" kern="1200" dirty="0" err="1" smtClean="0"/>
            <a:t>Infrastructure</a:t>
          </a:r>
          <a:r>
            <a:rPr lang="uk-UA" sz="1400" kern="1200" dirty="0" smtClean="0"/>
            <a:t> </a:t>
          </a:r>
          <a:r>
            <a:rPr lang="uk-UA" sz="1400" kern="1200" dirty="0" err="1" smtClean="0"/>
            <a:t>as</a:t>
          </a:r>
          <a:r>
            <a:rPr lang="uk-UA" sz="1400" kern="1200" dirty="0" smtClean="0"/>
            <a:t> a </a:t>
          </a:r>
          <a:r>
            <a:rPr lang="uk-UA" sz="1400" kern="1200" dirty="0" err="1" smtClean="0"/>
            <a:t>Service</a:t>
          </a:r>
          <a:r>
            <a:rPr lang="uk-UA" sz="1400" kern="1200" dirty="0" smtClean="0"/>
            <a:t> – Інфраструктура як послуга),  </a:t>
          </a:r>
          <a:endParaRPr lang="uk-UA" sz="1400" kern="1200" dirty="0"/>
        </a:p>
      </dsp:txBody>
      <dsp:txXfrm>
        <a:off x="37336" y="759996"/>
        <a:ext cx="7270143" cy="623936"/>
      </dsp:txXfrm>
    </dsp:sp>
    <dsp:sp modelId="{BB34F5E0-FFB5-4344-BD0C-82F529BD3EAE}">
      <dsp:nvSpPr>
        <dsp:cNvPr id="0" name=""/>
        <dsp:cNvSpPr/>
      </dsp:nvSpPr>
      <dsp:spPr>
        <a:xfrm>
          <a:off x="3583" y="1452257"/>
          <a:ext cx="7337649" cy="691442"/>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26670" rIns="53340" bIns="26670" numCol="1" spcCol="1270" anchor="ctr" anchorCtr="0">
          <a:noAutofit/>
        </a:bodyPr>
        <a:lstStyle/>
        <a:p>
          <a:pPr lvl="0" algn="ctr" defTabSz="622300" rtl="0">
            <a:lnSpc>
              <a:spcPct val="90000"/>
            </a:lnSpc>
            <a:spcBef>
              <a:spcPct val="0"/>
            </a:spcBef>
            <a:spcAft>
              <a:spcPct val="35000"/>
            </a:spcAft>
          </a:pPr>
          <a:r>
            <a:rPr lang="uk-UA" sz="1400" kern="1200" smtClean="0"/>
            <a:t>PaaS (Platform as a Service – Платформа як послуга),  </a:t>
          </a:r>
          <a:endParaRPr lang="uk-UA" sz="1400" kern="1200"/>
        </a:p>
      </dsp:txBody>
      <dsp:txXfrm>
        <a:off x="37336" y="1486010"/>
        <a:ext cx="7270143" cy="623936"/>
      </dsp:txXfrm>
    </dsp:sp>
    <dsp:sp modelId="{6A7D202E-A2FA-491C-9BA7-E648E7DD28D1}">
      <dsp:nvSpPr>
        <dsp:cNvPr id="0" name=""/>
        <dsp:cNvSpPr/>
      </dsp:nvSpPr>
      <dsp:spPr>
        <a:xfrm>
          <a:off x="3583" y="2178272"/>
          <a:ext cx="7337649" cy="691442"/>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26670" rIns="53340" bIns="26670" numCol="1" spcCol="1270" anchor="ctr" anchorCtr="0">
          <a:noAutofit/>
        </a:bodyPr>
        <a:lstStyle/>
        <a:p>
          <a:pPr lvl="0" algn="ctr" defTabSz="622300" rtl="0">
            <a:lnSpc>
              <a:spcPct val="90000"/>
            </a:lnSpc>
            <a:spcBef>
              <a:spcPct val="0"/>
            </a:spcBef>
            <a:spcAft>
              <a:spcPct val="35000"/>
            </a:spcAft>
          </a:pPr>
          <a:r>
            <a:rPr lang="uk-UA" sz="1400" kern="1200" dirty="0" err="1" smtClean="0"/>
            <a:t>SaaS</a:t>
          </a:r>
          <a:r>
            <a:rPr lang="uk-UA" sz="1400" kern="1200" dirty="0" smtClean="0"/>
            <a:t> (</a:t>
          </a:r>
          <a:r>
            <a:rPr lang="uk-UA" sz="1400" kern="1200" dirty="0" err="1" smtClean="0"/>
            <a:t>Software</a:t>
          </a:r>
          <a:r>
            <a:rPr lang="uk-UA" sz="1400" kern="1200" dirty="0" smtClean="0"/>
            <a:t> </a:t>
          </a:r>
          <a:r>
            <a:rPr lang="uk-UA" sz="1400" kern="1200" dirty="0" err="1" smtClean="0"/>
            <a:t>as</a:t>
          </a:r>
          <a:r>
            <a:rPr lang="uk-UA" sz="1400" kern="1200" dirty="0" smtClean="0"/>
            <a:t> a </a:t>
          </a:r>
          <a:r>
            <a:rPr lang="uk-UA" sz="1400" kern="1200" dirty="0" err="1" smtClean="0"/>
            <a:t>Service</a:t>
          </a:r>
          <a:r>
            <a:rPr lang="uk-UA" sz="1400" kern="1200" dirty="0" smtClean="0"/>
            <a:t> – Програмне забезпечення як послуга),</a:t>
          </a:r>
          <a:endParaRPr lang="uk-UA" sz="1400" kern="1200" dirty="0"/>
        </a:p>
      </dsp:txBody>
      <dsp:txXfrm>
        <a:off x="37336" y="2212025"/>
        <a:ext cx="7270143" cy="623936"/>
      </dsp:txXfrm>
    </dsp:sp>
    <dsp:sp modelId="{135F33E1-DE09-4E47-9639-F4E13581B685}">
      <dsp:nvSpPr>
        <dsp:cNvPr id="0" name=""/>
        <dsp:cNvSpPr/>
      </dsp:nvSpPr>
      <dsp:spPr>
        <a:xfrm>
          <a:off x="3583" y="2904286"/>
          <a:ext cx="7337649" cy="691442"/>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26670" rIns="53340" bIns="26670" numCol="1" spcCol="1270" anchor="ctr" anchorCtr="0">
          <a:noAutofit/>
        </a:bodyPr>
        <a:lstStyle/>
        <a:p>
          <a:pPr lvl="0" algn="ctr" defTabSz="622300" rtl="0">
            <a:lnSpc>
              <a:spcPct val="90000"/>
            </a:lnSpc>
            <a:spcBef>
              <a:spcPct val="0"/>
            </a:spcBef>
            <a:spcAft>
              <a:spcPct val="35000"/>
            </a:spcAft>
          </a:pPr>
          <a:r>
            <a:rPr lang="uk-UA" sz="1400" kern="1200" dirty="0" smtClean="0"/>
            <a:t> </a:t>
          </a:r>
          <a:r>
            <a:rPr lang="uk-UA" sz="1400" b="1" kern="1200" dirty="0" err="1" smtClean="0"/>
            <a:t>CaaS</a:t>
          </a:r>
          <a:r>
            <a:rPr lang="uk-UA" sz="1400" b="1" kern="1200" dirty="0" smtClean="0"/>
            <a:t> (</a:t>
          </a:r>
          <a:r>
            <a:rPr lang="uk-UA" sz="1400" b="1" kern="1200" dirty="0" err="1" smtClean="0"/>
            <a:t>Communications</a:t>
          </a:r>
          <a:r>
            <a:rPr lang="uk-UA" sz="1400" b="1" kern="1200" dirty="0" smtClean="0"/>
            <a:t> </a:t>
          </a:r>
          <a:r>
            <a:rPr lang="uk-UA" sz="1400" b="1" kern="1200" dirty="0" err="1" smtClean="0"/>
            <a:t>as</a:t>
          </a:r>
          <a:r>
            <a:rPr lang="uk-UA" sz="1400" b="1" kern="1200" dirty="0" smtClean="0"/>
            <a:t> a </a:t>
          </a:r>
          <a:r>
            <a:rPr lang="uk-UA" sz="1400" b="1" kern="1200" dirty="0" err="1" smtClean="0"/>
            <a:t>Service</a:t>
          </a:r>
          <a:r>
            <a:rPr lang="uk-UA" sz="1400" b="1" kern="1200" dirty="0" smtClean="0"/>
            <a:t> – Зв'язок як сервіс</a:t>
          </a:r>
          <a:r>
            <a:rPr lang="uk-UA" sz="1400" kern="1200" dirty="0" smtClean="0"/>
            <a:t>) категорія хмарних сервісів, в якій можливість, що надається клієнту хмарного сервісу взаємодія та співпраця в режимі реального часу;</a:t>
          </a:r>
          <a:endParaRPr lang="uk-UA" sz="1400" kern="1200" dirty="0"/>
        </a:p>
      </dsp:txBody>
      <dsp:txXfrm>
        <a:off x="37336" y="2938039"/>
        <a:ext cx="7270143" cy="623936"/>
      </dsp:txXfrm>
    </dsp:sp>
    <dsp:sp modelId="{43D5574D-CD25-4149-AAB1-E8E47D57F4C7}">
      <dsp:nvSpPr>
        <dsp:cNvPr id="0" name=""/>
        <dsp:cNvSpPr/>
      </dsp:nvSpPr>
      <dsp:spPr>
        <a:xfrm>
          <a:off x="3583" y="3630300"/>
          <a:ext cx="7337649" cy="691442"/>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26670" rIns="53340" bIns="26670" numCol="1" spcCol="1270" anchor="ctr" anchorCtr="0">
          <a:noAutofit/>
        </a:bodyPr>
        <a:lstStyle/>
        <a:p>
          <a:pPr lvl="0" algn="ctr" defTabSz="622300" rtl="0">
            <a:lnSpc>
              <a:spcPct val="90000"/>
            </a:lnSpc>
            <a:spcBef>
              <a:spcPct val="0"/>
            </a:spcBef>
            <a:spcAft>
              <a:spcPct val="35000"/>
            </a:spcAft>
          </a:pPr>
          <a:r>
            <a:rPr lang="uk-UA" sz="1400" b="1" kern="1200" dirty="0" err="1" smtClean="0"/>
            <a:t>CompaaS</a:t>
          </a:r>
          <a:r>
            <a:rPr lang="uk-UA" sz="1400" b="1" kern="1200" dirty="0" smtClean="0"/>
            <a:t> (</a:t>
          </a:r>
          <a:r>
            <a:rPr lang="uk-UA" sz="1400" b="1" kern="1200" dirty="0" err="1" smtClean="0"/>
            <a:t>Compute</a:t>
          </a:r>
          <a:r>
            <a:rPr lang="uk-UA" sz="1400" b="1" kern="1200" dirty="0" smtClean="0"/>
            <a:t> </a:t>
          </a:r>
          <a:r>
            <a:rPr lang="uk-UA" sz="1400" b="1" kern="1200" dirty="0" err="1" smtClean="0"/>
            <a:t>as</a:t>
          </a:r>
          <a:r>
            <a:rPr lang="uk-UA" sz="1400" b="1" kern="1200" dirty="0" smtClean="0"/>
            <a:t> a </a:t>
          </a:r>
          <a:r>
            <a:rPr lang="uk-UA" sz="1400" b="1" kern="1200" dirty="0" err="1" smtClean="0"/>
            <a:t>Service</a:t>
          </a:r>
          <a:r>
            <a:rPr lang="uk-UA" sz="1400" b="1" kern="1200" dirty="0" smtClean="0"/>
            <a:t> – Обчислення як послуга</a:t>
          </a:r>
          <a:r>
            <a:rPr lang="uk-UA" sz="1400" kern="1200" dirty="0" smtClean="0"/>
            <a:t>) категорія хмарних сервісів, в якій можливості, що надаються замовнику хмарного сервісу, є надання та використання обчислювальних ресурсів, необхідних для розгортання та запуску програмного забезпечення;</a:t>
          </a:r>
          <a:endParaRPr lang="uk-UA" sz="1400" kern="1200" dirty="0"/>
        </a:p>
      </dsp:txBody>
      <dsp:txXfrm>
        <a:off x="37336" y="3664053"/>
        <a:ext cx="7270143" cy="623936"/>
      </dsp:txXfrm>
    </dsp:sp>
    <dsp:sp modelId="{8A429C95-960C-424D-8CB5-C88A2B53CB56}">
      <dsp:nvSpPr>
        <dsp:cNvPr id="0" name=""/>
        <dsp:cNvSpPr/>
      </dsp:nvSpPr>
      <dsp:spPr>
        <a:xfrm>
          <a:off x="3583" y="4356315"/>
          <a:ext cx="7337649" cy="691442"/>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26670" rIns="53340" bIns="26670" numCol="1" spcCol="1270" anchor="ctr" anchorCtr="0">
          <a:noAutofit/>
        </a:bodyPr>
        <a:lstStyle/>
        <a:p>
          <a:pPr lvl="0" algn="ctr" defTabSz="622300" rtl="0">
            <a:lnSpc>
              <a:spcPct val="90000"/>
            </a:lnSpc>
            <a:spcBef>
              <a:spcPct val="0"/>
            </a:spcBef>
            <a:spcAft>
              <a:spcPct val="35000"/>
            </a:spcAft>
          </a:pPr>
          <a:r>
            <a:rPr lang="uk-UA" sz="1400" b="1" kern="1200" dirty="0" err="1" smtClean="0"/>
            <a:t>DSaaS</a:t>
          </a:r>
          <a:r>
            <a:rPr lang="uk-UA" sz="1400" b="1" kern="1200" dirty="0" smtClean="0"/>
            <a:t> (</a:t>
          </a:r>
          <a:r>
            <a:rPr lang="uk-UA" sz="1400" b="1" kern="1200" dirty="0" err="1" smtClean="0"/>
            <a:t>Data</a:t>
          </a:r>
          <a:r>
            <a:rPr lang="uk-UA" sz="1400" b="1" kern="1200" dirty="0" smtClean="0"/>
            <a:t> </a:t>
          </a:r>
          <a:r>
            <a:rPr lang="uk-UA" sz="1400" b="1" kern="1200" dirty="0" err="1" smtClean="0"/>
            <a:t>Storage</a:t>
          </a:r>
          <a:r>
            <a:rPr lang="uk-UA" sz="1400" b="1" kern="1200" dirty="0" smtClean="0"/>
            <a:t> </a:t>
          </a:r>
          <a:r>
            <a:rPr lang="uk-UA" sz="1400" b="1" kern="1200" dirty="0" err="1" smtClean="0"/>
            <a:t>as</a:t>
          </a:r>
          <a:r>
            <a:rPr lang="uk-UA" sz="1400" b="1" kern="1200" dirty="0" smtClean="0"/>
            <a:t> a </a:t>
          </a:r>
          <a:r>
            <a:rPr lang="uk-UA" sz="1400" b="1" kern="1200" dirty="0" err="1" smtClean="0"/>
            <a:t>Service</a:t>
          </a:r>
          <a:r>
            <a:rPr lang="uk-UA" sz="1400" b="1" kern="1200" dirty="0" smtClean="0"/>
            <a:t> – Зберігання даних як послуга),  </a:t>
          </a:r>
          <a:r>
            <a:rPr lang="uk-UA" sz="1400" kern="1200" dirty="0" smtClean="0"/>
            <a:t>категорія хмарних послуг, в якій можливість, що надається клієнту хмарних послуг, полягає у наданні та використанні сховища даних та пов'язаних з ним можливостей;</a:t>
          </a:r>
          <a:endParaRPr lang="uk-UA" sz="1400" kern="1200" dirty="0"/>
        </a:p>
      </dsp:txBody>
      <dsp:txXfrm>
        <a:off x="37336" y="4390068"/>
        <a:ext cx="7270143" cy="623936"/>
      </dsp:txXfrm>
    </dsp:sp>
    <dsp:sp modelId="{49EC8DDA-0020-4AF3-AB2D-B47E3B3FCB21}">
      <dsp:nvSpPr>
        <dsp:cNvPr id="0" name=""/>
        <dsp:cNvSpPr/>
      </dsp:nvSpPr>
      <dsp:spPr>
        <a:xfrm>
          <a:off x="3583" y="5082329"/>
          <a:ext cx="7337649" cy="691442"/>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26670" rIns="53340" bIns="26670" numCol="1" spcCol="1270" anchor="ctr" anchorCtr="0">
          <a:noAutofit/>
        </a:bodyPr>
        <a:lstStyle/>
        <a:p>
          <a:pPr lvl="0" algn="ctr" defTabSz="622300" rtl="0">
            <a:lnSpc>
              <a:spcPct val="90000"/>
            </a:lnSpc>
            <a:spcBef>
              <a:spcPct val="0"/>
            </a:spcBef>
            <a:spcAft>
              <a:spcPct val="35000"/>
            </a:spcAft>
          </a:pPr>
          <a:r>
            <a:rPr lang="uk-UA" sz="1400" b="1" kern="1200" dirty="0" err="1" smtClean="0"/>
            <a:t>NaaS</a:t>
          </a:r>
          <a:r>
            <a:rPr lang="uk-UA" sz="1400" b="1" kern="1200" dirty="0" smtClean="0"/>
            <a:t> (</a:t>
          </a:r>
          <a:r>
            <a:rPr lang="uk-UA" sz="1400" b="1" kern="1200" dirty="0" err="1" smtClean="0"/>
            <a:t>Network</a:t>
          </a:r>
          <a:r>
            <a:rPr lang="uk-UA" sz="1400" b="1" kern="1200" dirty="0" smtClean="0"/>
            <a:t> </a:t>
          </a:r>
          <a:r>
            <a:rPr lang="uk-UA" sz="1400" b="1" kern="1200" dirty="0" err="1" smtClean="0"/>
            <a:t>as</a:t>
          </a:r>
          <a:r>
            <a:rPr lang="uk-UA" sz="1400" b="1" kern="1200" dirty="0" smtClean="0"/>
            <a:t> a </a:t>
          </a:r>
          <a:r>
            <a:rPr lang="uk-UA" sz="1400" b="1" kern="1200" dirty="0" err="1" smtClean="0"/>
            <a:t>Service</a:t>
          </a:r>
          <a:r>
            <a:rPr lang="uk-UA" sz="1400" b="1" kern="1200" dirty="0" smtClean="0"/>
            <a:t> – Мережа як послуга),  </a:t>
          </a:r>
          <a:r>
            <a:rPr lang="uk-UA" sz="1400" kern="1200" dirty="0" smtClean="0"/>
            <a:t>категорія хмарних </a:t>
          </a:r>
          <a:r>
            <a:rPr lang="uk-UA" sz="1400" kern="1200" dirty="0" err="1" smtClean="0"/>
            <a:t>поссуг</a:t>
          </a:r>
          <a:r>
            <a:rPr lang="uk-UA" sz="1400" kern="1200" dirty="0" smtClean="0"/>
            <a:t>, в якій можливості, що надаються клієнту хмарної служби, є транспортне підключення та пов'язані з ним мережеві можливості.</a:t>
          </a:r>
          <a:endParaRPr lang="uk-UA" sz="1400" kern="1200" dirty="0"/>
        </a:p>
      </dsp:txBody>
      <dsp:txXfrm>
        <a:off x="37336" y="5116082"/>
        <a:ext cx="7270143" cy="62393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uk-UA"/>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C20BDF7-35D6-45C4-87A6-9CBC56515ED0}" type="datetimeFigureOut">
              <a:rPr lang="uk-UA" smtClean="0"/>
              <a:t>13.11.2023</a:t>
            </a:fld>
            <a:endParaRPr lang="uk-UA"/>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uk-UA"/>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uk-UA"/>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11F5E80-CB08-4662-9958-7DB9E096EFA1}" type="slidenum">
              <a:rPr lang="uk-UA" smtClean="0"/>
              <a:t>‹#›</a:t>
            </a:fld>
            <a:endParaRPr lang="uk-UA"/>
          </a:p>
        </p:txBody>
      </p:sp>
    </p:spTree>
    <p:extLst>
      <p:ext uri="{BB962C8B-B14F-4D97-AF65-F5344CB8AC3E}">
        <p14:creationId xmlns:p14="http://schemas.microsoft.com/office/powerpoint/2010/main" val="8083715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uk-UA"/>
          </a:p>
        </p:txBody>
      </p:sp>
      <p:sp>
        <p:nvSpPr>
          <p:cNvPr id="4" name="Номер слайда 3"/>
          <p:cNvSpPr>
            <a:spLocks noGrp="1"/>
          </p:cNvSpPr>
          <p:nvPr>
            <p:ph type="sldNum" sz="quarter" idx="10"/>
          </p:nvPr>
        </p:nvSpPr>
        <p:spPr/>
        <p:txBody>
          <a:bodyPr/>
          <a:lstStyle/>
          <a:p>
            <a:fld id="{F11F5E80-CB08-4662-9958-7DB9E096EFA1}" type="slidenum">
              <a:rPr lang="uk-UA" smtClean="0"/>
              <a:t>2</a:t>
            </a:fld>
            <a:endParaRPr lang="uk-UA"/>
          </a:p>
        </p:txBody>
      </p:sp>
    </p:spTree>
    <p:extLst>
      <p:ext uri="{BB962C8B-B14F-4D97-AF65-F5344CB8AC3E}">
        <p14:creationId xmlns:p14="http://schemas.microsoft.com/office/powerpoint/2010/main" val="10321348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ru-RU" smtClean="0"/>
              <a:t>Образец заголовка</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7" name="Date Placeholder 6"/>
          <p:cNvSpPr>
            <a:spLocks noGrp="1"/>
          </p:cNvSpPr>
          <p:nvPr>
            <p:ph type="dt" sz="half" idx="10"/>
          </p:nvPr>
        </p:nvSpPr>
        <p:spPr/>
        <p:txBody>
          <a:bodyPr/>
          <a:lstStyle/>
          <a:p>
            <a:fld id="{AB599139-64CF-4B35-BB23-DCD57686AE30}" type="datetime1">
              <a:rPr lang="uk-UA" smtClean="0"/>
              <a:t>13.11.2023</a:t>
            </a:fld>
            <a:endParaRPr lang="uk-UA"/>
          </a:p>
        </p:txBody>
      </p:sp>
      <p:sp>
        <p:nvSpPr>
          <p:cNvPr id="8" name="Slide Number Placeholder 7"/>
          <p:cNvSpPr>
            <a:spLocks noGrp="1"/>
          </p:cNvSpPr>
          <p:nvPr>
            <p:ph type="sldNum" sz="quarter" idx="11"/>
          </p:nvPr>
        </p:nvSpPr>
        <p:spPr/>
        <p:txBody>
          <a:bodyPr/>
          <a:lstStyle/>
          <a:p>
            <a:fld id="{2D9E3F1A-F4BC-46E9-81A7-51CD785F56FB}" type="slidenum">
              <a:rPr lang="uk-UA" smtClean="0"/>
              <a:t>‹#›</a:t>
            </a:fld>
            <a:endParaRPr lang="uk-UA"/>
          </a:p>
        </p:txBody>
      </p:sp>
      <p:sp>
        <p:nvSpPr>
          <p:cNvPr id="9" name="Footer Placeholder 8"/>
          <p:cNvSpPr>
            <a:spLocks noGrp="1"/>
          </p:cNvSpPr>
          <p:nvPr>
            <p:ph type="ftr" sz="quarter" idx="12"/>
          </p:nvPr>
        </p:nvSpPr>
        <p:spPr/>
        <p:txBody>
          <a:bodyPr/>
          <a:lstStyle/>
          <a:p>
            <a:endParaRPr lang="uk-U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216058BD-29D2-4370-A7F4-9CF74D76F1B4}" type="datetime1">
              <a:rPr lang="uk-UA" smtClean="0"/>
              <a:t>13.11.2023</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2D9E3F1A-F4BC-46E9-81A7-51CD785F56FB}" type="slidenum">
              <a:rPr lang="uk-UA" smtClean="0"/>
              <a:t>‹#›</a:t>
            </a:fld>
            <a:endParaRPr lang="uk-U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7B97FB76-4C1F-4D52-8569-81EF89263909}" type="datetime1">
              <a:rPr lang="uk-UA" smtClean="0"/>
              <a:t>13.11.2023</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2D9E3F1A-F4BC-46E9-81A7-51CD785F56FB}" type="slidenum">
              <a:rPr lang="uk-UA" smtClean="0"/>
              <a:t>‹#›</a:t>
            </a:fld>
            <a:endParaRPr lang="uk-U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4" name="Date Placeholder 3"/>
          <p:cNvSpPr>
            <a:spLocks noGrp="1"/>
          </p:cNvSpPr>
          <p:nvPr>
            <p:ph type="dt" sz="half" idx="10"/>
          </p:nvPr>
        </p:nvSpPr>
        <p:spPr/>
        <p:txBody>
          <a:bodyPr/>
          <a:lstStyle/>
          <a:p>
            <a:fld id="{30831065-BCDE-4597-BDF5-2F1A9C58E502}" type="datetime1">
              <a:rPr lang="uk-UA" smtClean="0"/>
              <a:t>13.11.2023</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2D9E3F1A-F4BC-46E9-81A7-51CD785F56FB}" type="slidenum">
              <a:rPr lang="uk-UA" smtClean="0"/>
              <a:t>‹#›</a:t>
            </a:fld>
            <a:endParaRPr lang="uk-U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ru-RU" smtClean="0"/>
              <a:t>Образец заголовка</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D03B6F96-76AE-4A69-9835-2DF9783AB5D3}" type="datetime1">
              <a:rPr lang="uk-UA" smtClean="0"/>
              <a:t>13.11.2023</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2D9E3F1A-F4BC-46E9-81A7-51CD785F56FB}" type="slidenum">
              <a:rPr lang="uk-UA" smtClean="0"/>
              <a:t>‹#›</a:t>
            </a:fld>
            <a:endParaRPr lang="uk-UA"/>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5" name="Date Placeholder 4"/>
          <p:cNvSpPr>
            <a:spLocks noGrp="1"/>
          </p:cNvSpPr>
          <p:nvPr>
            <p:ph type="dt" sz="half" idx="10"/>
          </p:nvPr>
        </p:nvSpPr>
        <p:spPr/>
        <p:txBody>
          <a:bodyPr/>
          <a:lstStyle/>
          <a:p>
            <a:fld id="{BB913BA5-A14B-45D5-ACEF-D0B3D1A05E0E}" type="datetime1">
              <a:rPr lang="uk-UA" smtClean="0"/>
              <a:t>13.11.2023</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2D9E3F1A-F4BC-46E9-81A7-51CD785F56FB}" type="slidenum">
              <a:rPr lang="uk-UA" smtClean="0"/>
              <a:t>‹#›</a:t>
            </a:fld>
            <a:endParaRPr lang="uk-UA"/>
          </a:p>
        </p:txBody>
      </p:sp>
      <p:sp>
        <p:nvSpPr>
          <p:cNvPr id="9" name="Content Placeholder 8"/>
          <p:cNvSpPr>
            <a:spLocks noGrp="1"/>
          </p:cNvSpPr>
          <p:nvPr>
            <p:ph sz="quarter" idx="13"/>
          </p:nvPr>
        </p:nvSpPr>
        <p:spPr>
          <a:xfrm>
            <a:off x="365760" y="1600200"/>
            <a:ext cx="4041648" cy="452628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7" name="Date Placeholder 6"/>
          <p:cNvSpPr>
            <a:spLocks noGrp="1"/>
          </p:cNvSpPr>
          <p:nvPr>
            <p:ph type="dt" sz="half" idx="10"/>
          </p:nvPr>
        </p:nvSpPr>
        <p:spPr/>
        <p:txBody>
          <a:bodyPr/>
          <a:lstStyle/>
          <a:p>
            <a:fld id="{1782CF47-E375-4D12-8739-812CF0193637}" type="datetime1">
              <a:rPr lang="uk-UA" smtClean="0"/>
              <a:t>13.11.2023</a:t>
            </a:fld>
            <a:endParaRPr lang="uk-UA"/>
          </a:p>
        </p:txBody>
      </p:sp>
      <p:sp>
        <p:nvSpPr>
          <p:cNvPr id="8" name="Footer Placeholder 7"/>
          <p:cNvSpPr>
            <a:spLocks noGrp="1"/>
          </p:cNvSpPr>
          <p:nvPr>
            <p:ph type="ftr" sz="quarter" idx="11"/>
          </p:nvPr>
        </p:nvSpPr>
        <p:spPr/>
        <p:txBody>
          <a:bodyPr/>
          <a:lstStyle/>
          <a:p>
            <a:endParaRPr lang="uk-UA"/>
          </a:p>
        </p:txBody>
      </p:sp>
      <p:sp>
        <p:nvSpPr>
          <p:cNvPr id="9" name="Slide Number Placeholder 8"/>
          <p:cNvSpPr>
            <a:spLocks noGrp="1"/>
          </p:cNvSpPr>
          <p:nvPr>
            <p:ph type="sldNum" sz="quarter" idx="12"/>
          </p:nvPr>
        </p:nvSpPr>
        <p:spPr/>
        <p:txBody>
          <a:bodyPr/>
          <a:lstStyle/>
          <a:p>
            <a:fld id="{2D9E3F1A-F4BC-46E9-81A7-51CD785F56FB}" type="slidenum">
              <a:rPr lang="uk-UA" smtClean="0"/>
              <a:t>‹#›</a:t>
            </a:fld>
            <a:endParaRPr lang="uk-UA"/>
          </a:p>
        </p:txBody>
      </p:sp>
      <p:sp>
        <p:nvSpPr>
          <p:cNvPr id="11" name="Content Placeholder 10"/>
          <p:cNvSpPr>
            <a:spLocks noGrp="1"/>
          </p:cNvSpPr>
          <p:nvPr>
            <p:ph sz="quarter" idx="13"/>
          </p:nvPr>
        </p:nvSpPr>
        <p:spPr>
          <a:xfrm>
            <a:off x="457200" y="2212848"/>
            <a:ext cx="4041648" cy="391363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EA5DD27E-B173-43F7-97D7-7F26BAE5A765}" type="datetime1">
              <a:rPr lang="uk-UA" smtClean="0"/>
              <a:t>13.11.2023</a:t>
            </a:fld>
            <a:endParaRPr lang="uk-UA"/>
          </a:p>
        </p:txBody>
      </p:sp>
      <p:sp>
        <p:nvSpPr>
          <p:cNvPr id="4" name="Footer Placeholder 3"/>
          <p:cNvSpPr>
            <a:spLocks noGrp="1"/>
          </p:cNvSpPr>
          <p:nvPr>
            <p:ph type="ftr" sz="quarter" idx="11"/>
          </p:nvPr>
        </p:nvSpPr>
        <p:spPr/>
        <p:txBody>
          <a:bodyPr/>
          <a:lstStyle/>
          <a:p>
            <a:endParaRPr lang="uk-UA"/>
          </a:p>
        </p:txBody>
      </p:sp>
      <p:sp>
        <p:nvSpPr>
          <p:cNvPr id="5" name="Slide Number Placeholder 4"/>
          <p:cNvSpPr>
            <a:spLocks noGrp="1"/>
          </p:cNvSpPr>
          <p:nvPr>
            <p:ph type="sldNum" sz="quarter" idx="12"/>
          </p:nvPr>
        </p:nvSpPr>
        <p:spPr/>
        <p:txBody>
          <a:bodyPr/>
          <a:lstStyle/>
          <a:p>
            <a:fld id="{2D9E3F1A-F4BC-46E9-81A7-51CD785F56FB}" type="slidenum">
              <a:rPr lang="uk-UA" smtClean="0"/>
              <a:t>‹#›</a:t>
            </a:fld>
            <a:endParaRPr lang="uk-U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9E4E975-4666-4FC1-BFCB-0F0C8ABCE158}" type="datetime1">
              <a:rPr lang="uk-UA" smtClean="0"/>
              <a:t>13.11.2023</a:t>
            </a:fld>
            <a:endParaRPr lang="uk-UA"/>
          </a:p>
        </p:txBody>
      </p:sp>
      <p:sp>
        <p:nvSpPr>
          <p:cNvPr id="3" name="Footer Placeholder 2"/>
          <p:cNvSpPr>
            <a:spLocks noGrp="1"/>
          </p:cNvSpPr>
          <p:nvPr>
            <p:ph type="ftr" sz="quarter" idx="11"/>
          </p:nvPr>
        </p:nvSpPr>
        <p:spPr/>
        <p:txBody>
          <a:bodyPr/>
          <a:lstStyle/>
          <a:p>
            <a:endParaRPr lang="uk-UA"/>
          </a:p>
        </p:txBody>
      </p:sp>
      <p:sp>
        <p:nvSpPr>
          <p:cNvPr id="4" name="Slide Number Placeholder 3"/>
          <p:cNvSpPr>
            <a:spLocks noGrp="1"/>
          </p:cNvSpPr>
          <p:nvPr>
            <p:ph type="sldNum" sz="quarter" idx="12"/>
          </p:nvPr>
        </p:nvSpPr>
        <p:spPr/>
        <p:txBody>
          <a:bodyPr/>
          <a:lstStyle/>
          <a:p>
            <a:fld id="{2D9E3F1A-F4BC-46E9-81A7-51CD785F56FB}" type="slidenum">
              <a:rPr lang="uk-UA" smtClean="0"/>
              <a:t>‹#›</a:t>
            </a:fld>
            <a:endParaRPr lang="uk-U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72872991-75D8-4537-8BD2-2E90A908C9FD}" type="datetime1">
              <a:rPr lang="uk-UA" smtClean="0"/>
              <a:t>13.11.2023</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2D9E3F1A-F4BC-46E9-81A7-51CD785F56FB}" type="slidenum">
              <a:rPr lang="uk-UA" smtClean="0"/>
              <a:t>‹#›</a:t>
            </a:fld>
            <a:endParaRPr lang="uk-U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ru-RU" smtClean="0"/>
              <a:t>Образец заголовка</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E9871FE4-8FB1-4C1F-919C-7C799B1DBCE3}" type="datetime1">
              <a:rPr lang="uk-UA" smtClean="0"/>
              <a:t>13.11.2023</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2D9E3F1A-F4BC-46E9-81A7-51CD785F56FB}" type="slidenum">
              <a:rPr lang="uk-UA" smtClean="0"/>
              <a:t>‹#›</a:t>
            </a:fld>
            <a:endParaRPr lang="uk-U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26E2C9AC-A50A-4E96-8AEC-CCE8201BD563}" type="datetime1">
              <a:rPr lang="uk-UA" smtClean="0"/>
              <a:t>13.11.2023</a:t>
            </a:fld>
            <a:endParaRPr lang="uk-UA"/>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endParaRPr lang="uk-UA"/>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2D9E3F1A-F4BC-46E9-81A7-51CD785F56FB}" type="slidenum">
              <a:rPr lang="uk-UA" smtClean="0"/>
              <a:t>‹#›</a:t>
            </a:fld>
            <a:endParaRPr lang="uk-UA"/>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7.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7.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8" Type="http://schemas.openxmlformats.org/officeDocument/2006/relationships/diagramLayout" Target="../diagrams/layout4.xml"/><Relationship Id="rId3" Type="http://schemas.openxmlformats.org/officeDocument/2006/relationships/diagramLayout" Target="../diagrams/layout3.xml"/><Relationship Id="rId7" Type="http://schemas.openxmlformats.org/officeDocument/2006/relationships/diagramData" Target="../diagrams/data4.xml"/><Relationship Id="rId12" Type="http://schemas.openxmlformats.org/officeDocument/2006/relationships/image" Target="../media/image6.png"/><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11" Type="http://schemas.microsoft.com/office/2007/relationships/diagramDrawing" Target="../diagrams/drawing4.xml"/><Relationship Id="rId5" Type="http://schemas.openxmlformats.org/officeDocument/2006/relationships/diagramColors" Target="../diagrams/colors3.xml"/><Relationship Id="rId10" Type="http://schemas.openxmlformats.org/officeDocument/2006/relationships/diagramColors" Target="../diagrams/colors4.xml"/><Relationship Id="rId4" Type="http://schemas.openxmlformats.org/officeDocument/2006/relationships/diagramQuickStyle" Target="../diagrams/quickStyle3.xml"/><Relationship Id="rId9" Type="http://schemas.openxmlformats.org/officeDocument/2006/relationships/diagramQuickStyle" Target="../diagrams/quickStyle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50000">
              <a:schemeClr val="bg1">
                <a:tint val="80000"/>
                <a:satMod val="250000"/>
              </a:schemeClr>
            </a:gs>
            <a:gs pos="76000">
              <a:schemeClr val="bg1">
                <a:tint val="90000"/>
                <a:shade val="90000"/>
                <a:satMod val="200000"/>
              </a:schemeClr>
            </a:gs>
            <a:gs pos="92000">
              <a:schemeClr val="bg1">
                <a:tint val="90000"/>
                <a:shade val="70000"/>
                <a:satMod val="25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4" name="Заголовок 3"/>
          <p:cNvSpPr>
            <a:spLocks noGrp="1"/>
          </p:cNvSpPr>
          <p:nvPr>
            <p:ph type="ctrTitle"/>
          </p:nvPr>
        </p:nvSpPr>
        <p:spPr>
          <a:xfrm>
            <a:off x="683568" y="332657"/>
            <a:ext cx="7774632" cy="1656183"/>
          </a:xfrm>
        </p:spPr>
        <p:style>
          <a:lnRef idx="1">
            <a:schemeClr val="accent1"/>
          </a:lnRef>
          <a:fillRef idx="2">
            <a:schemeClr val="accent1"/>
          </a:fillRef>
          <a:effectRef idx="1">
            <a:schemeClr val="accent1"/>
          </a:effectRef>
          <a:fontRef idx="minor">
            <a:schemeClr val="dk1"/>
          </a:fontRef>
        </p:style>
        <p:txBody>
          <a:bodyPr anchor="ctr">
            <a:normAutofit fontScale="90000"/>
          </a:bodyPr>
          <a:lstStyle/>
          <a:p>
            <a:pPr>
              <a:lnSpc>
                <a:spcPct val="150000"/>
              </a:lnSpc>
            </a:pPr>
            <a:r>
              <a:rPr lang="uk-UA" sz="1800" b="1" dirty="0" smtClean="0">
                <a:solidFill>
                  <a:schemeClr val="tx1"/>
                </a:solidFill>
                <a:effectLst/>
                <a:cs typeface="Arial" panose="020B0604020202020204" pitchFamily="34" charset="0"/>
              </a:rPr>
              <a:t/>
            </a:r>
            <a:br>
              <a:rPr lang="uk-UA" sz="1800" b="1" dirty="0" smtClean="0">
                <a:solidFill>
                  <a:schemeClr val="tx1"/>
                </a:solidFill>
                <a:effectLst/>
                <a:cs typeface="Arial" panose="020B0604020202020204" pitchFamily="34" charset="0"/>
              </a:rPr>
            </a:br>
            <a:r>
              <a:rPr lang="uk-UA" sz="2000" b="1" dirty="0" smtClean="0">
                <a:solidFill>
                  <a:schemeClr val="tx1"/>
                </a:solidFill>
                <a:effectLst/>
                <a:cs typeface="Arial" panose="020B0604020202020204" pitchFamily="34" charset="0"/>
              </a:rPr>
              <a:t>Національний </a:t>
            </a:r>
            <a:r>
              <a:rPr lang="uk-UA" sz="2000" b="1" dirty="0">
                <a:solidFill>
                  <a:schemeClr val="tx1"/>
                </a:solidFill>
                <a:effectLst/>
                <a:cs typeface="Arial" panose="020B0604020202020204" pitchFamily="34" charset="0"/>
              </a:rPr>
              <a:t>університет «Запорізька політехніка»</a:t>
            </a:r>
            <a:r>
              <a:rPr lang="uk-UA" sz="2000" dirty="0">
                <a:solidFill>
                  <a:schemeClr val="tx1"/>
                </a:solidFill>
                <a:effectLst/>
                <a:cs typeface="Arial" panose="020B0604020202020204" pitchFamily="34" charset="0"/>
              </a:rPr>
              <a:t/>
            </a:r>
            <a:br>
              <a:rPr lang="uk-UA" sz="2000" dirty="0">
                <a:solidFill>
                  <a:schemeClr val="tx1"/>
                </a:solidFill>
                <a:effectLst/>
                <a:cs typeface="Arial" panose="020B0604020202020204" pitchFamily="34" charset="0"/>
              </a:rPr>
            </a:br>
            <a:r>
              <a:rPr lang="uk-UA" sz="2000" dirty="0">
                <a:solidFill>
                  <a:schemeClr val="tx1"/>
                </a:solidFill>
                <a:effectLst/>
                <a:cs typeface="Arial" panose="020B0604020202020204" pitchFamily="34" charset="0"/>
              </a:rPr>
              <a:t>Факультет інформаційної безпеки та електронних комунікацій</a:t>
            </a:r>
            <a:br>
              <a:rPr lang="uk-UA" sz="2000" dirty="0">
                <a:solidFill>
                  <a:schemeClr val="tx1"/>
                </a:solidFill>
                <a:effectLst/>
                <a:cs typeface="Arial" panose="020B0604020202020204" pitchFamily="34" charset="0"/>
              </a:rPr>
            </a:br>
            <a:r>
              <a:rPr lang="uk-UA" sz="2000" dirty="0">
                <a:solidFill>
                  <a:schemeClr val="tx1"/>
                </a:solidFill>
                <a:effectLst/>
                <a:cs typeface="Arial" panose="020B0604020202020204" pitchFamily="34" charset="0"/>
              </a:rPr>
              <a:t>Кафедра «Інформаційна безпека та </a:t>
            </a:r>
            <a:r>
              <a:rPr lang="uk-UA" sz="2000" dirty="0" err="1">
                <a:solidFill>
                  <a:schemeClr val="tx1"/>
                </a:solidFill>
                <a:effectLst/>
                <a:cs typeface="Arial" panose="020B0604020202020204" pitchFamily="34" charset="0"/>
              </a:rPr>
              <a:t>наноелектронік</a:t>
            </a:r>
            <a:r>
              <a:rPr lang="uk-UA" sz="2000" dirty="0" err="1">
                <a:effectLst/>
                <a:cs typeface="Arial" panose="020B0604020202020204" pitchFamily="34" charset="0"/>
              </a:rPr>
              <a:t>а</a:t>
            </a:r>
            <a:r>
              <a:rPr lang="uk-UA" sz="2000" dirty="0">
                <a:effectLst/>
                <a:cs typeface="Arial" panose="020B0604020202020204" pitchFamily="34" charset="0"/>
              </a:rPr>
              <a:t>»</a:t>
            </a:r>
            <a:br>
              <a:rPr lang="uk-UA" sz="2000" dirty="0">
                <a:effectLst/>
                <a:cs typeface="Arial" panose="020B0604020202020204" pitchFamily="34" charset="0"/>
              </a:rPr>
            </a:br>
            <a:endParaRPr lang="uk-UA" sz="2000" dirty="0">
              <a:cs typeface="Arial" panose="020B0604020202020204" pitchFamily="34" charset="0"/>
            </a:endParaRPr>
          </a:p>
        </p:txBody>
      </p:sp>
      <p:sp>
        <p:nvSpPr>
          <p:cNvPr id="5" name="Подзаголовок 4"/>
          <p:cNvSpPr>
            <a:spLocks noGrp="1"/>
          </p:cNvSpPr>
          <p:nvPr>
            <p:ph type="subTitle" idx="1"/>
          </p:nvPr>
        </p:nvSpPr>
        <p:spPr>
          <a:xfrm>
            <a:off x="1187624" y="2564904"/>
            <a:ext cx="6840760" cy="1800200"/>
          </a:xfrm>
        </p:spPr>
        <p:style>
          <a:lnRef idx="1">
            <a:schemeClr val="accent1"/>
          </a:lnRef>
          <a:fillRef idx="2">
            <a:schemeClr val="accent1"/>
          </a:fillRef>
          <a:effectRef idx="1">
            <a:schemeClr val="accent1"/>
          </a:effectRef>
          <a:fontRef idx="minor">
            <a:schemeClr val="dk1"/>
          </a:fontRef>
        </p:style>
        <p:txBody>
          <a:bodyPr anchor="ctr">
            <a:normAutofit lnSpcReduction="10000"/>
          </a:bodyPr>
          <a:lstStyle/>
          <a:p>
            <a:endParaRPr lang="uk-UA" dirty="0" smtClean="0">
              <a:solidFill>
                <a:schemeClr val="tx1"/>
              </a:solidFill>
            </a:endParaRPr>
          </a:p>
          <a:p>
            <a:r>
              <a:rPr lang="uk-UA" sz="2600" dirty="0" smtClean="0">
                <a:solidFill>
                  <a:schemeClr val="tx1"/>
                </a:solidFill>
              </a:rPr>
              <a:t>Магістерська </a:t>
            </a:r>
            <a:r>
              <a:rPr lang="uk-UA" sz="2600" dirty="0">
                <a:solidFill>
                  <a:schemeClr val="tx1"/>
                </a:solidFill>
              </a:rPr>
              <a:t>робота на тему: </a:t>
            </a:r>
            <a:endParaRPr lang="uk-UA" sz="2600" dirty="0" smtClean="0">
              <a:solidFill>
                <a:schemeClr val="tx1"/>
              </a:solidFill>
            </a:endParaRPr>
          </a:p>
          <a:p>
            <a:r>
              <a:rPr lang="uk-UA" sz="2600" dirty="0" smtClean="0">
                <a:solidFill>
                  <a:schemeClr val="tx1"/>
                </a:solidFill>
              </a:rPr>
              <a:t>«</a:t>
            </a:r>
            <a:r>
              <a:rPr lang="uk-UA" sz="2600" b="1" dirty="0" smtClean="0">
                <a:solidFill>
                  <a:schemeClr val="tx1"/>
                </a:solidFill>
              </a:rPr>
              <a:t>Аналіз </a:t>
            </a:r>
            <a:r>
              <a:rPr lang="uk-UA" sz="2600" b="1" dirty="0">
                <a:solidFill>
                  <a:schemeClr val="tx1"/>
                </a:solidFill>
              </a:rPr>
              <a:t>методів захисту інформації в системі хмарних обчислень в </a:t>
            </a:r>
            <a:r>
              <a:rPr lang="uk-UA" sz="2600" b="1" dirty="0" smtClean="0">
                <a:solidFill>
                  <a:schemeClr val="tx1"/>
                </a:solidFill>
              </a:rPr>
              <a:t>Україні</a:t>
            </a:r>
            <a:r>
              <a:rPr lang="uk-UA" sz="2600" dirty="0" smtClean="0">
                <a:solidFill>
                  <a:schemeClr val="tx1"/>
                </a:solidFill>
              </a:rPr>
              <a:t>»</a:t>
            </a:r>
            <a:endParaRPr lang="uk-UA" sz="2600" dirty="0">
              <a:solidFill>
                <a:schemeClr val="tx1"/>
              </a:solidFill>
            </a:endParaRPr>
          </a:p>
          <a:p>
            <a:endParaRPr lang="uk-UA" dirty="0"/>
          </a:p>
        </p:txBody>
      </p:sp>
      <p:sp>
        <p:nvSpPr>
          <p:cNvPr id="7" name="Прямоугольник 6"/>
          <p:cNvSpPr/>
          <p:nvPr/>
        </p:nvSpPr>
        <p:spPr>
          <a:xfrm>
            <a:off x="4788024" y="5517232"/>
            <a:ext cx="3312368" cy="91440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uk-UA" dirty="0">
                <a:cs typeface="Arial" panose="020B0604020202020204" pitchFamily="34" charset="0"/>
              </a:rPr>
              <a:t>Виконала студентка ІІ курсу, групи БКз-812м</a:t>
            </a:r>
          </a:p>
          <a:p>
            <a:r>
              <a:rPr lang="uk-UA" dirty="0">
                <a:cs typeface="Arial" panose="020B0604020202020204" pitchFamily="34" charset="0"/>
              </a:rPr>
              <a:t>ПРУДКА Н.С.</a:t>
            </a:r>
          </a:p>
        </p:txBody>
      </p:sp>
      <p:pic>
        <p:nvPicPr>
          <p:cNvPr id="8" name="Рисунок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87624" y="4869160"/>
            <a:ext cx="1677931" cy="1677931"/>
          </a:xfrm>
          <a:prstGeom prst="rect">
            <a:avLst/>
          </a:prstGeom>
        </p:spPr>
      </p:pic>
    </p:spTree>
    <p:extLst>
      <p:ext uri="{BB962C8B-B14F-4D97-AF65-F5344CB8AC3E}">
        <p14:creationId xmlns:p14="http://schemas.microsoft.com/office/powerpoint/2010/main" val="288632015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Таблица 4"/>
          <p:cNvGraphicFramePr>
            <a:graphicFrameLocks noGrp="1"/>
          </p:cNvGraphicFramePr>
          <p:nvPr>
            <p:extLst>
              <p:ext uri="{D42A27DB-BD31-4B8C-83A1-F6EECF244321}">
                <p14:modId xmlns:p14="http://schemas.microsoft.com/office/powerpoint/2010/main" val="1897808620"/>
              </p:ext>
            </p:extLst>
          </p:nvPr>
        </p:nvGraphicFramePr>
        <p:xfrm>
          <a:off x="827584" y="548680"/>
          <a:ext cx="7560841" cy="5544617"/>
        </p:xfrm>
        <a:graphic>
          <a:graphicData uri="http://schemas.openxmlformats.org/drawingml/2006/table">
            <a:tbl>
              <a:tblPr firstRow="1" firstCol="1" bandRow="1">
                <a:tableStyleId>{5C22544A-7EE6-4342-B048-85BDC9FD1C3A}</a:tableStyleId>
              </a:tblPr>
              <a:tblGrid>
                <a:gridCol w="507098"/>
                <a:gridCol w="1787431"/>
                <a:gridCol w="5266312"/>
              </a:tblGrid>
              <a:tr h="241070">
                <a:tc>
                  <a:txBody>
                    <a:bodyPr/>
                    <a:lstStyle/>
                    <a:p>
                      <a:pPr algn="ctr">
                        <a:lnSpc>
                          <a:spcPct val="100000"/>
                        </a:lnSpc>
                        <a:spcAft>
                          <a:spcPts val="0"/>
                        </a:spcAft>
                      </a:pPr>
                      <a:r>
                        <a:rPr lang="uk-UA" sz="1400" dirty="0">
                          <a:effectLst/>
                          <a:latin typeface="+mn-lt"/>
                        </a:rPr>
                        <a:t>D</a:t>
                      </a:r>
                      <a:endParaRPr lang="uk-UA" sz="1400" dirty="0">
                        <a:effectLst/>
                        <a:latin typeface="+mn-lt"/>
                        <a:ea typeface="Calibri"/>
                        <a:cs typeface="Times New Roman"/>
                      </a:endParaRPr>
                    </a:p>
                  </a:txBody>
                  <a:tcPr marL="19017" marR="19017" marT="0" marB="0"/>
                </a:tc>
                <a:tc>
                  <a:txBody>
                    <a:bodyPr/>
                    <a:lstStyle/>
                    <a:p>
                      <a:pPr algn="ctr">
                        <a:lnSpc>
                          <a:spcPct val="100000"/>
                        </a:lnSpc>
                        <a:spcAft>
                          <a:spcPts val="0"/>
                        </a:spcAft>
                      </a:pPr>
                      <a:r>
                        <a:rPr lang="uk-UA" sz="1400" dirty="0">
                          <a:effectLst/>
                          <a:latin typeface="+mn-lt"/>
                        </a:rPr>
                        <a:t>Загрози</a:t>
                      </a:r>
                      <a:endParaRPr lang="uk-UA" sz="1400" dirty="0">
                        <a:effectLst/>
                        <a:latin typeface="+mn-lt"/>
                        <a:ea typeface="Calibri"/>
                        <a:cs typeface="Times New Roman"/>
                      </a:endParaRPr>
                    </a:p>
                  </a:txBody>
                  <a:tcPr marL="19017" marR="19017" marT="0" marB="0">
                    <a:solidFill>
                      <a:srgbClr val="FF6600"/>
                    </a:solidFill>
                  </a:tcPr>
                </a:tc>
                <a:tc>
                  <a:txBody>
                    <a:bodyPr/>
                    <a:lstStyle/>
                    <a:p>
                      <a:pPr algn="ctr">
                        <a:lnSpc>
                          <a:spcPct val="100000"/>
                        </a:lnSpc>
                        <a:spcAft>
                          <a:spcPts val="0"/>
                        </a:spcAft>
                      </a:pPr>
                      <a:r>
                        <a:rPr lang="uk-UA" sz="1400" dirty="0">
                          <a:effectLst/>
                          <a:latin typeface="+mn-lt"/>
                        </a:rPr>
                        <a:t>Опис</a:t>
                      </a:r>
                      <a:endParaRPr lang="uk-UA" sz="1400" dirty="0">
                        <a:effectLst/>
                        <a:latin typeface="+mn-lt"/>
                        <a:ea typeface="Calibri"/>
                        <a:cs typeface="Times New Roman"/>
                      </a:endParaRPr>
                    </a:p>
                  </a:txBody>
                  <a:tcPr marL="19017" marR="19017" marT="0" marB="0">
                    <a:solidFill>
                      <a:srgbClr val="FF6600"/>
                    </a:solidFill>
                  </a:tcPr>
                </a:tc>
              </a:tr>
              <a:tr h="1446422">
                <a:tc>
                  <a:txBody>
                    <a:bodyPr/>
                    <a:lstStyle/>
                    <a:p>
                      <a:pPr algn="ctr">
                        <a:lnSpc>
                          <a:spcPct val="100000"/>
                        </a:lnSpc>
                        <a:spcAft>
                          <a:spcPts val="0"/>
                        </a:spcAft>
                      </a:pPr>
                      <a:endParaRPr lang="en-US" sz="1400" dirty="0" smtClean="0">
                        <a:effectLst/>
                        <a:latin typeface="+mn-lt"/>
                      </a:endParaRPr>
                    </a:p>
                    <a:p>
                      <a:pPr algn="ctr">
                        <a:lnSpc>
                          <a:spcPct val="100000"/>
                        </a:lnSpc>
                        <a:spcAft>
                          <a:spcPts val="0"/>
                        </a:spcAft>
                      </a:pPr>
                      <a:endParaRPr lang="en-US" sz="1400" dirty="0" smtClean="0">
                        <a:effectLst/>
                        <a:latin typeface="+mn-lt"/>
                      </a:endParaRPr>
                    </a:p>
                    <a:p>
                      <a:pPr algn="ctr">
                        <a:lnSpc>
                          <a:spcPct val="100000"/>
                        </a:lnSpc>
                        <a:spcAft>
                          <a:spcPts val="0"/>
                        </a:spcAft>
                      </a:pPr>
                      <a:r>
                        <a:rPr lang="uk-UA" sz="1400" dirty="0" smtClean="0">
                          <a:effectLst/>
                          <a:latin typeface="+mn-lt"/>
                        </a:rPr>
                        <a:t>01</a:t>
                      </a:r>
                      <a:endParaRPr lang="uk-UA" sz="1400" dirty="0">
                        <a:effectLst/>
                        <a:latin typeface="+mn-lt"/>
                        <a:ea typeface="Calibri"/>
                        <a:cs typeface="Times New Roman"/>
                      </a:endParaRPr>
                    </a:p>
                  </a:txBody>
                  <a:tcPr marL="19017" marR="19017" marT="0" marB="0"/>
                </a:tc>
                <a:tc>
                  <a:txBody>
                    <a:bodyPr/>
                    <a:lstStyle/>
                    <a:p>
                      <a:pPr algn="just">
                        <a:lnSpc>
                          <a:spcPct val="100000"/>
                        </a:lnSpc>
                        <a:spcAft>
                          <a:spcPts val="0"/>
                        </a:spcAft>
                      </a:pPr>
                      <a:endParaRPr lang="en-US" sz="1400" dirty="0" smtClean="0">
                        <a:effectLst/>
                        <a:latin typeface="+mn-lt"/>
                      </a:endParaRPr>
                    </a:p>
                    <a:p>
                      <a:pPr algn="just">
                        <a:lnSpc>
                          <a:spcPct val="100000"/>
                        </a:lnSpc>
                        <a:spcAft>
                          <a:spcPts val="0"/>
                        </a:spcAft>
                      </a:pPr>
                      <a:endParaRPr lang="en-US" sz="1400" dirty="0" smtClean="0">
                        <a:effectLst/>
                        <a:latin typeface="+mn-lt"/>
                      </a:endParaRPr>
                    </a:p>
                    <a:p>
                      <a:pPr algn="just">
                        <a:lnSpc>
                          <a:spcPct val="100000"/>
                        </a:lnSpc>
                        <a:spcAft>
                          <a:spcPts val="0"/>
                        </a:spcAft>
                      </a:pPr>
                      <a:r>
                        <a:rPr lang="uk-UA" sz="1400" dirty="0" smtClean="0">
                          <a:effectLst/>
                          <a:latin typeface="+mn-lt"/>
                        </a:rPr>
                        <a:t>Викрадення </a:t>
                      </a:r>
                      <a:r>
                        <a:rPr lang="uk-UA" sz="1400" dirty="0">
                          <a:effectLst/>
                          <a:latin typeface="+mn-lt"/>
                        </a:rPr>
                        <a:t>облікового запису</a:t>
                      </a:r>
                      <a:endParaRPr lang="uk-UA" sz="1400" dirty="0">
                        <a:effectLst/>
                        <a:latin typeface="+mn-lt"/>
                        <a:ea typeface="Calibri"/>
                        <a:cs typeface="Times New Roman"/>
                      </a:endParaRPr>
                    </a:p>
                  </a:txBody>
                  <a:tcPr marL="19017" marR="19017" marT="0" marB="0"/>
                </a:tc>
                <a:tc>
                  <a:txBody>
                    <a:bodyPr/>
                    <a:lstStyle/>
                    <a:p>
                      <a:pPr algn="just">
                        <a:lnSpc>
                          <a:spcPct val="100000"/>
                        </a:lnSpc>
                        <a:spcAft>
                          <a:spcPts val="0"/>
                        </a:spcAft>
                      </a:pPr>
                      <a:r>
                        <a:rPr lang="uk-UA" sz="1400" dirty="0">
                          <a:effectLst/>
                          <a:latin typeface="+mn-lt"/>
                        </a:rPr>
                        <a:t>Крадіжка облікового запису може бути здійснена різними способами, такими як соціальна інженерія та слабкі облікові дані. Якщо зловмисник отримує доступ до облікових даних користувача, він може виконувати зловмисні дії, такі як доступ до конфіденційних даних, маніпулювати даними та перенаправляти будь-які транзакції.</a:t>
                      </a:r>
                      <a:endParaRPr lang="uk-UA" sz="1400" dirty="0">
                        <a:effectLst/>
                        <a:latin typeface="+mn-lt"/>
                        <a:ea typeface="Calibri"/>
                        <a:cs typeface="Times New Roman"/>
                      </a:endParaRPr>
                    </a:p>
                  </a:txBody>
                  <a:tcPr marL="19017" marR="19017" marT="0" marB="0"/>
                </a:tc>
              </a:tr>
              <a:tr h="482141">
                <a:tc>
                  <a:txBody>
                    <a:bodyPr/>
                    <a:lstStyle/>
                    <a:p>
                      <a:pPr algn="ctr">
                        <a:lnSpc>
                          <a:spcPct val="100000"/>
                        </a:lnSpc>
                        <a:spcAft>
                          <a:spcPts val="0"/>
                        </a:spcAft>
                      </a:pPr>
                      <a:r>
                        <a:rPr lang="uk-UA" sz="1400" dirty="0">
                          <a:effectLst/>
                          <a:latin typeface="+mn-lt"/>
                        </a:rPr>
                        <a:t>02</a:t>
                      </a:r>
                      <a:endParaRPr lang="uk-UA" sz="1400" dirty="0">
                        <a:effectLst/>
                        <a:latin typeface="+mn-lt"/>
                        <a:ea typeface="Calibri"/>
                        <a:cs typeface="Times New Roman"/>
                      </a:endParaRPr>
                    </a:p>
                  </a:txBody>
                  <a:tcPr marL="19017" marR="19017" marT="0" marB="0"/>
                </a:tc>
                <a:tc>
                  <a:txBody>
                    <a:bodyPr/>
                    <a:lstStyle/>
                    <a:p>
                      <a:pPr algn="just">
                        <a:lnSpc>
                          <a:spcPct val="100000"/>
                        </a:lnSpc>
                        <a:spcAft>
                          <a:spcPts val="0"/>
                        </a:spcAft>
                      </a:pPr>
                      <a:r>
                        <a:rPr lang="uk-UA" sz="1400" dirty="0" smtClean="0">
                          <a:effectLst/>
                          <a:latin typeface="+mn-lt"/>
                        </a:rPr>
                        <a:t>Видалення </a:t>
                      </a:r>
                      <a:r>
                        <a:rPr lang="uk-UA" sz="1400" dirty="0">
                          <a:effectLst/>
                          <a:latin typeface="+mn-lt"/>
                        </a:rPr>
                        <a:t>даних</a:t>
                      </a:r>
                      <a:endParaRPr lang="uk-UA" sz="1400" dirty="0">
                        <a:effectLst/>
                        <a:latin typeface="+mn-lt"/>
                        <a:ea typeface="Calibri"/>
                        <a:cs typeface="Times New Roman"/>
                      </a:endParaRPr>
                    </a:p>
                  </a:txBody>
                  <a:tcPr marL="19017" marR="19017" marT="0" marB="0"/>
                </a:tc>
                <a:tc>
                  <a:txBody>
                    <a:bodyPr/>
                    <a:lstStyle/>
                    <a:p>
                      <a:pPr algn="just">
                        <a:lnSpc>
                          <a:spcPct val="100000"/>
                        </a:lnSpc>
                        <a:spcAft>
                          <a:spcPts val="0"/>
                        </a:spcAft>
                      </a:pPr>
                      <a:r>
                        <a:rPr lang="uk-UA" sz="1400">
                          <a:effectLst/>
                          <a:latin typeface="+mn-lt"/>
                        </a:rPr>
                        <a:t>Оскільки дані не можуть бути повністю видалені, якщо пристрій не знищено, зловмисники можуть відновити ці дані.</a:t>
                      </a:r>
                      <a:endParaRPr lang="uk-UA" sz="1400">
                        <a:effectLst/>
                        <a:latin typeface="+mn-lt"/>
                        <a:ea typeface="Calibri"/>
                        <a:cs typeface="Times New Roman"/>
                      </a:endParaRPr>
                    </a:p>
                  </a:txBody>
                  <a:tcPr marL="19017" marR="19017" marT="0" marB="0"/>
                </a:tc>
              </a:tr>
              <a:tr h="482141">
                <a:tc>
                  <a:txBody>
                    <a:bodyPr/>
                    <a:lstStyle/>
                    <a:p>
                      <a:pPr algn="ctr">
                        <a:lnSpc>
                          <a:spcPct val="100000"/>
                        </a:lnSpc>
                        <a:spcAft>
                          <a:spcPts val="0"/>
                        </a:spcAft>
                      </a:pPr>
                      <a:r>
                        <a:rPr lang="uk-UA" sz="1400" dirty="0">
                          <a:effectLst/>
                          <a:latin typeface="+mn-lt"/>
                        </a:rPr>
                        <a:t>03</a:t>
                      </a:r>
                      <a:endParaRPr lang="uk-UA" sz="1400" dirty="0">
                        <a:effectLst/>
                        <a:latin typeface="+mn-lt"/>
                        <a:ea typeface="Calibri"/>
                        <a:cs typeface="Times New Roman"/>
                      </a:endParaRPr>
                    </a:p>
                  </a:txBody>
                  <a:tcPr marL="19017" marR="19017" marT="0" marB="0"/>
                </a:tc>
                <a:tc>
                  <a:txBody>
                    <a:bodyPr/>
                    <a:lstStyle/>
                    <a:p>
                      <a:pPr algn="just">
                        <a:lnSpc>
                          <a:spcPct val="100000"/>
                        </a:lnSpc>
                        <a:spcAft>
                          <a:spcPts val="0"/>
                        </a:spcAft>
                      </a:pPr>
                      <a:r>
                        <a:rPr lang="uk-UA" sz="1400">
                          <a:effectLst/>
                          <a:latin typeface="+mn-lt"/>
                        </a:rPr>
                        <a:t>Витік даних</a:t>
                      </a:r>
                      <a:endParaRPr lang="uk-UA" sz="1400">
                        <a:effectLst/>
                        <a:latin typeface="+mn-lt"/>
                        <a:ea typeface="Calibri"/>
                        <a:cs typeface="Times New Roman"/>
                      </a:endParaRPr>
                    </a:p>
                  </a:txBody>
                  <a:tcPr marL="19017" marR="19017" marT="0" marB="0"/>
                </a:tc>
                <a:tc>
                  <a:txBody>
                    <a:bodyPr/>
                    <a:lstStyle/>
                    <a:p>
                      <a:pPr algn="just">
                        <a:lnSpc>
                          <a:spcPct val="100000"/>
                        </a:lnSpc>
                        <a:spcAft>
                          <a:spcPts val="0"/>
                        </a:spcAft>
                      </a:pPr>
                      <a:r>
                        <a:rPr lang="uk-UA" sz="1400">
                          <a:effectLst/>
                          <a:latin typeface="+mn-lt"/>
                        </a:rPr>
                        <a:t>Витік даних відбувається, коли дані потрапляють у чужі руки під час їх передачі, зберігання, аудиту чи обробки.</a:t>
                      </a:r>
                      <a:endParaRPr lang="uk-UA" sz="1400">
                        <a:effectLst/>
                        <a:latin typeface="+mn-lt"/>
                        <a:ea typeface="Calibri"/>
                        <a:cs typeface="Times New Roman"/>
                      </a:endParaRPr>
                    </a:p>
                  </a:txBody>
                  <a:tcPr marL="19017" marR="19017" marT="0" marB="0"/>
                </a:tc>
              </a:tr>
              <a:tr h="723211">
                <a:tc>
                  <a:txBody>
                    <a:bodyPr/>
                    <a:lstStyle/>
                    <a:p>
                      <a:pPr algn="ctr">
                        <a:lnSpc>
                          <a:spcPct val="100000"/>
                        </a:lnSpc>
                        <a:spcAft>
                          <a:spcPts val="0"/>
                        </a:spcAft>
                      </a:pPr>
                      <a:r>
                        <a:rPr lang="uk-UA" sz="1400" dirty="0">
                          <a:effectLst/>
                          <a:latin typeface="+mn-lt"/>
                        </a:rPr>
                        <a:t>04</a:t>
                      </a:r>
                      <a:endParaRPr lang="uk-UA" sz="1400" dirty="0">
                        <a:effectLst/>
                        <a:latin typeface="+mn-lt"/>
                        <a:ea typeface="Calibri"/>
                        <a:cs typeface="Times New Roman"/>
                      </a:endParaRPr>
                    </a:p>
                  </a:txBody>
                  <a:tcPr marL="19017" marR="19017" marT="0" marB="0"/>
                </a:tc>
                <a:tc>
                  <a:txBody>
                    <a:bodyPr/>
                    <a:lstStyle/>
                    <a:p>
                      <a:pPr algn="l">
                        <a:lnSpc>
                          <a:spcPct val="100000"/>
                        </a:lnSpc>
                        <a:spcAft>
                          <a:spcPts val="0"/>
                        </a:spcAft>
                      </a:pPr>
                      <a:r>
                        <a:rPr lang="uk-UA" sz="1400" dirty="0">
                          <a:effectLst/>
                          <a:latin typeface="+mn-lt"/>
                        </a:rPr>
                        <a:t>Відмова в обслуговуванні</a:t>
                      </a:r>
                      <a:endParaRPr lang="uk-UA" sz="1400" dirty="0">
                        <a:effectLst/>
                        <a:latin typeface="+mn-lt"/>
                        <a:ea typeface="Calibri"/>
                        <a:cs typeface="Times New Roman"/>
                      </a:endParaRPr>
                    </a:p>
                  </a:txBody>
                  <a:tcPr marL="19017" marR="19017" marT="0" marB="0"/>
                </a:tc>
                <a:tc>
                  <a:txBody>
                    <a:bodyPr/>
                    <a:lstStyle/>
                    <a:p>
                      <a:pPr algn="just">
                        <a:lnSpc>
                          <a:spcPct val="100000"/>
                        </a:lnSpc>
                        <a:spcAft>
                          <a:spcPts val="0"/>
                        </a:spcAft>
                      </a:pPr>
                      <a:r>
                        <a:rPr lang="uk-UA" sz="1400">
                          <a:effectLst/>
                          <a:latin typeface="+mn-lt"/>
                        </a:rPr>
                        <a:t>Цілком можливо, що зловмисник забере всі можливі ресурси. Таким чином, система не може задовольнити жодного запиту від інших законних користувачів через недоступність ресурсів.</a:t>
                      </a:r>
                      <a:endParaRPr lang="uk-UA" sz="1400">
                        <a:effectLst/>
                        <a:latin typeface="+mn-lt"/>
                        <a:ea typeface="Calibri"/>
                        <a:cs typeface="Times New Roman"/>
                      </a:endParaRPr>
                    </a:p>
                  </a:txBody>
                  <a:tcPr marL="19017" marR="19017" marT="0" marB="0"/>
                </a:tc>
              </a:tr>
              <a:tr h="964281">
                <a:tc>
                  <a:txBody>
                    <a:bodyPr/>
                    <a:lstStyle/>
                    <a:p>
                      <a:pPr algn="ctr">
                        <a:lnSpc>
                          <a:spcPct val="100000"/>
                        </a:lnSpc>
                        <a:spcAft>
                          <a:spcPts val="0"/>
                        </a:spcAft>
                      </a:pPr>
                      <a:endParaRPr lang="en-US" sz="1400" dirty="0" smtClean="0">
                        <a:effectLst/>
                        <a:latin typeface="+mn-lt"/>
                      </a:endParaRPr>
                    </a:p>
                    <a:p>
                      <a:pPr algn="ctr">
                        <a:lnSpc>
                          <a:spcPct val="100000"/>
                        </a:lnSpc>
                        <a:spcAft>
                          <a:spcPts val="0"/>
                        </a:spcAft>
                      </a:pPr>
                      <a:r>
                        <a:rPr lang="uk-UA" sz="1400" dirty="0" smtClean="0">
                          <a:effectLst/>
                          <a:latin typeface="+mn-lt"/>
                        </a:rPr>
                        <a:t>05</a:t>
                      </a:r>
                      <a:endParaRPr lang="uk-UA" sz="1400" dirty="0">
                        <a:effectLst/>
                        <a:latin typeface="+mn-lt"/>
                        <a:ea typeface="Calibri"/>
                        <a:cs typeface="Times New Roman"/>
                      </a:endParaRPr>
                    </a:p>
                  </a:txBody>
                  <a:tcPr marL="19017" marR="19017" marT="0" marB="0"/>
                </a:tc>
                <a:tc>
                  <a:txBody>
                    <a:bodyPr/>
                    <a:lstStyle/>
                    <a:p>
                      <a:pPr algn="just">
                        <a:lnSpc>
                          <a:spcPct val="100000"/>
                        </a:lnSpc>
                        <a:spcAft>
                          <a:spcPts val="0"/>
                        </a:spcAft>
                      </a:pPr>
                      <a:endParaRPr lang="en-US" sz="1400" dirty="0" smtClean="0">
                        <a:effectLst/>
                        <a:latin typeface="+mn-lt"/>
                      </a:endParaRPr>
                    </a:p>
                    <a:p>
                      <a:pPr algn="just">
                        <a:lnSpc>
                          <a:spcPct val="100000"/>
                        </a:lnSpc>
                        <a:spcAft>
                          <a:spcPts val="0"/>
                        </a:spcAft>
                      </a:pPr>
                      <a:r>
                        <a:rPr lang="uk-UA" sz="1400" dirty="0" smtClean="0">
                          <a:effectLst/>
                          <a:latin typeface="+mn-lt"/>
                        </a:rPr>
                        <a:t>Маніпуляції </a:t>
                      </a:r>
                      <a:r>
                        <a:rPr lang="uk-UA" sz="1400" dirty="0">
                          <a:effectLst/>
                          <a:latin typeface="+mn-lt"/>
                        </a:rPr>
                        <a:t>з даними клієнтів</a:t>
                      </a:r>
                      <a:endParaRPr lang="uk-UA" sz="1400" dirty="0">
                        <a:effectLst/>
                        <a:latin typeface="+mn-lt"/>
                        <a:ea typeface="Calibri"/>
                        <a:cs typeface="Times New Roman"/>
                      </a:endParaRPr>
                    </a:p>
                  </a:txBody>
                  <a:tcPr marL="19017" marR="19017" marT="0" marB="0"/>
                </a:tc>
                <a:tc>
                  <a:txBody>
                    <a:bodyPr/>
                    <a:lstStyle/>
                    <a:p>
                      <a:pPr algn="just">
                        <a:lnSpc>
                          <a:spcPct val="100000"/>
                        </a:lnSpc>
                        <a:spcAft>
                          <a:spcPts val="0"/>
                        </a:spcAft>
                      </a:pPr>
                      <a:r>
                        <a:rPr lang="uk-UA" sz="1400">
                          <a:effectLst/>
                          <a:latin typeface="+mn-lt"/>
                        </a:rPr>
                        <a:t>Користувачі атакують веб-додатки, маніпулюючи даними, які надсилаються з компонента їхньої програми до програми сервера. Наприклад, впровадження SQL, впровадження команд, незахищені прямі посилання на об’єкти та міжсайтовий сценарій.</a:t>
                      </a:r>
                      <a:endParaRPr lang="uk-UA" sz="1400">
                        <a:effectLst/>
                        <a:latin typeface="+mn-lt"/>
                        <a:ea typeface="Calibri"/>
                        <a:cs typeface="Times New Roman"/>
                      </a:endParaRPr>
                    </a:p>
                  </a:txBody>
                  <a:tcPr marL="19017" marR="19017" marT="0" marB="0"/>
                </a:tc>
              </a:tr>
              <a:tr h="1205351">
                <a:tc>
                  <a:txBody>
                    <a:bodyPr/>
                    <a:lstStyle/>
                    <a:p>
                      <a:pPr algn="ctr">
                        <a:lnSpc>
                          <a:spcPct val="100000"/>
                        </a:lnSpc>
                        <a:spcAft>
                          <a:spcPts val="0"/>
                        </a:spcAft>
                      </a:pPr>
                      <a:endParaRPr lang="en-US" sz="1400" dirty="0" smtClean="0">
                        <a:effectLst/>
                        <a:latin typeface="+mn-lt"/>
                      </a:endParaRPr>
                    </a:p>
                    <a:p>
                      <a:pPr algn="ctr">
                        <a:lnSpc>
                          <a:spcPct val="100000"/>
                        </a:lnSpc>
                        <a:spcAft>
                          <a:spcPts val="0"/>
                        </a:spcAft>
                      </a:pPr>
                      <a:endParaRPr lang="en-US" sz="1400" dirty="0" smtClean="0">
                        <a:effectLst/>
                        <a:latin typeface="+mn-lt"/>
                      </a:endParaRPr>
                    </a:p>
                    <a:p>
                      <a:pPr algn="ctr">
                        <a:lnSpc>
                          <a:spcPct val="100000"/>
                        </a:lnSpc>
                        <a:spcAft>
                          <a:spcPts val="0"/>
                        </a:spcAft>
                      </a:pPr>
                      <a:r>
                        <a:rPr lang="uk-UA" sz="1400" dirty="0" smtClean="0">
                          <a:effectLst/>
                          <a:latin typeface="+mn-lt"/>
                        </a:rPr>
                        <a:t>06</a:t>
                      </a:r>
                      <a:endParaRPr lang="uk-UA" sz="1400" dirty="0">
                        <a:effectLst/>
                        <a:latin typeface="+mn-lt"/>
                        <a:ea typeface="Calibri"/>
                        <a:cs typeface="Times New Roman"/>
                      </a:endParaRPr>
                    </a:p>
                  </a:txBody>
                  <a:tcPr marL="19017" marR="19017" marT="0" marB="0"/>
                </a:tc>
                <a:tc>
                  <a:txBody>
                    <a:bodyPr/>
                    <a:lstStyle/>
                    <a:p>
                      <a:pPr algn="just">
                        <a:lnSpc>
                          <a:spcPct val="100000"/>
                        </a:lnSpc>
                        <a:spcAft>
                          <a:spcPts val="0"/>
                        </a:spcAft>
                      </a:pPr>
                      <a:endParaRPr lang="en-US" sz="1400" dirty="0" smtClean="0">
                        <a:effectLst/>
                        <a:latin typeface="+mn-lt"/>
                      </a:endParaRPr>
                    </a:p>
                    <a:p>
                      <a:pPr algn="just">
                        <a:lnSpc>
                          <a:spcPct val="100000"/>
                        </a:lnSpc>
                        <a:spcAft>
                          <a:spcPts val="0"/>
                        </a:spcAft>
                      </a:pPr>
                      <a:endParaRPr lang="en-US" sz="1400" dirty="0" smtClean="0">
                        <a:effectLst/>
                        <a:latin typeface="+mn-lt"/>
                      </a:endParaRPr>
                    </a:p>
                    <a:p>
                      <a:pPr algn="just">
                        <a:lnSpc>
                          <a:spcPct val="100000"/>
                        </a:lnSpc>
                        <a:spcAft>
                          <a:spcPts val="0"/>
                        </a:spcAft>
                      </a:pPr>
                      <a:r>
                        <a:rPr lang="uk-UA" sz="1400" dirty="0" smtClean="0">
                          <a:effectLst/>
                          <a:latin typeface="+mn-lt"/>
                        </a:rPr>
                        <a:t>VM </a:t>
                      </a:r>
                      <a:r>
                        <a:rPr lang="uk-UA" sz="1400" dirty="0" err="1">
                          <a:effectLst/>
                          <a:latin typeface="+mn-lt"/>
                        </a:rPr>
                        <a:t>escape</a:t>
                      </a:r>
                      <a:r>
                        <a:rPr lang="uk-UA" sz="1400" dirty="0">
                          <a:effectLst/>
                          <a:latin typeface="+mn-lt"/>
                        </a:rPr>
                        <a:t> (вихід)</a:t>
                      </a:r>
                      <a:endParaRPr lang="uk-UA" sz="1400" dirty="0">
                        <a:effectLst/>
                        <a:latin typeface="+mn-lt"/>
                        <a:ea typeface="Calibri"/>
                        <a:cs typeface="Times New Roman"/>
                      </a:endParaRPr>
                    </a:p>
                  </a:txBody>
                  <a:tcPr marL="19017" marR="19017" marT="0" marB="0"/>
                </a:tc>
                <a:tc>
                  <a:txBody>
                    <a:bodyPr/>
                    <a:lstStyle/>
                    <a:p>
                      <a:pPr algn="just">
                        <a:lnSpc>
                          <a:spcPct val="100000"/>
                        </a:lnSpc>
                        <a:spcAft>
                          <a:spcPts val="0"/>
                        </a:spcAft>
                      </a:pPr>
                      <a:r>
                        <a:rPr lang="uk-UA" sz="1400" dirty="0">
                          <a:effectLst/>
                          <a:latin typeface="+mn-lt"/>
                        </a:rPr>
                        <a:t>Він призначений для використання </a:t>
                      </a:r>
                      <a:r>
                        <a:rPr lang="uk-UA" sz="1400" dirty="0" err="1">
                          <a:effectLst/>
                          <a:latin typeface="+mn-lt"/>
                        </a:rPr>
                        <a:t>гіпервізора</a:t>
                      </a:r>
                      <a:r>
                        <a:rPr lang="uk-UA" sz="1400" dirty="0">
                          <a:effectLst/>
                          <a:latin typeface="+mn-lt"/>
                        </a:rPr>
                        <a:t>, щоб взяти під контроль базову інфраструктуру. У комп’ютерній безпеці, вихід віртуальної машини — це процес, коли програма виривається з віртуальної машини, на якій вона працює, і взаємодіє з операційною системою </a:t>
                      </a:r>
                      <a:r>
                        <a:rPr lang="uk-UA" sz="1400" dirty="0" err="1">
                          <a:effectLst/>
                          <a:latin typeface="+mn-lt"/>
                        </a:rPr>
                        <a:t>хоста</a:t>
                      </a:r>
                      <a:r>
                        <a:rPr lang="uk-UA" sz="1400" dirty="0">
                          <a:effectLst/>
                          <a:latin typeface="+mn-lt"/>
                        </a:rPr>
                        <a:t>.</a:t>
                      </a:r>
                      <a:endParaRPr lang="uk-UA" sz="1400" dirty="0">
                        <a:effectLst/>
                        <a:latin typeface="+mn-lt"/>
                        <a:ea typeface="Calibri"/>
                        <a:cs typeface="Times New Roman"/>
                      </a:endParaRPr>
                    </a:p>
                  </a:txBody>
                  <a:tcPr marL="19017" marR="19017" marT="0" marB="0"/>
                </a:tc>
              </a:tr>
            </a:tbl>
          </a:graphicData>
        </a:graphic>
      </p:graphicFrame>
      <p:sp>
        <p:nvSpPr>
          <p:cNvPr id="8" name="Номер слайда 7"/>
          <p:cNvSpPr>
            <a:spLocks noGrp="1"/>
          </p:cNvSpPr>
          <p:nvPr>
            <p:ph type="sldNum" sz="quarter" idx="12"/>
          </p:nvPr>
        </p:nvSpPr>
        <p:spPr/>
        <p:txBody>
          <a:bodyPr/>
          <a:lstStyle/>
          <a:p>
            <a:fld id="{2D9E3F1A-F4BC-46E9-81A7-51CD785F56FB}" type="slidenum">
              <a:rPr lang="uk-UA" smtClean="0"/>
              <a:t>10</a:t>
            </a:fld>
            <a:endParaRPr lang="uk-UA"/>
          </a:p>
        </p:txBody>
      </p:sp>
    </p:spTree>
    <p:extLst>
      <p:ext uri="{BB962C8B-B14F-4D97-AF65-F5344CB8AC3E}">
        <p14:creationId xmlns:p14="http://schemas.microsoft.com/office/powerpoint/2010/main" val="185454880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extLst>
              <p:ext uri="{D42A27DB-BD31-4B8C-83A1-F6EECF244321}">
                <p14:modId xmlns:p14="http://schemas.microsoft.com/office/powerpoint/2010/main" val="2255172855"/>
              </p:ext>
            </p:extLst>
          </p:nvPr>
        </p:nvGraphicFramePr>
        <p:xfrm>
          <a:off x="1043608" y="692696"/>
          <a:ext cx="7272808" cy="5111333"/>
        </p:xfrm>
        <a:graphic>
          <a:graphicData uri="http://schemas.openxmlformats.org/drawingml/2006/table">
            <a:tbl>
              <a:tblPr firstRow="1" firstCol="1" bandRow="1">
                <a:tableStyleId>{5C22544A-7EE6-4342-B048-85BDC9FD1C3A}</a:tableStyleId>
              </a:tblPr>
              <a:tblGrid>
                <a:gridCol w="630683"/>
                <a:gridCol w="1546218"/>
                <a:gridCol w="5095907"/>
              </a:tblGrid>
              <a:tr h="226101">
                <a:tc>
                  <a:txBody>
                    <a:bodyPr/>
                    <a:lstStyle/>
                    <a:p>
                      <a:pPr algn="ctr">
                        <a:lnSpc>
                          <a:spcPct val="100000"/>
                        </a:lnSpc>
                        <a:spcAft>
                          <a:spcPts val="0"/>
                        </a:spcAft>
                      </a:pPr>
                      <a:r>
                        <a:rPr lang="uk-UA" sz="1400" dirty="0">
                          <a:effectLst/>
                        </a:rPr>
                        <a:t>D</a:t>
                      </a:r>
                      <a:endParaRPr lang="uk-UA" sz="1400" dirty="0">
                        <a:effectLst/>
                        <a:latin typeface="Calibri"/>
                        <a:ea typeface="Calibri"/>
                        <a:cs typeface="Times New Roman"/>
                      </a:endParaRPr>
                    </a:p>
                  </a:txBody>
                  <a:tcPr marL="52709" marR="52709" marT="0" marB="0"/>
                </a:tc>
                <a:tc>
                  <a:txBody>
                    <a:bodyPr/>
                    <a:lstStyle/>
                    <a:p>
                      <a:pPr algn="ctr">
                        <a:lnSpc>
                          <a:spcPct val="100000"/>
                        </a:lnSpc>
                        <a:spcAft>
                          <a:spcPts val="0"/>
                        </a:spcAft>
                      </a:pPr>
                      <a:r>
                        <a:rPr lang="uk-UA" sz="1400" dirty="0">
                          <a:effectLst/>
                        </a:rPr>
                        <a:t>Загрози</a:t>
                      </a:r>
                      <a:endParaRPr lang="uk-UA" sz="1400" dirty="0">
                        <a:effectLst/>
                        <a:latin typeface="Calibri"/>
                        <a:ea typeface="Calibri"/>
                        <a:cs typeface="Times New Roman"/>
                      </a:endParaRPr>
                    </a:p>
                  </a:txBody>
                  <a:tcPr marL="52709" marR="52709" marT="0" marB="0">
                    <a:solidFill>
                      <a:srgbClr val="FF6600"/>
                    </a:solidFill>
                  </a:tcPr>
                </a:tc>
                <a:tc>
                  <a:txBody>
                    <a:bodyPr/>
                    <a:lstStyle/>
                    <a:p>
                      <a:pPr algn="ctr">
                        <a:lnSpc>
                          <a:spcPct val="100000"/>
                        </a:lnSpc>
                        <a:spcAft>
                          <a:spcPts val="0"/>
                        </a:spcAft>
                      </a:pPr>
                      <a:r>
                        <a:rPr lang="uk-UA" sz="1400" dirty="0">
                          <a:effectLst/>
                        </a:rPr>
                        <a:t>Опис</a:t>
                      </a:r>
                      <a:endParaRPr lang="uk-UA" sz="1400" dirty="0">
                        <a:effectLst/>
                        <a:latin typeface="Calibri"/>
                        <a:ea typeface="Calibri"/>
                        <a:cs typeface="Times New Roman"/>
                      </a:endParaRPr>
                    </a:p>
                  </a:txBody>
                  <a:tcPr marL="52709" marR="52709" marT="0" marB="0">
                    <a:solidFill>
                      <a:srgbClr val="FF6600"/>
                    </a:solidFill>
                  </a:tcPr>
                </a:tc>
              </a:tr>
              <a:tr h="1598746">
                <a:tc>
                  <a:txBody>
                    <a:bodyPr/>
                    <a:lstStyle/>
                    <a:p>
                      <a:pPr algn="ctr">
                        <a:lnSpc>
                          <a:spcPct val="100000"/>
                        </a:lnSpc>
                        <a:spcAft>
                          <a:spcPts val="0"/>
                        </a:spcAft>
                      </a:pPr>
                      <a:endParaRPr lang="en-US" sz="1400" dirty="0" smtClean="0">
                        <a:effectLst/>
                      </a:endParaRPr>
                    </a:p>
                    <a:p>
                      <a:pPr algn="ctr">
                        <a:lnSpc>
                          <a:spcPct val="100000"/>
                        </a:lnSpc>
                        <a:spcAft>
                          <a:spcPts val="0"/>
                        </a:spcAft>
                      </a:pPr>
                      <a:endParaRPr lang="en-US" sz="1400" dirty="0" smtClean="0">
                        <a:effectLst/>
                      </a:endParaRPr>
                    </a:p>
                    <a:p>
                      <a:pPr algn="ctr">
                        <a:lnSpc>
                          <a:spcPct val="100000"/>
                        </a:lnSpc>
                        <a:spcAft>
                          <a:spcPts val="0"/>
                        </a:spcAft>
                      </a:pPr>
                      <a:endParaRPr lang="en-US" sz="1400" dirty="0" smtClean="0">
                        <a:effectLst/>
                      </a:endParaRPr>
                    </a:p>
                    <a:p>
                      <a:pPr algn="ctr">
                        <a:lnSpc>
                          <a:spcPct val="100000"/>
                        </a:lnSpc>
                        <a:spcAft>
                          <a:spcPts val="0"/>
                        </a:spcAft>
                      </a:pPr>
                      <a:r>
                        <a:rPr lang="uk-UA" sz="1400" dirty="0" smtClean="0">
                          <a:effectLst/>
                        </a:rPr>
                        <a:t>07</a:t>
                      </a:r>
                      <a:endParaRPr lang="uk-UA" sz="1400" dirty="0">
                        <a:effectLst/>
                        <a:latin typeface="Calibri"/>
                        <a:ea typeface="Calibri"/>
                        <a:cs typeface="Times New Roman"/>
                      </a:endParaRPr>
                    </a:p>
                  </a:txBody>
                  <a:tcPr marL="52709" marR="52709" marT="0" marB="0"/>
                </a:tc>
                <a:tc>
                  <a:txBody>
                    <a:bodyPr/>
                    <a:lstStyle/>
                    <a:p>
                      <a:pPr algn="l">
                        <a:lnSpc>
                          <a:spcPct val="100000"/>
                        </a:lnSpc>
                        <a:spcAft>
                          <a:spcPts val="0"/>
                        </a:spcAft>
                      </a:pPr>
                      <a:r>
                        <a:rPr lang="uk-UA" sz="1400" dirty="0">
                          <a:effectLst/>
                        </a:rPr>
                        <a:t>VM </a:t>
                      </a:r>
                      <a:r>
                        <a:rPr lang="uk-UA" sz="1400" dirty="0" err="1">
                          <a:effectLst/>
                        </a:rPr>
                        <a:t>hopping</a:t>
                      </a:r>
                      <a:r>
                        <a:rPr lang="uk-UA" sz="1400" dirty="0">
                          <a:effectLst/>
                        </a:rPr>
                        <a:t>  (Перехід з однієї віртуальної машини на іншу віртуальну машину)</a:t>
                      </a:r>
                      <a:endParaRPr lang="uk-UA" sz="1400" dirty="0">
                        <a:effectLst/>
                        <a:latin typeface="Calibri"/>
                        <a:ea typeface="Calibri"/>
                        <a:cs typeface="Times New Roman"/>
                      </a:endParaRPr>
                    </a:p>
                  </a:txBody>
                  <a:tcPr marL="52709" marR="52709" marT="0" marB="0"/>
                </a:tc>
                <a:tc>
                  <a:txBody>
                    <a:bodyPr/>
                    <a:lstStyle/>
                    <a:p>
                      <a:pPr algn="just">
                        <a:lnSpc>
                          <a:spcPct val="100000"/>
                        </a:lnSpc>
                        <a:spcAft>
                          <a:spcPts val="0"/>
                        </a:spcAft>
                      </a:pPr>
                      <a:r>
                        <a:rPr lang="uk-UA" sz="1400" dirty="0">
                          <a:effectLst/>
                        </a:rPr>
                        <a:t>Це трапляється, коли віртуальна машина може отримати доступ до іншої віртуальної машини (тобто, використовуючи деяку вразливість </a:t>
                      </a:r>
                      <a:r>
                        <a:rPr lang="uk-UA" sz="1400" dirty="0" err="1">
                          <a:effectLst/>
                        </a:rPr>
                        <a:t>гіпервізора</a:t>
                      </a:r>
                      <a:r>
                        <a:rPr lang="uk-UA" sz="1400" dirty="0">
                          <a:effectLst/>
                        </a:rPr>
                        <a:t>).</a:t>
                      </a:r>
                      <a:endParaRPr lang="uk-UA" sz="1400" dirty="0">
                        <a:effectLst/>
                        <a:latin typeface="Calibri"/>
                        <a:ea typeface="Calibri"/>
                        <a:cs typeface="Times New Roman"/>
                      </a:endParaRPr>
                    </a:p>
                  </a:txBody>
                  <a:tcPr marL="52709" marR="52709" marT="0" marB="0"/>
                </a:tc>
              </a:tr>
              <a:tr h="904405">
                <a:tc>
                  <a:txBody>
                    <a:bodyPr/>
                    <a:lstStyle/>
                    <a:p>
                      <a:pPr algn="ctr">
                        <a:lnSpc>
                          <a:spcPct val="100000"/>
                        </a:lnSpc>
                        <a:spcAft>
                          <a:spcPts val="0"/>
                        </a:spcAft>
                      </a:pPr>
                      <a:endParaRPr lang="en-US" sz="1400" dirty="0" smtClean="0">
                        <a:effectLst/>
                      </a:endParaRPr>
                    </a:p>
                    <a:p>
                      <a:pPr algn="ctr">
                        <a:lnSpc>
                          <a:spcPct val="100000"/>
                        </a:lnSpc>
                        <a:spcAft>
                          <a:spcPts val="0"/>
                        </a:spcAft>
                      </a:pPr>
                      <a:r>
                        <a:rPr lang="uk-UA" sz="1400" dirty="0" smtClean="0">
                          <a:effectLst/>
                        </a:rPr>
                        <a:t>08</a:t>
                      </a:r>
                      <a:endParaRPr lang="uk-UA" sz="1400" dirty="0">
                        <a:effectLst/>
                        <a:latin typeface="Calibri"/>
                        <a:ea typeface="Calibri"/>
                        <a:cs typeface="Times New Roman"/>
                      </a:endParaRPr>
                    </a:p>
                  </a:txBody>
                  <a:tcPr marL="52709" marR="52709" marT="0" marB="0"/>
                </a:tc>
                <a:tc>
                  <a:txBody>
                    <a:bodyPr/>
                    <a:lstStyle/>
                    <a:p>
                      <a:pPr algn="l">
                        <a:lnSpc>
                          <a:spcPct val="100000"/>
                        </a:lnSpc>
                        <a:spcAft>
                          <a:spcPts val="0"/>
                        </a:spcAft>
                      </a:pPr>
                      <a:r>
                        <a:rPr lang="uk-UA" sz="1400" dirty="0">
                          <a:effectLst/>
                        </a:rPr>
                        <a:t>Створення шкідливої </a:t>
                      </a:r>
                      <a:endParaRPr lang="en-US" sz="1400" dirty="0" smtClean="0">
                        <a:effectLst/>
                      </a:endParaRPr>
                    </a:p>
                    <a:p>
                      <a:pPr algn="l">
                        <a:lnSpc>
                          <a:spcPct val="100000"/>
                        </a:lnSpc>
                        <a:spcAft>
                          <a:spcPts val="0"/>
                        </a:spcAft>
                      </a:pPr>
                      <a:r>
                        <a:rPr lang="uk-UA" sz="1400" dirty="0" smtClean="0">
                          <a:effectLst/>
                        </a:rPr>
                        <a:t>​​</a:t>
                      </a:r>
                      <a:r>
                        <a:rPr lang="uk-UA" sz="1400" dirty="0">
                          <a:effectLst/>
                        </a:rPr>
                        <a:t>віртуальної машини</a:t>
                      </a:r>
                      <a:endParaRPr lang="uk-UA" sz="1400" dirty="0">
                        <a:effectLst/>
                        <a:latin typeface="Calibri"/>
                        <a:ea typeface="Calibri"/>
                        <a:cs typeface="Times New Roman"/>
                      </a:endParaRPr>
                    </a:p>
                  </a:txBody>
                  <a:tcPr marL="52709" marR="52709" marT="0" marB="0"/>
                </a:tc>
                <a:tc>
                  <a:txBody>
                    <a:bodyPr/>
                    <a:lstStyle/>
                    <a:p>
                      <a:pPr algn="just">
                        <a:lnSpc>
                          <a:spcPct val="100000"/>
                        </a:lnSpc>
                        <a:spcAft>
                          <a:spcPts val="0"/>
                        </a:spcAft>
                      </a:pPr>
                      <a:r>
                        <a:rPr lang="uk-UA" sz="1400">
                          <a:effectLst/>
                        </a:rPr>
                        <a:t>Зловмисник, який створює дійсний обліковий запис, може створити образ віртуальної машини, що містить шкідливий код, такий як троянський кінь, і зберегти його в репозиторії провайдера.</a:t>
                      </a:r>
                      <a:endParaRPr lang="uk-UA" sz="1400">
                        <a:effectLst/>
                        <a:latin typeface="Calibri"/>
                        <a:ea typeface="Calibri"/>
                        <a:cs typeface="Times New Roman"/>
                      </a:endParaRPr>
                    </a:p>
                  </a:txBody>
                  <a:tcPr marL="52709" marR="52709" marT="0" marB="0"/>
                </a:tc>
              </a:tr>
              <a:tr h="1582708">
                <a:tc>
                  <a:txBody>
                    <a:bodyPr/>
                    <a:lstStyle/>
                    <a:p>
                      <a:pPr algn="ctr">
                        <a:lnSpc>
                          <a:spcPct val="100000"/>
                        </a:lnSpc>
                        <a:spcAft>
                          <a:spcPts val="0"/>
                        </a:spcAft>
                      </a:pPr>
                      <a:endParaRPr lang="en-US" sz="1400" dirty="0" smtClean="0">
                        <a:effectLst/>
                      </a:endParaRPr>
                    </a:p>
                    <a:p>
                      <a:pPr algn="ctr">
                        <a:lnSpc>
                          <a:spcPct val="100000"/>
                        </a:lnSpc>
                        <a:spcAft>
                          <a:spcPts val="0"/>
                        </a:spcAft>
                      </a:pPr>
                      <a:endParaRPr lang="en-US" sz="1400" dirty="0" smtClean="0">
                        <a:effectLst/>
                      </a:endParaRPr>
                    </a:p>
                    <a:p>
                      <a:pPr algn="ctr">
                        <a:lnSpc>
                          <a:spcPct val="100000"/>
                        </a:lnSpc>
                        <a:spcAft>
                          <a:spcPts val="0"/>
                        </a:spcAft>
                      </a:pPr>
                      <a:endParaRPr lang="en-US" sz="1400" dirty="0" smtClean="0">
                        <a:effectLst/>
                      </a:endParaRPr>
                    </a:p>
                    <a:p>
                      <a:pPr algn="ctr">
                        <a:lnSpc>
                          <a:spcPct val="100000"/>
                        </a:lnSpc>
                        <a:spcAft>
                          <a:spcPts val="0"/>
                        </a:spcAft>
                      </a:pPr>
                      <a:r>
                        <a:rPr lang="uk-UA" sz="1400" dirty="0" smtClean="0">
                          <a:effectLst/>
                        </a:rPr>
                        <a:t>09</a:t>
                      </a:r>
                      <a:endParaRPr lang="uk-UA" sz="1400" dirty="0">
                        <a:effectLst/>
                        <a:latin typeface="Calibri"/>
                        <a:ea typeface="Calibri"/>
                        <a:cs typeface="Times New Roman"/>
                      </a:endParaRPr>
                    </a:p>
                  </a:txBody>
                  <a:tcPr marL="52709" marR="52709" marT="0" marB="0"/>
                </a:tc>
                <a:tc>
                  <a:txBody>
                    <a:bodyPr/>
                    <a:lstStyle/>
                    <a:p>
                      <a:pPr algn="just">
                        <a:lnSpc>
                          <a:spcPct val="100000"/>
                        </a:lnSpc>
                        <a:spcAft>
                          <a:spcPts val="0"/>
                        </a:spcAft>
                      </a:pPr>
                      <a:r>
                        <a:rPr lang="uk-UA" sz="1400" dirty="0">
                          <a:effectLst/>
                        </a:rPr>
                        <a:t>Небезпечна міграція віртуальної машини</a:t>
                      </a:r>
                      <a:endParaRPr lang="uk-UA" sz="1400" dirty="0">
                        <a:effectLst/>
                        <a:latin typeface="Calibri"/>
                        <a:ea typeface="Calibri"/>
                        <a:cs typeface="Times New Roman"/>
                      </a:endParaRPr>
                    </a:p>
                  </a:txBody>
                  <a:tcPr marL="52709" marR="52709" marT="0" marB="0"/>
                </a:tc>
                <a:tc>
                  <a:txBody>
                    <a:bodyPr/>
                    <a:lstStyle/>
                    <a:p>
                      <a:pPr algn="just">
                        <a:lnSpc>
                          <a:spcPct val="100000"/>
                        </a:lnSpc>
                        <a:spcAft>
                          <a:spcPts val="0"/>
                        </a:spcAft>
                      </a:pPr>
                      <a:r>
                        <a:rPr lang="uk-UA" sz="1400" dirty="0">
                          <a:effectLst/>
                        </a:rPr>
                        <a:t>Жива міграція віртуальних машин надає доступ до вмісту файлів стану віртуальної машини мережі. Зловмисник може виконувати такі дії:</a:t>
                      </a:r>
                    </a:p>
                    <a:p>
                      <a:pPr algn="just">
                        <a:lnSpc>
                          <a:spcPct val="100000"/>
                        </a:lnSpc>
                        <a:spcAft>
                          <a:spcPts val="0"/>
                        </a:spcAft>
                      </a:pPr>
                      <a:r>
                        <a:rPr lang="uk-UA" sz="1400" dirty="0">
                          <a:effectLst/>
                        </a:rPr>
                        <a:t>a) Незаконний доступ до даних під час міграції.</a:t>
                      </a:r>
                    </a:p>
                    <a:p>
                      <a:pPr algn="just">
                        <a:lnSpc>
                          <a:spcPct val="100000"/>
                        </a:lnSpc>
                        <a:spcAft>
                          <a:spcPts val="0"/>
                        </a:spcAft>
                      </a:pPr>
                      <a:r>
                        <a:rPr lang="uk-UA" sz="1400" dirty="0">
                          <a:effectLst/>
                        </a:rPr>
                        <a:t>b) Передача віртуальної машини на ненадійний </a:t>
                      </a:r>
                      <a:r>
                        <a:rPr lang="uk-UA" sz="1400" dirty="0" err="1">
                          <a:effectLst/>
                        </a:rPr>
                        <a:t>хост</a:t>
                      </a:r>
                      <a:r>
                        <a:rPr lang="uk-UA" sz="1400" dirty="0">
                          <a:effectLst/>
                        </a:rPr>
                        <a:t>.</a:t>
                      </a:r>
                    </a:p>
                    <a:p>
                      <a:pPr algn="just">
                        <a:lnSpc>
                          <a:spcPct val="100000"/>
                        </a:lnSpc>
                        <a:spcAft>
                          <a:spcPts val="0"/>
                        </a:spcAft>
                      </a:pPr>
                      <a:r>
                        <a:rPr lang="uk-UA" sz="1400" dirty="0">
                          <a:effectLst/>
                        </a:rPr>
                        <a:t>c) Створення та перенос кількох віртуальних машин, що спричиняють </a:t>
                      </a:r>
                      <a:r>
                        <a:rPr lang="uk-UA" sz="1400" dirty="0" err="1">
                          <a:effectLst/>
                        </a:rPr>
                        <a:t>збої</a:t>
                      </a:r>
                      <a:r>
                        <a:rPr lang="uk-UA" sz="1400" dirty="0">
                          <a:effectLst/>
                        </a:rPr>
                        <a:t> або </a:t>
                      </a:r>
                      <a:r>
                        <a:rPr lang="uk-UA" sz="1400" dirty="0" err="1">
                          <a:effectLst/>
                        </a:rPr>
                        <a:t>DoS</a:t>
                      </a:r>
                      <a:endParaRPr lang="uk-UA" sz="1400" dirty="0">
                        <a:effectLst/>
                        <a:latin typeface="Calibri"/>
                        <a:ea typeface="Calibri"/>
                        <a:cs typeface="Times New Roman"/>
                      </a:endParaRPr>
                    </a:p>
                  </a:txBody>
                  <a:tcPr marL="52709" marR="52709" marT="0" marB="0"/>
                </a:tc>
              </a:tr>
              <a:tr h="799373">
                <a:tc>
                  <a:txBody>
                    <a:bodyPr/>
                    <a:lstStyle/>
                    <a:p>
                      <a:pPr algn="ctr">
                        <a:lnSpc>
                          <a:spcPct val="100000"/>
                        </a:lnSpc>
                        <a:spcAft>
                          <a:spcPts val="0"/>
                        </a:spcAft>
                      </a:pPr>
                      <a:endParaRPr lang="en-US" sz="1400" dirty="0" smtClean="0">
                        <a:effectLst/>
                      </a:endParaRPr>
                    </a:p>
                    <a:p>
                      <a:pPr algn="ctr">
                        <a:lnSpc>
                          <a:spcPct val="100000"/>
                        </a:lnSpc>
                        <a:spcAft>
                          <a:spcPts val="0"/>
                        </a:spcAft>
                      </a:pPr>
                      <a:r>
                        <a:rPr lang="uk-UA" sz="1400" dirty="0" smtClean="0">
                          <a:effectLst/>
                        </a:rPr>
                        <a:t>10</a:t>
                      </a:r>
                      <a:endParaRPr lang="uk-UA" sz="1400" dirty="0">
                        <a:effectLst/>
                        <a:latin typeface="Calibri"/>
                        <a:ea typeface="Calibri"/>
                        <a:cs typeface="Times New Roman"/>
                      </a:endParaRPr>
                    </a:p>
                  </a:txBody>
                  <a:tcPr marL="52709" marR="52709" marT="0" marB="0"/>
                </a:tc>
                <a:tc>
                  <a:txBody>
                    <a:bodyPr/>
                    <a:lstStyle/>
                    <a:p>
                      <a:pPr algn="just">
                        <a:lnSpc>
                          <a:spcPct val="100000"/>
                        </a:lnSpc>
                        <a:spcAft>
                          <a:spcPts val="0"/>
                        </a:spcAft>
                      </a:pPr>
                      <a:r>
                        <a:rPr lang="uk-UA" sz="1400">
                          <a:effectLst/>
                        </a:rPr>
                        <a:t>Перехоплення/підробка віртуальних мереж</a:t>
                      </a:r>
                      <a:endParaRPr lang="uk-UA" sz="1400">
                        <a:effectLst/>
                        <a:latin typeface="Calibri"/>
                        <a:ea typeface="Calibri"/>
                        <a:cs typeface="Times New Roman"/>
                      </a:endParaRPr>
                    </a:p>
                  </a:txBody>
                  <a:tcPr marL="52709" marR="52709" marT="0" marB="0"/>
                </a:tc>
                <a:tc>
                  <a:txBody>
                    <a:bodyPr/>
                    <a:lstStyle/>
                    <a:p>
                      <a:pPr algn="just">
                        <a:lnSpc>
                          <a:spcPct val="100000"/>
                        </a:lnSpc>
                        <a:spcAft>
                          <a:spcPts val="0"/>
                        </a:spcAft>
                      </a:pPr>
                      <a:r>
                        <a:rPr lang="uk-UA" sz="1400" dirty="0">
                          <a:effectLst/>
                        </a:rPr>
                        <a:t>Шкідлива віртуальна машина може прослуховувати віртуальну мережу або навіть використовувати ARP-</a:t>
                      </a:r>
                      <a:r>
                        <a:rPr lang="uk-UA" sz="1400" dirty="0" err="1">
                          <a:effectLst/>
                        </a:rPr>
                        <a:t>спуфінг</a:t>
                      </a:r>
                      <a:r>
                        <a:rPr lang="uk-UA" sz="1400" dirty="0">
                          <a:effectLst/>
                        </a:rPr>
                        <a:t> для </a:t>
                      </a:r>
                      <a:r>
                        <a:rPr lang="uk-UA" sz="1400" dirty="0" err="1">
                          <a:effectLst/>
                        </a:rPr>
                        <a:t>перенаправлення</a:t>
                      </a:r>
                      <a:r>
                        <a:rPr lang="uk-UA" sz="1400" dirty="0">
                          <a:effectLst/>
                        </a:rPr>
                        <a:t> пакетів від/до інших ВМ .</a:t>
                      </a:r>
                      <a:endParaRPr lang="uk-UA" sz="1400" dirty="0">
                        <a:effectLst/>
                        <a:latin typeface="Calibri"/>
                        <a:ea typeface="Calibri"/>
                        <a:cs typeface="Times New Roman"/>
                      </a:endParaRPr>
                    </a:p>
                  </a:txBody>
                  <a:tcPr marL="52709" marR="52709" marT="0" marB="0"/>
                </a:tc>
              </a:tr>
            </a:tbl>
          </a:graphicData>
        </a:graphic>
      </p:graphicFrame>
      <p:sp>
        <p:nvSpPr>
          <p:cNvPr id="4" name="Номер слайда 3"/>
          <p:cNvSpPr>
            <a:spLocks noGrp="1"/>
          </p:cNvSpPr>
          <p:nvPr>
            <p:ph type="sldNum" sz="quarter" idx="12"/>
          </p:nvPr>
        </p:nvSpPr>
        <p:spPr/>
        <p:txBody>
          <a:bodyPr/>
          <a:lstStyle/>
          <a:p>
            <a:fld id="{2D9E3F1A-F4BC-46E9-81A7-51CD785F56FB}" type="slidenum">
              <a:rPr lang="uk-UA" smtClean="0"/>
              <a:t>11</a:t>
            </a:fld>
            <a:endParaRPr lang="uk-UA"/>
          </a:p>
        </p:txBody>
      </p:sp>
    </p:spTree>
    <p:extLst>
      <p:ext uri="{BB962C8B-B14F-4D97-AF65-F5344CB8AC3E}">
        <p14:creationId xmlns:p14="http://schemas.microsoft.com/office/powerpoint/2010/main" val="2725190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Группа 8"/>
          <p:cNvGrpSpPr/>
          <p:nvPr/>
        </p:nvGrpSpPr>
        <p:grpSpPr>
          <a:xfrm>
            <a:off x="1143923" y="1558782"/>
            <a:ext cx="6482174" cy="8037644"/>
            <a:chOff x="1143923" y="1558782"/>
            <a:chExt cx="6482174" cy="8037644"/>
          </a:xfrm>
        </p:grpSpPr>
        <p:sp>
          <p:nvSpPr>
            <p:cNvPr id="10" name="Полилиния 9"/>
            <p:cNvSpPr/>
            <p:nvPr/>
          </p:nvSpPr>
          <p:spPr>
            <a:xfrm>
              <a:off x="3592921" y="1558782"/>
              <a:ext cx="1699159" cy="486038"/>
            </a:xfrm>
            <a:custGeom>
              <a:avLst/>
              <a:gdLst>
                <a:gd name="connsiteX0" fmla="*/ 0 w 1584177"/>
                <a:gd name="connsiteY0" fmla="*/ 243019 h 486038"/>
                <a:gd name="connsiteX1" fmla="*/ 121510 w 1584177"/>
                <a:gd name="connsiteY1" fmla="*/ 0 h 486038"/>
                <a:gd name="connsiteX2" fmla="*/ 1462668 w 1584177"/>
                <a:gd name="connsiteY2" fmla="*/ 0 h 486038"/>
                <a:gd name="connsiteX3" fmla="*/ 1584177 w 1584177"/>
                <a:gd name="connsiteY3" fmla="*/ 243019 h 486038"/>
                <a:gd name="connsiteX4" fmla="*/ 1462668 w 1584177"/>
                <a:gd name="connsiteY4" fmla="*/ 486038 h 486038"/>
                <a:gd name="connsiteX5" fmla="*/ 121510 w 1584177"/>
                <a:gd name="connsiteY5" fmla="*/ 486038 h 486038"/>
                <a:gd name="connsiteX6" fmla="*/ 0 w 1584177"/>
                <a:gd name="connsiteY6" fmla="*/ 243019 h 486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84177" h="486038">
                  <a:moveTo>
                    <a:pt x="0" y="243019"/>
                  </a:moveTo>
                  <a:lnTo>
                    <a:pt x="121510" y="0"/>
                  </a:lnTo>
                  <a:lnTo>
                    <a:pt x="1462668" y="0"/>
                  </a:lnTo>
                  <a:lnTo>
                    <a:pt x="1584177" y="243019"/>
                  </a:lnTo>
                  <a:lnTo>
                    <a:pt x="1462668" y="486038"/>
                  </a:lnTo>
                  <a:lnTo>
                    <a:pt x="121510" y="486038"/>
                  </a:lnTo>
                  <a:lnTo>
                    <a:pt x="0" y="243019"/>
                  </a:lnTo>
                  <a:close/>
                </a:path>
              </a:pathLst>
            </a:custGeom>
            <a:solidFill>
              <a:schemeClr val="accent1">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2">
              <a:schemeClr val="accent1"/>
            </a:fillRef>
            <a:effectRef idx="1">
              <a:schemeClr val="accent1"/>
            </a:effectRef>
            <a:fontRef idx="minor">
              <a:schemeClr val="dk1"/>
            </a:fontRef>
          </p:style>
          <p:txBody>
            <a:bodyPr spcFirstLastPara="0" vert="horz" wrap="square" lIns="244518" tIns="124930" rIns="244518" bIns="106270" numCol="1" spcCol="1270" anchor="ctr" anchorCtr="0">
              <a:noAutofit/>
            </a:bodyPr>
            <a:lstStyle/>
            <a:p>
              <a:pPr lvl="0" algn="ctr" defTabSz="622300" rtl="0">
                <a:lnSpc>
                  <a:spcPct val="100000"/>
                </a:lnSpc>
                <a:spcBef>
                  <a:spcPct val="0"/>
                </a:spcBef>
                <a:spcAft>
                  <a:spcPts val="0"/>
                </a:spcAft>
              </a:pPr>
              <a:r>
                <a:rPr lang="uk-UA" sz="1400" kern="1200" dirty="0" smtClean="0"/>
                <a:t>Криптографічні методи</a:t>
              </a:r>
              <a:endParaRPr lang="uk-UA" sz="1400" kern="1200" dirty="0"/>
            </a:p>
          </p:txBody>
        </p:sp>
        <p:sp>
          <p:nvSpPr>
            <p:cNvPr id="11" name="Полилиния 10"/>
            <p:cNvSpPr/>
            <p:nvPr/>
          </p:nvSpPr>
          <p:spPr>
            <a:xfrm>
              <a:off x="2361768" y="1801801"/>
              <a:ext cx="4046485" cy="4046485"/>
            </a:xfrm>
            <a:custGeom>
              <a:avLst/>
              <a:gdLst/>
              <a:ahLst/>
              <a:cxnLst/>
              <a:rect l="0" t="0" r="0" b="0"/>
              <a:pathLst>
                <a:path>
                  <a:moveTo>
                    <a:pt x="2815424" y="161534"/>
                  </a:moveTo>
                  <a:arcTo wR="2023242" hR="2023242" stAng="17583024" swAng="16847"/>
                </a:path>
              </a:pathLst>
            </a:custGeom>
            <a:noFill/>
          </p:spPr>
          <p:style>
            <a:lnRef idx="1">
              <a:schemeClr val="accent1">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12" name="Полилиния 11"/>
            <p:cNvSpPr/>
            <p:nvPr/>
          </p:nvSpPr>
          <p:spPr>
            <a:xfrm>
              <a:off x="4560584" y="2188206"/>
              <a:ext cx="2027317" cy="520714"/>
            </a:xfrm>
            <a:custGeom>
              <a:avLst/>
              <a:gdLst>
                <a:gd name="connsiteX0" fmla="*/ 0 w 2027317"/>
                <a:gd name="connsiteY0" fmla="*/ 73643 h 441852"/>
                <a:gd name="connsiteX1" fmla="*/ 73643 w 2027317"/>
                <a:gd name="connsiteY1" fmla="*/ 0 h 441852"/>
                <a:gd name="connsiteX2" fmla="*/ 1953674 w 2027317"/>
                <a:gd name="connsiteY2" fmla="*/ 0 h 441852"/>
                <a:gd name="connsiteX3" fmla="*/ 2027317 w 2027317"/>
                <a:gd name="connsiteY3" fmla="*/ 73643 h 441852"/>
                <a:gd name="connsiteX4" fmla="*/ 2027317 w 2027317"/>
                <a:gd name="connsiteY4" fmla="*/ 368209 h 441852"/>
                <a:gd name="connsiteX5" fmla="*/ 1953674 w 2027317"/>
                <a:gd name="connsiteY5" fmla="*/ 441852 h 441852"/>
                <a:gd name="connsiteX6" fmla="*/ 73643 w 2027317"/>
                <a:gd name="connsiteY6" fmla="*/ 441852 h 441852"/>
                <a:gd name="connsiteX7" fmla="*/ 0 w 2027317"/>
                <a:gd name="connsiteY7" fmla="*/ 368209 h 441852"/>
                <a:gd name="connsiteX8" fmla="*/ 0 w 2027317"/>
                <a:gd name="connsiteY8" fmla="*/ 73643 h 441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27317" h="441852">
                  <a:moveTo>
                    <a:pt x="0" y="73643"/>
                  </a:moveTo>
                  <a:cubicBezTo>
                    <a:pt x="0" y="32971"/>
                    <a:pt x="32971" y="0"/>
                    <a:pt x="73643" y="0"/>
                  </a:cubicBezTo>
                  <a:lnTo>
                    <a:pt x="1953674" y="0"/>
                  </a:lnTo>
                  <a:cubicBezTo>
                    <a:pt x="1994346" y="0"/>
                    <a:pt x="2027317" y="32971"/>
                    <a:pt x="2027317" y="73643"/>
                  </a:cubicBezTo>
                  <a:lnTo>
                    <a:pt x="2027317" y="368209"/>
                  </a:lnTo>
                  <a:cubicBezTo>
                    <a:pt x="2027317" y="408881"/>
                    <a:pt x="1994346" y="441852"/>
                    <a:pt x="1953674" y="441852"/>
                  </a:cubicBezTo>
                  <a:lnTo>
                    <a:pt x="73643" y="441852"/>
                  </a:lnTo>
                  <a:cubicBezTo>
                    <a:pt x="32971" y="441852"/>
                    <a:pt x="0" y="408881"/>
                    <a:pt x="0" y="368209"/>
                  </a:cubicBezTo>
                  <a:lnTo>
                    <a:pt x="0" y="73643"/>
                  </a:lnTo>
                  <a:close/>
                </a:path>
              </a:pathLst>
            </a:custGeom>
            <a:solidFill>
              <a:schemeClr val="accent1">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2">
              <a:schemeClr val="accent1"/>
            </a:fillRef>
            <a:effectRef idx="1">
              <a:schemeClr val="accent1"/>
            </a:effectRef>
            <a:fontRef idx="minor">
              <a:schemeClr val="dk1"/>
            </a:fontRef>
          </p:style>
          <p:txBody>
            <a:bodyPr spcFirstLastPara="0" vert="horz" wrap="square" lIns="93569" tIns="93569" rIns="93569" bIns="74909" numCol="1" spcCol="1270" anchor="ctr" anchorCtr="0">
              <a:noAutofit/>
            </a:bodyPr>
            <a:lstStyle/>
            <a:p>
              <a:pPr lvl="0" algn="ctr" defTabSz="622300" rtl="0">
                <a:lnSpc>
                  <a:spcPct val="100000"/>
                </a:lnSpc>
                <a:spcBef>
                  <a:spcPct val="0"/>
                </a:spcBef>
                <a:spcAft>
                  <a:spcPts val="0"/>
                </a:spcAft>
              </a:pPr>
              <a:r>
                <a:rPr lang="uk-UA" sz="1400" kern="1200" dirty="0" smtClean="0"/>
                <a:t>Управління </a:t>
              </a:r>
              <a:r>
                <a:rPr lang="uk-UA" sz="1400" kern="1200" dirty="0" err="1" smtClean="0"/>
                <a:t>кіберінцидентами</a:t>
              </a:r>
              <a:endParaRPr lang="uk-UA" sz="1400" kern="1200" dirty="0"/>
            </a:p>
          </p:txBody>
        </p:sp>
        <p:sp>
          <p:nvSpPr>
            <p:cNvPr id="13" name="Полилиния 12"/>
            <p:cNvSpPr/>
            <p:nvPr/>
          </p:nvSpPr>
          <p:spPr>
            <a:xfrm>
              <a:off x="2361768" y="1801801"/>
              <a:ext cx="4046485" cy="4046485"/>
            </a:xfrm>
            <a:custGeom>
              <a:avLst/>
              <a:gdLst/>
              <a:ahLst/>
              <a:cxnLst/>
              <a:rect l="0" t="0" r="0" b="0"/>
              <a:pathLst>
                <a:path>
                  <a:moveTo>
                    <a:pt x="3473144" y="612109"/>
                  </a:moveTo>
                  <a:arcTo wR="2023242" hR="2023242" stAng="18946580" swAng="1117327"/>
                </a:path>
              </a:pathLst>
            </a:custGeom>
            <a:noFill/>
          </p:spPr>
          <p:style>
            <a:lnRef idx="1">
              <a:schemeClr val="accent1">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14" name="Полилиния 13"/>
            <p:cNvSpPr/>
            <p:nvPr/>
          </p:nvSpPr>
          <p:spPr>
            <a:xfrm>
              <a:off x="5134022" y="2956808"/>
              <a:ext cx="2350413" cy="486038"/>
            </a:xfrm>
            <a:custGeom>
              <a:avLst/>
              <a:gdLst>
                <a:gd name="connsiteX0" fmla="*/ 0 w 2350413"/>
                <a:gd name="connsiteY0" fmla="*/ 81008 h 486038"/>
                <a:gd name="connsiteX1" fmla="*/ 81008 w 2350413"/>
                <a:gd name="connsiteY1" fmla="*/ 0 h 486038"/>
                <a:gd name="connsiteX2" fmla="*/ 2269405 w 2350413"/>
                <a:gd name="connsiteY2" fmla="*/ 0 h 486038"/>
                <a:gd name="connsiteX3" fmla="*/ 2350413 w 2350413"/>
                <a:gd name="connsiteY3" fmla="*/ 81008 h 486038"/>
                <a:gd name="connsiteX4" fmla="*/ 2350413 w 2350413"/>
                <a:gd name="connsiteY4" fmla="*/ 405030 h 486038"/>
                <a:gd name="connsiteX5" fmla="*/ 2269405 w 2350413"/>
                <a:gd name="connsiteY5" fmla="*/ 486038 h 486038"/>
                <a:gd name="connsiteX6" fmla="*/ 81008 w 2350413"/>
                <a:gd name="connsiteY6" fmla="*/ 486038 h 486038"/>
                <a:gd name="connsiteX7" fmla="*/ 0 w 2350413"/>
                <a:gd name="connsiteY7" fmla="*/ 405030 h 486038"/>
                <a:gd name="connsiteX8" fmla="*/ 0 w 2350413"/>
                <a:gd name="connsiteY8" fmla="*/ 81008 h 486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50413" h="486038">
                  <a:moveTo>
                    <a:pt x="0" y="81008"/>
                  </a:moveTo>
                  <a:cubicBezTo>
                    <a:pt x="0" y="36269"/>
                    <a:pt x="36269" y="0"/>
                    <a:pt x="81008" y="0"/>
                  </a:cubicBezTo>
                  <a:lnTo>
                    <a:pt x="2269405" y="0"/>
                  </a:lnTo>
                  <a:cubicBezTo>
                    <a:pt x="2314144" y="0"/>
                    <a:pt x="2350413" y="36269"/>
                    <a:pt x="2350413" y="81008"/>
                  </a:cubicBezTo>
                  <a:lnTo>
                    <a:pt x="2350413" y="405030"/>
                  </a:lnTo>
                  <a:cubicBezTo>
                    <a:pt x="2350413" y="449769"/>
                    <a:pt x="2314144" y="486038"/>
                    <a:pt x="2269405" y="486038"/>
                  </a:cubicBezTo>
                  <a:lnTo>
                    <a:pt x="81008" y="486038"/>
                  </a:lnTo>
                  <a:cubicBezTo>
                    <a:pt x="36269" y="486038"/>
                    <a:pt x="0" y="449769"/>
                    <a:pt x="0" y="405030"/>
                  </a:cubicBezTo>
                  <a:lnTo>
                    <a:pt x="0" y="81008"/>
                  </a:lnTo>
                  <a:close/>
                </a:path>
              </a:pathLst>
            </a:custGeom>
            <a:solidFill>
              <a:schemeClr val="accent1">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2">
              <a:schemeClr val="accent1"/>
            </a:fillRef>
            <a:effectRef idx="1">
              <a:schemeClr val="accent1"/>
            </a:effectRef>
            <a:fontRef idx="minor">
              <a:schemeClr val="dk1"/>
            </a:fontRef>
          </p:style>
          <p:txBody>
            <a:bodyPr spcFirstLastPara="0" vert="horz" wrap="square" lIns="95726" tIns="95726" rIns="95726" bIns="77066" numCol="1" spcCol="1270" anchor="ctr" anchorCtr="0">
              <a:noAutofit/>
            </a:bodyPr>
            <a:lstStyle/>
            <a:p>
              <a:pPr lvl="0" algn="ctr" defTabSz="622300" rtl="0">
                <a:lnSpc>
                  <a:spcPct val="100000"/>
                </a:lnSpc>
                <a:spcBef>
                  <a:spcPct val="0"/>
                </a:spcBef>
                <a:spcAft>
                  <a:spcPts val="0"/>
                </a:spcAft>
              </a:pPr>
              <a:r>
                <a:rPr lang="uk-UA" sz="1400" kern="1200" dirty="0" smtClean="0"/>
                <a:t>Управління ідентифікацією</a:t>
              </a:r>
              <a:endParaRPr lang="uk-UA" sz="1400" kern="1200" dirty="0"/>
            </a:p>
          </p:txBody>
        </p:sp>
        <p:sp>
          <p:nvSpPr>
            <p:cNvPr id="15" name="Полилиния 14"/>
            <p:cNvSpPr/>
            <p:nvPr/>
          </p:nvSpPr>
          <p:spPr>
            <a:xfrm>
              <a:off x="2361768" y="1801801"/>
              <a:ext cx="4046485" cy="4046485"/>
            </a:xfrm>
            <a:custGeom>
              <a:avLst/>
              <a:gdLst/>
              <a:ahLst/>
              <a:cxnLst/>
              <a:rect l="0" t="0" r="0" b="0"/>
              <a:pathLst>
                <a:path>
                  <a:moveTo>
                    <a:pt x="4011488" y="1648554"/>
                  </a:moveTo>
                  <a:arcTo wR="2023242" hR="2023242" stAng="20959661" swAng="1280679"/>
                </a:path>
              </a:pathLst>
            </a:custGeom>
            <a:noFill/>
          </p:spPr>
          <p:style>
            <a:lnRef idx="1">
              <a:schemeClr val="accent1">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16" name="Полилиния 15"/>
            <p:cNvSpPr/>
            <p:nvPr/>
          </p:nvSpPr>
          <p:spPr>
            <a:xfrm>
              <a:off x="5096477" y="4207241"/>
              <a:ext cx="2425502" cy="486038"/>
            </a:xfrm>
            <a:custGeom>
              <a:avLst/>
              <a:gdLst>
                <a:gd name="connsiteX0" fmla="*/ 0 w 2425502"/>
                <a:gd name="connsiteY0" fmla="*/ 81008 h 486038"/>
                <a:gd name="connsiteX1" fmla="*/ 81008 w 2425502"/>
                <a:gd name="connsiteY1" fmla="*/ 0 h 486038"/>
                <a:gd name="connsiteX2" fmla="*/ 2344494 w 2425502"/>
                <a:gd name="connsiteY2" fmla="*/ 0 h 486038"/>
                <a:gd name="connsiteX3" fmla="*/ 2425502 w 2425502"/>
                <a:gd name="connsiteY3" fmla="*/ 81008 h 486038"/>
                <a:gd name="connsiteX4" fmla="*/ 2425502 w 2425502"/>
                <a:gd name="connsiteY4" fmla="*/ 405030 h 486038"/>
                <a:gd name="connsiteX5" fmla="*/ 2344494 w 2425502"/>
                <a:gd name="connsiteY5" fmla="*/ 486038 h 486038"/>
                <a:gd name="connsiteX6" fmla="*/ 81008 w 2425502"/>
                <a:gd name="connsiteY6" fmla="*/ 486038 h 486038"/>
                <a:gd name="connsiteX7" fmla="*/ 0 w 2425502"/>
                <a:gd name="connsiteY7" fmla="*/ 405030 h 486038"/>
                <a:gd name="connsiteX8" fmla="*/ 0 w 2425502"/>
                <a:gd name="connsiteY8" fmla="*/ 81008 h 486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25502" h="486038">
                  <a:moveTo>
                    <a:pt x="0" y="81008"/>
                  </a:moveTo>
                  <a:cubicBezTo>
                    <a:pt x="0" y="36269"/>
                    <a:pt x="36269" y="0"/>
                    <a:pt x="81008" y="0"/>
                  </a:cubicBezTo>
                  <a:lnTo>
                    <a:pt x="2344494" y="0"/>
                  </a:lnTo>
                  <a:cubicBezTo>
                    <a:pt x="2389233" y="0"/>
                    <a:pt x="2425502" y="36269"/>
                    <a:pt x="2425502" y="81008"/>
                  </a:cubicBezTo>
                  <a:lnTo>
                    <a:pt x="2425502" y="405030"/>
                  </a:lnTo>
                  <a:cubicBezTo>
                    <a:pt x="2425502" y="449769"/>
                    <a:pt x="2389233" y="486038"/>
                    <a:pt x="2344494" y="486038"/>
                  </a:cubicBezTo>
                  <a:lnTo>
                    <a:pt x="81008" y="486038"/>
                  </a:lnTo>
                  <a:cubicBezTo>
                    <a:pt x="36269" y="486038"/>
                    <a:pt x="0" y="449769"/>
                    <a:pt x="0" y="405030"/>
                  </a:cubicBezTo>
                  <a:lnTo>
                    <a:pt x="0" y="81008"/>
                  </a:lnTo>
                  <a:close/>
                </a:path>
              </a:pathLst>
            </a:custGeom>
            <a:solidFill>
              <a:schemeClr val="accent1">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2">
              <a:schemeClr val="accent1"/>
            </a:fillRef>
            <a:effectRef idx="1">
              <a:schemeClr val="accent1"/>
            </a:effectRef>
            <a:fontRef idx="minor">
              <a:schemeClr val="dk1"/>
            </a:fontRef>
          </p:style>
          <p:txBody>
            <a:bodyPr spcFirstLastPara="0" vert="horz" wrap="square" lIns="95726" tIns="95726" rIns="95726" bIns="77066" numCol="1" spcCol="1270" anchor="ctr" anchorCtr="0">
              <a:noAutofit/>
            </a:bodyPr>
            <a:lstStyle/>
            <a:p>
              <a:pPr lvl="0" algn="ctr" defTabSz="622300" rtl="0">
                <a:lnSpc>
                  <a:spcPct val="100000"/>
                </a:lnSpc>
                <a:spcBef>
                  <a:spcPct val="0"/>
                </a:spcBef>
                <a:spcAft>
                  <a:spcPts val="0"/>
                </a:spcAft>
              </a:pPr>
              <a:r>
                <a:rPr lang="uk-UA" sz="1400" kern="1200" dirty="0" smtClean="0"/>
                <a:t>Системи управління інформаційною безпекою</a:t>
              </a:r>
              <a:endParaRPr lang="uk-UA" sz="1400" kern="1200" dirty="0"/>
            </a:p>
          </p:txBody>
        </p:sp>
        <p:sp>
          <p:nvSpPr>
            <p:cNvPr id="17" name="Полилиния 16"/>
            <p:cNvSpPr/>
            <p:nvPr/>
          </p:nvSpPr>
          <p:spPr>
            <a:xfrm>
              <a:off x="2361768" y="1801801"/>
              <a:ext cx="4046485" cy="4046485"/>
            </a:xfrm>
            <a:custGeom>
              <a:avLst/>
              <a:gdLst/>
              <a:ahLst/>
              <a:cxnLst/>
              <a:rect l="0" t="0" r="0" b="0"/>
              <a:pathLst>
                <a:path>
                  <a:moveTo>
                    <a:pt x="3847976" y="2897232"/>
                  </a:moveTo>
                  <a:arcTo wR="2023242" hR="2023242" stAng="1535577" swAng="1066191"/>
                </a:path>
              </a:pathLst>
            </a:custGeom>
            <a:noFill/>
          </p:spPr>
          <p:style>
            <a:lnRef idx="1">
              <a:schemeClr val="accent1">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18" name="Полилиния 17"/>
            <p:cNvSpPr/>
            <p:nvPr/>
          </p:nvSpPr>
          <p:spPr>
            <a:xfrm>
              <a:off x="4644008" y="4941168"/>
              <a:ext cx="2520282" cy="608773"/>
            </a:xfrm>
            <a:custGeom>
              <a:avLst/>
              <a:gdLst>
                <a:gd name="connsiteX0" fmla="*/ 0 w 3180095"/>
                <a:gd name="connsiteY0" fmla="*/ 81008 h 486038"/>
                <a:gd name="connsiteX1" fmla="*/ 81008 w 3180095"/>
                <a:gd name="connsiteY1" fmla="*/ 0 h 486038"/>
                <a:gd name="connsiteX2" fmla="*/ 3099087 w 3180095"/>
                <a:gd name="connsiteY2" fmla="*/ 0 h 486038"/>
                <a:gd name="connsiteX3" fmla="*/ 3180095 w 3180095"/>
                <a:gd name="connsiteY3" fmla="*/ 81008 h 486038"/>
                <a:gd name="connsiteX4" fmla="*/ 3180095 w 3180095"/>
                <a:gd name="connsiteY4" fmla="*/ 405030 h 486038"/>
                <a:gd name="connsiteX5" fmla="*/ 3099087 w 3180095"/>
                <a:gd name="connsiteY5" fmla="*/ 486038 h 486038"/>
                <a:gd name="connsiteX6" fmla="*/ 81008 w 3180095"/>
                <a:gd name="connsiteY6" fmla="*/ 486038 h 486038"/>
                <a:gd name="connsiteX7" fmla="*/ 0 w 3180095"/>
                <a:gd name="connsiteY7" fmla="*/ 405030 h 486038"/>
                <a:gd name="connsiteX8" fmla="*/ 0 w 3180095"/>
                <a:gd name="connsiteY8" fmla="*/ 81008 h 486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80095" h="486038">
                  <a:moveTo>
                    <a:pt x="0" y="81008"/>
                  </a:moveTo>
                  <a:cubicBezTo>
                    <a:pt x="0" y="36269"/>
                    <a:pt x="36269" y="0"/>
                    <a:pt x="81008" y="0"/>
                  </a:cubicBezTo>
                  <a:lnTo>
                    <a:pt x="3099087" y="0"/>
                  </a:lnTo>
                  <a:cubicBezTo>
                    <a:pt x="3143826" y="0"/>
                    <a:pt x="3180095" y="36269"/>
                    <a:pt x="3180095" y="81008"/>
                  </a:cubicBezTo>
                  <a:lnTo>
                    <a:pt x="3180095" y="405030"/>
                  </a:lnTo>
                  <a:cubicBezTo>
                    <a:pt x="3180095" y="449769"/>
                    <a:pt x="3143826" y="486038"/>
                    <a:pt x="3099087" y="486038"/>
                  </a:cubicBezTo>
                  <a:lnTo>
                    <a:pt x="81008" y="486038"/>
                  </a:lnTo>
                  <a:cubicBezTo>
                    <a:pt x="36269" y="486038"/>
                    <a:pt x="0" y="449769"/>
                    <a:pt x="0" y="405030"/>
                  </a:cubicBezTo>
                  <a:lnTo>
                    <a:pt x="0" y="81008"/>
                  </a:lnTo>
                  <a:close/>
                </a:path>
              </a:pathLst>
            </a:custGeom>
            <a:solidFill>
              <a:schemeClr val="accent1">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2">
              <a:schemeClr val="accent1"/>
            </a:fillRef>
            <a:effectRef idx="1">
              <a:schemeClr val="accent1"/>
            </a:effectRef>
            <a:fontRef idx="minor">
              <a:schemeClr val="dk1"/>
            </a:fontRef>
          </p:style>
          <p:txBody>
            <a:bodyPr spcFirstLastPara="0" vert="horz" wrap="square" lIns="95726" tIns="95726" rIns="95726" bIns="77066" numCol="1" spcCol="1270" anchor="ctr" anchorCtr="0">
              <a:noAutofit/>
            </a:bodyPr>
            <a:lstStyle/>
            <a:p>
              <a:pPr lvl="0" algn="ctr" defTabSz="622300" rtl="0">
                <a:lnSpc>
                  <a:spcPct val="100000"/>
                </a:lnSpc>
                <a:spcBef>
                  <a:spcPct val="0"/>
                </a:spcBef>
                <a:spcAft>
                  <a:spcPts val="0"/>
                </a:spcAft>
              </a:pPr>
              <a:r>
                <a:rPr lang="uk-UA" sz="1400" kern="1200" dirty="0" smtClean="0"/>
                <a:t>Оцінка інформаційної безпеки ІТ- систем</a:t>
              </a:r>
              <a:endParaRPr lang="uk-UA" sz="1400" kern="1200" dirty="0"/>
            </a:p>
          </p:txBody>
        </p:sp>
        <p:sp>
          <p:nvSpPr>
            <p:cNvPr id="19" name="Полилиния 18"/>
            <p:cNvSpPr/>
            <p:nvPr/>
          </p:nvSpPr>
          <p:spPr>
            <a:xfrm>
              <a:off x="3579612" y="5549941"/>
              <a:ext cx="4046485" cy="4046485"/>
            </a:xfrm>
            <a:custGeom>
              <a:avLst/>
              <a:gdLst/>
              <a:ahLst/>
              <a:cxnLst/>
              <a:rect l="0" t="0" r="0" b="0"/>
              <a:pathLst>
                <a:path>
                  <a:moveTo>
                    <a:pt x="1249672" y="153723"/>
                  </a:moveTo>
                  <a:arcTo wR="2023242" hR="2023242" stAng="14851272" swAng="537457"/>
                </a:path>
              </a:pathLst>
            </a:custGeom>
            <a:noFill/>
          </p:spPr>
          <p:style>
            <a:lnRef idx="1">
              <a:schemeClr val="accent1">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20" name="Полилиния 19"/>
            <p:cNvSpPr/>
            <p:nvPr/>
          </p:nvSpPr>
          <p:spPr>
            <a:xfrm>
              <a:off x="3317498" y="5605266"/>
              <a:ext cx="2135023" cy="632045"/>
            </a:xfrm>
            <a:custGeom>
              <a:avLst/>
              <a:gdLst>
                <a:gd name="connsiteX0" fmla="*/ 0 w 2135023"/>
                <a:gd name="connsiteY0" fmla="*/ 81008 h 486038"/>
                <a:gd name="connsiteX1" fmla="*/ 81008 w 2135023"/>
                <a:gd name="connsiteY1" fmla="*/ 0 h 486038"/>
                <a:gd name="connsiteX2" fmla="*/ 2054015 w 2135023"/>
                <a:gd name="connsiteY2" fmla="*/ 0 h 486038"/>
                <a:gd name="connsiteX3" fmla="*/ 2135023 w 2135023"/>
                <a:gd name="connsiteY3" fmla="*/ 81008 h 486038"/>
                <a:gd name="connsiteX4" fmla="*/ 2135023 w 2135023"/>
                <a:gd name="connsiteY4" fmla="*/ 405030 h 486038"/>
                <a:gd name="connsiteX5" fmla="*/ 2054015 w 2135023"/>
                <a:gd name="connsiteY5" fmla="*/ 486038 h 486038"/>
                <a:gd name="connsiteX6" fmla="*/ 81008 w 2135023"/>
                <a:gd name="connsiteY6" fmla="*/ 486038 h 486038"/>
                <a:gd name="connsiteX7" fmla="*/ 0 w 2135023"/>
                <a:gd name="connsiteY7" fmla="*/ 405030 h 486038"/>
                <a:gd name="connsiteX8" fmla="*/ 0 w 2135023"/>
                <a:gd name="connsiteY8" fmla="*/ 81008 h 486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35023" h="486038">
                  <a:moveTo>
                    <a:pt x="0" y="81008"/>
                  </a:moveTo>
                  <a:cubicBezTo>
                    <a:pt x="0" y="36269"/>
                    <a:pt x="36269" y="0"/>
                    <a:pt x="81008" y="0"/>
                  </a:cubicBezTo>
                  <a:lnTo>
                    <a:pt x="2054015" y="0"/>
                  </a:lnTo>
                  <a:cubicBezTo>
                    <a:pt x="2098754" y="0"/>
                    <a:pt x="2135023" y="36269"/>
                    <a:pt x="2135023" y="81008"/>
                  </a:cubicBezTo>
                  <a:lnTo>
                    <a:pt x="2135023" y="405030"/>
                  </a:lnTo>
                  <a:cubicBezTo>
                    <a:pt x="2135023" y="449769"/>
                    <a:pt x="2098754" y="486038"/>
                    <a:pt x="2054015" y="486038"/>
                  </a:cubicBezTo>
                  <a:lnTo>
                    <a:pt x="81008" y="486038"/>
                  </a:lnTo>
                  <a:cubicBezTo>
                    <a:pt x="36269" y="486038"/>
                    <a:pt x="0" y="449769"/>
                    <a:pt x="0" y="405030"/>
                  </a:cubicBezTo>
                  <a:lnTo>
                    <a:pt x="0" y="81008"/>
                  </a:lnTo>
                  <a:close/>
                </a:path>
              </a:pathLst>
            </a:custGeom>
            <a:solidFill>
              <a:schemeClr val="accent1">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2">
              <a:schemeClr val="accent1"/>
            </a:fillRef>
            <a:effectRef idx="1">
              <a:schemeClr val="accent1"/>
            </a:effectRef>
            <a:fontRef idx="minor">
              <a:schemeClr val="dk1"/>
            </a:fontRef>
          </p:style>
          <p:txBody>
            <a:bodyPr spcFirstLastPara="0" vert="horz" wrap="square" lIns="95726" tIns="95726" rIns="95726" bIns="77066" numCol="1" spcCol="1270" anchor="ctr" anchorCtr="0">
              <a:noAutofit/>
            </a:bodyPr>
            <a:lstStyle/>
            <a:p>
              <a:pPr lvl="0" algn="ctr" defTabSz="622300" rtl="0">
                <a:lnSpc>
                  <a:spcPct val="100000"/>
                </a:lnSpc>
                <a:spcBef>
                  <a:spcPct val="0"/>
                </a:spcBef>
                <a:spcAft>
                  <a:spcPts val="0"/>
                </a:spcAft>
              </a:pPr>
              <a:r>
                <a:rPr lang="uk-UA" sz="1400" kern="1200" dirty="0" smtClean="0"/>
                <a:t>Мережева інформаційна безпека</a:t>
              </a:r>
              <a:endParaRPr lang="uk-UA" sz="1400" kern="1200" dirty="0"/>
            </a:p>
          </p:txBody>
        </p:sp>
        <p:sp>
          <p:nvSpPr>
            <p:cNvPr id="21" name="Полилиния 20"/>
            <p:cNvSpPr/>
            <p:nvPr/>
          </p:nvSpPr>
          <p:spPr>
            <a:xfrm>
              <a:off x="1143923" y="5549941"/>
              <a:ext cx="4046485" cy="4046485"/>
            </a:xfrm>
            <a:custGeom>
              <a:avLst/>
              <a:gdLst/>
              <a:ahLst/>
              <a:cxnLst/>
              <a:rect l="0" t="0" r="0" b="0"/>
              <a:pathLst>
                <a:path>
                  <a:moveTo>
                    <a:pt x="2496286" y="56077"/>
                  </a:moveTo>
                  <a:arcTo wR="2023242" hR="2023242" stAng="17011272" swAng="537457"/>
                </a:path>
              </a:pathLst>
            </a:custGeom>
            <a:noFill/>
          </p:spPr>
          <p:style>
            <a:lnRef idx="1">
              <a:schemeClr val="accent1">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22" name="Полилиния 21"/>
            <p:cNvSpPr/>
            <p:nvPr/>
          </p:nvSpPr>
          <p:spPr>
            <a:xfrm>
              <a:off x="1691680" y="4941168"/>
              <a:ext cx="2736305" cy="608773"/>
            </a:xfrm>
            <a:custGeom>
              <a:avLst/>
              <a:gdLst>
                <a:gd name="connsiteX0" fmla="*/ 0 w 2464415"/>
                <a:gd name="connsiteY0" fmla="*/ 81008 h 486038"/>
                <a:gd name="connsiteX1" fmla="*/ 81008 w 2464415"/>
                <a:gd name="connsiteY1" fmla="*/ 0 h 486038"/>
                <a:gd name="connsiteX2" fmla="*/ 2383407 w 2464415"/>
                <a:gd name="connsiteY2" fmla="*/ 0 h 486038"/>
                <a:gd name="connsiteX3" fmla="*/ 2464415 w 2464415"/>
                <a:gd name="connsiteY3" fmla="*/ 81008 h 486038"/>
                <a:gd name="connsiteX4" fmla="*/ 2464415 w 2464415"/>
                <a:gd name="connsiteY4" fmla="*/ 405030 h 486038"/>
                <a:gd name="connsiteX5" fmla="*/ 2383407 w 2464415"/>
                <a:gd name="connsiteY5" fmla="*/ 486038 h 486038"/>
                <a:gd name="connsiteX6" fmla="*/ 81008 w 2464415"/>
                <a:gd name="connsiteY6" fmla="*/ 486038 h 486038"/>
                <a:gd name="connsiteX7" fmla="*/ 0 w 2464415"/>
                <a:gd name="connsiteY7" fmla="*/ 405030 h 486038"/>
                <a:gd name="connsiteX8" fmla="*/ 0 w 2464415"/>
                <a:gd name="connsiteY8" fmla="*/ 81008 h 486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64415" h="486038">
                  <a:moveTo>
                    <a:pt x="0" y="81008"/>
                  </a:moveTo>
                  <a:cubicBezTo>
                    <a:pt x="0" y="36269"/>
                    <a:pt x="36269" y="0"/>
                    <a:pt x="81008" y="0"/>
                  </a:cubicBezTo>
                  <a:lnTo>
                    <a:pt x="2383407" y="0"/>
                  </a:lnTo>
                  <a:cubicBezTo>
                    <a:pt x="2428146" y="0"/>
                    <a:pt x="2464415" y="36269"/>
                    <a:pt x="2464415" y="81008"/>
                  </a:cubicBezTo>
                  <a:lnTo>
                    <a:pt x="2464415" y="405030"/>
                  </a:lnTo>
                  <a:cubicBezTo>
                    <a:pt x="2464415" y="449769"/>
                    <a:pt x="2428146" y="486038"/>
                    <a:pt x="2383407" y="486038"/>
                  </a:cubicBezTo>
                  <a:lnTo>
                    <a:pt x="81008" y="486038"/>
                  </a:lnTo>
                  <a:cubicBezTo>
                    <a:pt x="36269" y="486038"/>
                    <a:pt x="0" y="449769"/>
                    <a:pt x="0" y="405030"/>
                  </a:cubicBezTo>
                  <a:lnTo>
                    <a:pt x="0" y="81008"/>
                  </a:lnTo>
                  <a:close/>
                </a:path>
              </a:pathLst>
            </a:custGeom>
            <a:solidFill>
              <a:schemeClr val="accent1">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2">
              <a:schemeClr val="accent1"/>
            </a:fillRef>
            <a:effectRef idx="1">
              <a:schemeClr val="accent1"/>
            </a:effectRef>
            <a:fontRef idx="minor">
              <a:schemeClr val="dk1"/>
            </a:fontRef>
          </p:style>
          <p:txBody>
            <a:bodyPr spcFirstLastPara="0" vert="horz" wrap="square" lIns="95726" tIns="95726" rIns="95726" bIns="77066" numCol="1" spcCol="1270" anchor="ctr" anchorCtr="0">
              <a:noAutofit/>
            </a:bodyPr>
            <a:lstStyle/>
            <a:p>
              <a:pPr lvl="0" algn="ctr" defTabSz="622300" rtl="0">
                <a:lnSpc>
                  <a:spcPct val="100000"/>
                </a:lnSpc>
                <a:spcBef>
                  <a:spcPct val="0"/>
                </a:spcBef>
                <a:spcAft>
                  <a:spcPts val="0"/>
                </a:spcAft>
              </a:pPr>
              <a:r>
                <a:rPr lang="uk-UA" sz="1400" kern="1200" dirty="0" smtClean="0"/>
                <a:t>Автоматизований і неперервний моніторинг інформаційної безпеки</a:t>
              </a:r>
              <a:endParaRPr lang="uk-UA" sz="1400" kern="1200" dirty="0"/>
            </a:p>
          </p:txBody>
        </p:sp>
        <p:sp>
          <p:nvSpPr>
            <p:cNvPr id="23" name="Полилиния 22"/>
            <p:cNvSpPr/>
            <p:nvPr/>
          </p:nvSpPr>
          <p:spPr>
            <a:xfrm>
              <a:off x="2361768" y="1801801"/>
              <a:ext cx="4046485" cy="4046485"/>
            </a:xfrm>
            <a:custGeom>
              <a:avLst/>
              <a:gdLst/>
              <a:ahLst/>
              <a:cxnLst/>
              <a:rect l="0" t="0" r="0" b="0"/>
              <a:pathLst>
                <a:path>
                  <a:moveTo>
                    <a:pt x="552303" y="3412432"/>
                  </a:moveTo>
                  <a:arcTo wR="2023242" hR="2023242" stAng="8198232" swAng="1066191"/>
                </a:path>
              </a:pathLst>
            </a:custGeom>
            <a:noFill/>
          </p:spPr>
          <p:style>
            <a:lnRef idx="1">
              <a:schemeClr val="accent1">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24" name="Полилиния 23"/>
            <p:cNvSpPr/>
            <p:nvPr/>
          </p:nvSpPr>
          <p:spPr>
            <a:xfrm>
              <a:off x="1338679" y="4207241"/>
              <a:ext cx="2244225" cy="486038"/>
            </a:xfrm>
            <a:custGeom>
              <a:avLst/>
              <a:gdLst>
                <a:gd name="connsiteX0" fmla="*/ 0 w 2244225"/>
                <a:gd name="connsiteY0" fmla="*/ 81008 h 486038"/>
                <a:gd name="connsiteX1" fmla="*/ 81008 w 2244225"/>
                <a:gd name="connsiteY1" fmla="*/ 0 h 486038"/>
                <a:gd name="connsiteX2" fmla="*/ 2163217 w 2244225"/>
                <a:gd name="connsiteY2" fmla="*/ 0 h 486038"/>
                <a:gd name="connsiteX3" fmla="*/ 2244225 w 2244225"/>
                <a:gd name="connsiteY3" fmla="*/ 81008 h 486038"/>
                <a:gd name="connsiteX4" fmla="*/ 2244225 w 2244225"/>
                <a:gd name="connsiteY4" fmla="*/ 405030 h 486038"/>
                <a:gd name="connsiteX5" fmla="*/ 2163217 w 2244225"/>
                <a:gd name="connsiteY5" fmla="*/ 486038 h 486038"/>
                <a:gd name="connsiteX6" fmla="*/ 81008 w 2244225"/>
                <a:gd name="connsiteY6" fmla="*/ 486038 h 486038"/>
                <a:gd name="connsiteX7" fmla="*/ 0 w 2244225"/>
                <a:gd name="connsiteY7" fmla="*/ 405030 h 486038"/>
                <a:gd name="connsiteX8" fmla="*/ 0 w 2244225"/>
                <a:gd name="connsiteY8" fmla="*/ 81008 h 486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44225" h="486038">
                  <a:moveTo>
                    <a:pt x="0" y="81008"/>
                  </a:moveTo>
                  <a:cubicBezTo>
                    <a:pt x="0" y="36269"/>
                    <a:pt x="36269" y="0"/>
                    <a:pt x="81008" y="0"/>
                  </a:cubicBezTo>
                  <a:lnTo>
                    <a:pt x="2163217" y="0"/>
                  </a:lnTo>
                  <a:cubicBezTo>
                    <a:pt x="2207956" y="0"/>
                    <a:pt x="2244225" y="36269"/>
                    <a:pt x="2244225" y="81008"/>
                  </a:cubicBezTo>
                  <a:lnTo>
                    <a:pt x="2244225" y="405030"/>
                  </a:lnTo>
                  <a:cubicBezTo>
                    <a:pt x="2244225" y="449769"/>
                    <a:pt x="2207956" y="486038"/>
                    <a:pt x="2163217" y="486038"/>
                  </a:cubicBezTo>
                  <a:lnTo>
                    <a:pt x="81008" y="486038"/>
                  </a:lnTo>
                  <a:cubicBezTo>
                    <a:pt x="36269" y="486038"/>
                    <a:pt x="0" y="449769"/>
                    <a:pt x="0" y="405030"/>
                  </a:cubicBezTo>
                  <a:lnTo>
                    <a:pt x="0" y="81008"/>
                  </a:lnTo>
                  <a:close/>
                </a:path>
              </a:pathLst>
            </a:custGeom>
            <a:solidFill>
              <a:schemeClr val="accent1">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2">
              <a:schemeClr val="accent1"/>
            </a:fillRef>
            <a:effectRef idx="1">
              <a:schemeClr val="accent1"/>
            </a:effectRef>
            <a:fontRef idx="minor">
              <a:schemeClr val="dk1"/>
            </a:fontRef>
          </p:style>
          <p:txBody>
            <a:bodyPr spcFirstLastPara="0" vert="horz" wrap="square" lIns="95726" tIns="95726" rIns="95726" bIns="77066" numCol="1" spcCol="1270" anchor="ctr" anchorCtr="0">
              <a:noAutofit/>
            </a:bodyPr>
            <a:lstStyle/>
            <a:p>
              <a:pPr lvl="0" algn="ctr" defTabSz="622300" rtl="0">
                <a:lnSpc>
                  <a:spcPct val="100000"/>
                </a:lnSpc>
                <a:spcBef>
                  <a:spcPct val="0"/>
                </a:spcBef>
                <a:spcAft>
                  <a:spcPts val="0"/>
                </a:spcAft>
              </a:pPr>
              <a:r>
                <a:rPr lang="uk-UA" sz="1400" kern="1200" dirty="0" smtClean="0"/>
                <a:t>Гарантований супровід програмного забезпечення</a:t>
              </a:r>
              <a:endParaRPr lang="uk-UA" sz="1400" kern="1200" dirty="0"/>
            </a:p>
          </p:txBody>
        </p:sp>
        <p:sp>
          <p:nvSpPr>
            <p:cNvPr id="25" name="Полилиния 24"/>
            <p:cNvSpPr/>
            <p:nvPr/>
          </p:nvSpPr>
          <p:spPr>
            <a:xfrm>
              <a:off x="2361768" y="1801801"/>
              <a:ext cx="4046485" cy="4046485"/>
            </a:xfrm>
            <a:custGeom>
              <a:avLst/>
              <a:gdLst/>
              <a:ahLst/>
              <a:cxnLst/>
              <a:rect l="0" t="0" r="0" b="0"/>
              <a:pathLst>
                <a:path>
                  <a:moveTo>
                    <a:pt x="34997" y="2397930"/>
                  </a:moveTo>
                  <a:arcTo wR="2023242" hR="2023242" stAng="10159661" swAng="1280679"/>
                </a:path>
              </a:pathLst>
            </a:custGeom>
            <a:noFill/>
          </p:spPr>
          <p:style>
            <a:lnRef idx="1">
              <a:schemeClr val="accent1">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26" name="Полилиния 25"/>
            <p:cNvSpPr/>
            <p:nvPr/>
          </p:nvSpPr>
          <p:spPr>
            <a:xfrm>
              <a:off x="1333987" y="2956808"/>
              <a:ext cx="2253609" cy="486038"/>
            </a:xfrm>
            <a:custGeom>
              <a:avLst/>
              <a:gdLst>
                <a:gd name="connsiteX0" fmla="*/ 0 w 2253609"/>
                <a:gd name="connsiteY0" fmla="*/ 81008 h 486038"/>
                <a:gd name="connsiteX1" fmla="*/ 81008 w 2253609"/>
                <a:gd name="connsiteY1" fmla="*/ 0 h 486038"/>
                <a:gd name="connsiteX2" fmla="*/ 2172601 w 2253609"/>
                <a:gd name="connsiteY2" fmla="*/ 0 h 486038"/>
                <a:gd name="connsiteX3" fmla="*/ 2253609 w 2253609"/>
                <a:gd name="connsiteY3" fmla="*/ 81008 h 486038"/>
                <a:gd name="connsiteX4" fmla="*/ 2253609 w 2253609"/>
                <a:gd name="connsiteY4" fmla="*/ 405030 h 486038"/>
                <a:gd name="connsiteX5" fmla="*/ 2172601 w 2253609"/>
                <a:gd name="connsiteY5" fmla="*/ 486038 h 486038"/>
                <a:gd name="connsiteX6" fmla="*/ 81008 w 2253609"/>
                <a:gd name="connsiteY6" fmla="*/ 486038 h 486038"/>
                <a:gd name="connsiteX7" fmla="*/ 0 w 2253609"/>
                <a:gd name="connsiteY7" fmla="*/ 405030 h 486038"/>
                <a:gd name="connsiteX8" fmla="*/ 0 w 2253609"/>
                <a:gd name="connsiteY8" fmla="*/ 81008 h 486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53609" h="486038">
                  <a:moveTo>
                    <a:pt x="0" y="81008"/>
                  </a:moveTo>
                  <a:cubicBezTo>
                    <a:pt x="0" y="36269"/>
                    <a:pt x="36269" y="0"/>
                    <a:pt x="81008" y="0"/>
                  </a:cubicBezTo>
                  <a:lnTo>
                    <a:pt x="2172601" y="0"/>
                  </a:lnTo>
                  <a:cubicBezTo>
                    <a:pt x="2217340" y="0"/>
                    <a:pt x="2253609" y="36269"/>
                    <a:pt x="2253609" y="81008"/>
                  </a:cubicBezTo>
                  <a:lnTo>
                    <a:pt x="2253609" y="405030"/>
                  </a:lnTo>
                  <a:cubicBezTo>
                    <a:pt x="2253609" y="449769"/>
                    <a:pt x="2217340" y="486038"/>
                    <a:pt x="2172601" y="486038"/>
                  </a:cubicBezTo>
                  <a:lnTo>
                    <a:pt x="81008" y="486038"/>
                  </a:lnTo>
                  <a:cubicBezTo>
                    <a:pt x="36269" y="486038"/>
                    <a:pt x="0" y="449769"/>
                    <a:pt x="0" y="405030"/>
                  </a:cubicBezTo>
                  <a:lnTo>
                    <a:pt x="0" y="81008"/>
                  </a:lnTo>
                  <a:close/>
                </a:path>
              </a:pathLst>
            </a:custGeom>
            <a:solidFill>
              <a:schemeClr val="accent1">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2">
              <a:schemeClr val="accent1"/>
            </a:fillRef>
            <a:effectRef idx="1">
              <a:schemeClr val="accent1"/>
            </a:effectRef>
            <a:fontRef idx="minor">
              <a:schemeClr val="dk1"/>
            </a:fontRef>
          </p:style>
          <p:txBody>
            <a:bodyPr spcFirstLastPara="0" vert="horz" wrap="square" lIns="95726" tIns="95726" rIns="95726" bIns="77066" numCol="1" spcCol="1270" anchor="ctr" anchorCtr="0">
              <a:noAutofit/>
            </a:bodyPr>
            <a:lstStyle/>
            <a:p>
              <a:pPr lvl="0" algn="ctr" defTabSz="622300" rtl="0">
                <a:lnSpc>
                  <a:spcPct val="100000"/>
                </a:lnSpc>
                <a:spcBef>
                  <a:spcPct val="0"/>
                </a:spcBef>
                <a:spcAft>
                  <a:spcPts val="0"/>
                </a:spcAft>
              </a:pPr>
              <a:r>
                <a:rPr lang="uk-UA" sz="1400" kern="1200" dirty="0" smtClean="0"/>
                <a:t>Управління ризиками</a:t>
              </a:r>
              <a:endParaRPr lang="uk-UA" sz="1400" kern="1200" dirty="0"/>
            </a:p>
          </p:txBody>
        </p:sp>
        <p:sp>
          <p:nvSpPr>
            <p:cNvPr id="27" name="Полилиния 26"/>
            <p:cNvSpPr/>
            <p:nvPr/>
          </p:nvSpPr>
          <p:spPr>
            <a:xfrm>
              <a:off x="2361768" y="1801801"/>
              <a:ext cx="4046485" cy="4046485"/>
            </a:xfrm>
            <a:custGeom>
              <a:avLst/>
              <a:gdLst/>
              <a:ahLst/>
              <a:cxnLst/>
              <a:rect l="0" t="0" r="0" b="0"/>
              <a:pathLst>
                <a:path>
                  <a:moveTo>
                    <a:pt x="198640" y="1148979"/>
                  </a:moveTo>
                  <a:arcTo wR="2023242" hR="2023242" stAng="12336092" swAng="1117327"/>
                </a:path>
              </a:pathLst>
            </a:custGeom>
            <a:noFill/>
          </p:spPr>
          <p:style>
            <a:lnRef idx="1">
              <a:schemeClr val="accent1">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28" name="Полилиния 27"/>
            <p:cNvSpPr/>
            <p:nvPr/>
          </p:nvSpPr>
          <p:spPr>
            <a:xfrm>
              <a:off x="2206515" y="2188206"/>
              <a:ext cx="1978526" cy="520714"/>
            </a:xfrm>
            <a:custGeom>
              <a:avLst/>
              <a:gdLst>
                <a:gd name="connsiteX0" fmla="*/ 0 w 1978526"/>
                <a:gd name="connsiteY0" fmla="*/ 73643 h 441852"/>
                <a:gd name="connsiteX1" fmla="*/ 73643 w 1978526"/>
                <a:gd name="connsiteY1" fmla="*/ 0 h 441852"/>
                <a:gd name="connsiteX2" fmla="*/ 1904883 w 1978526"/>
                <a:gd name="connsiteY2" fmla="*/ 0 h 441852"/>
                <a:gd name="connsiteX3" fmla="*/ 1978526 w 1978526"/>
                <a:gd name="connsiteY3" fmla="*/ 73643 h 441852"/>
                <a:gd name="connsiteX4" fmla="*/ 1978526 w 1978526"/>
                <a:gd name="connsiteY4" fmla="*/ 368209 h 441852"/>
                <a:gd name="connsiteX5" fmla="*/ 1904883 w 1978526"/>
                <a:gd name="connsiteY5" fmla="*/ 441852 h 441852"/>
                <a:gd name="connsiteX6" fmla="*/ 73643 w 1978526"/>
                <a:gd name="connsiteY6" fmla="*/ 441852 h 441852"/>
                <a:gd name="connsiteX7" fmla="*/ 0 w 1978526"/>
                <a:gd name="connsiteY7" fmla="*/ 368209 h 441852"/>
                <a:gd name="connsiteX8" fmla="*/ 0 w 1978526"/>
                <a:gd name="connsiteY8" fmla="*/ 73643 h 441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78526" h="441852">
                  <a:moveTo>
                    <a:pt x="0" y="73643"/>
                  </a:moveTo>
                  <a:cubicBezTo>
                    <a:pt x="0" y="32971"/>
                    <a:pt x="32971" y="0"/>
                    <a:pt x="73643" y="0"/>
                  </a:cubicBezTo>
                  <a:lnTo>
                    <a:pt x="1904883" y="0"/>
                  </a:lnTo>
                  <a:cubicBezTo>
                    <a:pt x="1945555" y="0"/>
                    <a:pt x="1978526" y="32971"/>
                    <a:pt x="1978526" y="73643"/>
                  </a:cubicBezTo>
                  <a:lnTo>
                    <a:pt x="1978526" y="368209"/>
                  </a:lnTo>
                  <a:cubicBezTo>
                    <a:pt x="1978526" y="408881"/>
                    <a:pt x="1945555" y="441852"/>
                    <a:pt x="1904883" y="441852"/>
                  </a:cubicBezTo>
                  <a:lnTo>
                    <a:pt x="73643" y="441852"/>
                  </a:lnTo>
                  <a:cubicBezTo>
                    <a:pt x="32971" y="441852"/>
                    <a:pt x="0" y="408881"/>
                    <a:pt x="0" y="368209"/>
                  </a:cubicBezTo>
                  <a:lnTo>
                    <a:pt x="0" y="73643"/>
                  </a:lnTo>
                  <a:close/>
                </a:path>
              </a:pathLst>
            </a:custGeom>
            <a:solidFill>
              <a:schemeClr val="accent1">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2">
              <a:schemeClr val="accent1"/>
            </a:fillRef>
            <a:effectRef idx="1">
              <a:schemeClr val="accent1"/>
            </a:effectRef>
            <a:fontRef idx="minor">
              <a:schemeClr val="dk1"/>
            </a:fontRef>
          </p:style>
          <p:txBody>
            <a:bodyPr spcFirstLastPara="0" vert="horz" wrap="square" lIns="93569" tIns="93569" rIns="93569" bIns="74909" numCol="1" spcCol="1270" anchor="ctr" anchorCtr="0">
              <a:noAutofit/>
            </a:bodyPr>
            <a:lstStyle/>
            <a:p>
              <a:pPr lvl="0" algn="ctr" defTabSz="622300" rtl="0">
                <a:lnSpc>
                  <a:spcPct val="100000"/>
                </a:lnSpc>
                <a:spcBef>
                  <a:spcPct val="0"/>
                </a:spcBef>
                <a:spcAft>
                  <a:spcPts val="0"/>
                </a:spcAft>
              </a:pPr>
              <a:r>
                <a:rPr lang="uk-UA" sz="1400" kern="1200" dirty="0" smtClean="0"/>
                <a:t>Система інженерії інформаційної  безпеки</a:t>
              </a:r>
              <a:endParaRPr lang="uk-UA" sz="1400" kern="1200" dirty="0"/>
            </a:p>
          </p:txBody>
        </p:sp>
        <p:sp>
          <p:nvSpPr>
            <p:cNvPr id="29" name="Полилиния 28"/>
            <p:cNvSpPr/>
            <p:nvPr/>
          </p:nvSpPr>
          <p:spPr>
            <a:xfrm>
              <a:off x="2361768" y="1801801"/>
              <a:ext cx="4046485" cy="4046485"/>
            </a:xfrm>
            <a:custGeom>
              <a:avLst/>
              <a:gdLst/>
              <a:ahLst/>
              <a:cxnLst/>
              <a:rect l="0" t="0" r="0" b="0"/>
              <a:pathLst>
                <a:path>
                  <a:moveTo>
                    <a:pt x="1221946" y="165438"/>
                  </a:moveTo>
                  <a:arcTo wR="2023242" hR="2023242" stAng="14800129" swAng="16847"/>
                </a:path>
              </a:pathLst>
            </a:custGeom>
            <a:noFill/>
          </p:spPr>
          <p:style>
            <a:lnRef idx="1">
              <a:schemeClr val="accent1">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grpSp>
      <p:graphicFrame>
        <p:nvGraphicFramePr>
          <p:cNvPr id="32" name="Схема 31"/>
          <p:cNvGraphicFramePr/>
          <p:nvPr>
            <p:extLst>
              <p:ext uri="{D42A27DB-BD31-4B8C-83A1-F6EECF244321}">
                <p14:modId xmlns:p14="http://schemas.microsoft.com/office/powerpoint/2010/main" val="3482442694"/>
              </p:ext>
            </p:extLst>
          </p:nvPr>
        </p:nvGraphicFramePr>
        <p:xfrm>
          <a:off x="1907704" y="476672"/>
          <a:ext cx="5400600" cy="914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4" name="Номер слайда 33"/>
          <p:cNvSpPr>
            <a:spLocks noGrp="1"/>
          </p:cNvSpPr>
          <p:nvPr>
            <p:ph type="sldNum" sz="quarter" idx="12"/>
          </p:nvPr>
        </p:nvSpPr>
        <p:spPr/>
        <p:txBody>
          <a:bodyPr/>
          <a:lstStyle/>
          <a:p>
            <a:fld id="{2D9E3F1A-F4BC-46E9-81A7-51CD785F56FB}" type="slidenum">
              <a:rPr lang="uk-UA" smtClean="0"/>
              <a:t>12</a:t>
            </a:fld>
            <a:endParaRPr lang="uk-UA"/>
          </a:p>
        </p:txBody>
      </p:sp>
    </p:spTree>
    <p:extLst>
      <p:ext uri="{BB962C8B-B14F-4D97-AF65-F5344CB8AC3E}">
        <p14:creationId xmlns:p14="http://schemas.microsoft.com/office/powerpoint/2010/main" val="286262602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Схема 2"/>
          <p:cNvGraphicFramePr/>
          <p:nvPr>
            <p:extLst>
              <p:ext uri="{D42A27DB-BD31-4B8C-83A1-F6EECF244321}">
                <p14:modId xmlns:p14="http://schemas.microsoft.com/office/powerpoint/2010/main" val="3065613710"/>
              </p:ext>
            </p:extLst>
          </p:nvPr>
        </p:nvGraphicFramePr>
        <p:xfrm>
          <a:off x="971600" y="692696"/>
          <a:ext cx="7704856" cy="57606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Номер слайда 7"/>
          <p:cNvSpPr>
            <a:spLocks noGrp="1"/>
          </p:cNvSpPr>
          <p:nvPr>
            <p:ph type="sldNum" sz="quarter" idx="12"/>
          </p:nvPr>
        </p:nvSpPr>
        <p:spPr/>
        <p:txBody>
          <a:bodyPr/>
          <a:lstStyle/>
          <a:p>
            <a:fld id="{2D9E3F1A-F4BC-46E9-81A7-51CD785F56FB}" type="slidenum">
              <a:rPr lang="uk-UA" smtClean="0"/>
              <a:t>13</a:t>
            </a:fld>
            <a:endParaRPr lang="uk-UA"/>
          </a:p>
        </p:txBody>
      </p:sp>
    </p:spTree>
    <p:extLst>
      <p:ext uri="{BB962C8B-B14F-4D97-AF65-F5344CB8AC3E}">
        <p14:creationId xmlns:p14="http://schemas.microsoft.com/office/powerpoint/2010/main" val="136293405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2204864"/>
            <a:ext cx="8229600" cy="2232248"/>
          </a:xfrm>
        </p:spPr>
        <p:txBody>
          <a:bodyPr anchor="ctr"/>
          <a:lstStyle/>
          <a:p>
            <a:r>
              <a:rPr lang="uk-UA" dirty="0" smtClean="0">
                <a:solidFill>
                  <a:schemeClr val="tx1"/>
                </a:solidFill>
              </a:rPr>
              <a:t>Дякую за увагу</a:t>
            </a:r>
            <a:endParaRPr lang="uk-UA" dirty="0">
              <a:solidFill>
                <a:schemeClr val="tx1"/>
              </a:solidFill>
            </a:endParaRPr>
          </a:p>
        </p:txBody>
      </p:sp>
      <p:sp>
        <p:nvSpPr>
          <p:cNvPr id="4" name="Номер слайда 3"/>
          <p:cNvSpPr>
            <a:spLocks noGrp="1"/>
          </p:cNvSpPr>
          <p:nvPr>
            <p:ph type="sldNum" sz="quarter" idx="12"/>
          </p:nvPr>
        </p:nvSpPr>
        <p:spPr/>
        <p:txBody>
          <a:bodyPr/>
          <a:lstStyle/>
          <a:p>
            <a:fld id="{2D9E3F1A-F4BC-46E9-81A7-51CD785F56FB}" type="slidenum">
              <a:rPr lang="uk-UA" smtClean="0"/>
              <a:t>14</a:t>
            </a:fld>
            <a:endParaRPr lang="uk-UA"/>
          </a:p>
        </p:txBody>
      </p:sp>
    </p:spTree>
    <p:extLst>
      <p:ext uri="{BB962C8B-B14F-4D97-AF65-F5344CB8AC3E}">
        <p14:creationId xmlns:p14="http://schemas.microsoft.com/office/powerpoint/2010/main" val="267772499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628056" y="1067528"/>
            <a:ext cx="6192688" cy="91440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just"/>
            <a:r>
              <a:rPr lang="uk-UA" b="1" dirty="0">
                <a:solidFill>
                  <a:schemeClr val="tx1"/>
                </a:solidFill>
              </a:rPr>
              <a:t>Об'єкт</a:t>
            </a:r>
            <a:r>
              <a:rPr lang="uk-UA" b="1" dirty="0"/>
              <a:t> дослідження</a:t>
            </a:r>
            <a:r>
              <a:rPr lang="uk-UA" dirty="0"/>
              <a:t> – методи захисту інформації в системі хмарних обчислень в Україні.</a:t>
            </a:r>
          </a:p>
        </p:txBody>
      </p:sp>
      <p:sp>
        <p:nvSpPr>
          <p:cNvPr id="5" name="Прямоугольник 4"/>
          <p:cNvSpPr/>
          <p:nvPr/>
        </p:nvSpPr>
        <p:spPr>
          <a:xfrm>
            <a:off x="1628056" y="2348881"/>
            <a:ext cx="6192688" cy="136815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just"/>
            <a:r>
              <a:rPr lang="uk-UA" b="1" dirty="0"/>
              <a:t>Мета роботи</a:t>
            </a:r>
            <a:r>
              <a:rPr lang="uk-UA" dirty="0"/>
              <a:t> – </a:t>
            </a:r>
            <a:r>
              <a:rPr lang="en-US" dirty="0" smtClean="0"/>
              <a:t>o</a:t>
            </a:r>
            <a:r>
              <a:rPr lang="uk-UA" dirty="0" err="1" smtClean="0"/>
              <a:t>цінка</a:t>
            </a:r>
            <a:r>
              <a:rPr lang="uk-UA" dirty="0" smtClean="0"/>
              <a:t> </a:t>
            </a:r>
            <a:r>
              <a:rPr lang="uk-UA" dirty="0"/>
              <a:t>ідентифікованих загроз і </a:t>
            </a:r>
            <a:r>
              <a:rPr lang="uk-UA" dirty="0" err="1"/>
              <a:t>вразливостей</a:t>
            </a:r>
            <a:r>
              <a:rPr lang="uk-UA" dirty="0"/>
              <a:t> в системі хмарних обчислень, </a:t>
            </a:r>
            <a:r>
              <a:rPr lang="uk-UA" dirty="0" smtClean="0"/>
              <a:t>та </a:t>
            </a:r>
            <a:r>
              <a:rPr lang="uk-UA" dirty="0"/>
              <a:t>аналіз практик у галузі захисту інформації в хмарних обчисленнях на міжнародному рівні та їх адаптація в Україні</a:t>
            </a:r>
          </a:p>
        </p:txBody>
      </p:sp>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68673" y="4149080"/>
            <a:ext cx="4264593" cy="2232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Номер слайда 11"/>
          <p:cNvSpPr>
            <a:spLocks noGrp="1"/>
          </p:cNvSpPr>
          <p:nvPr>
            <p:ph type="sldNum" sz="quarter" idx="12"/>
          </p:nvPr>
        </p:nvSpPr>
        <p:spPr/>
        <p:txBody>
          <a:bodyPr/>
          <a:lstStyle/>
          <a:p>
            <a:fld id="{2D9E3F1A-F4BC-46E9-81A7-51CD785F56FB}" type="slidenum">
              <a:rPr lang="uk-UA" smtClean="0"/>
              <a:t>2</a:t>
            </a:fld>
            <a:endParaRPr lang="uk-UA"/>
          </a:p>
        </p:txBody>
      </p:sp>
    </p:spTree>
    <p:extLst>
      <p:ext uri="{BB962C8B-B14F-4D97-AF65-F5344CB8AC3E}">
        <p14:creationId xmlns:p14="http://schemas.microsoft.com/office/powerpoint/2010/main" val="207529685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404664"/>
            <a:ext cx="8229600" cy="576064"/>
          </a:xfrm>
        </p:spPr>
        <p:style>
          <a:lnRef idx="1">
            <a:schemeClr val="accent1"/>
          </a:lnRef>
          <a:fillRef idx="2">
            <a:schemeClr val="accent1"/>
          </a:fillRef>
          <a:effectRef idx="1">
            <a:schemeClr val="accent1"/>
          </a:effectRef>
          <a:fontRef idx="minor">
            <a:schemeClr val="dk1"/>
          </a:fontRef>
        </p:style>
        <p:txBody>
          <a:bodyPr anchor="ctr">
            <a:noAutofit/>
          </a:bodyPr>
          <a:lstStyle/>
          <a:p>
            <a:pPr>
              <a:lnSpc>
                <a:spcPct val="100000"/>
              </a:lnSpc>
            </a:pPr>
            <a:r>
              <a:rPr lang="uk-UA" sz="2400" b="1" dirty="0" smtClean="0">
                <a:effectLst/>
              </a:rPr>
              <a:t>Визначення хмарних обчислень</a:t>
            </a:r>
            <a:endParaRPr lang="uk-UA" sz="2400" b="1" dirty="0">
              <a:effectLst/>
            </a:endParaRPr>
          </a:p>
        </p:txBody>
      </p:sp>
      <p:sp>
        <p:nvSpPr>
          <p:cNvPr id="3" name="Текст 2"/>
          <p:cNvSpPr>
            <a:spLocks noGrp="1"/>
          </p:cNvSpPr>
          <p:nvPr>
            <p:ph type="body" idx="1"/>
          </p:nvPr>
        </p:nvSpPr>
        <p:spPr>
          <a:xfrm>
            <a:off x="467544" y="1196752"/>
            <a:ext cx="4040188" cy="504056"/>
          </a:xfrm>
        </p:spPr>
        <p:style>
          <a:lnRef idx="1">
            <a:schemeClr val="accent1"/>
          </a:lnRef>
          <a:fillRef idx="2">
            <a:schemeClr val="accent1"/>
          </a:fillRef>
          <a:effectRef idx="1">
            <a:schemeClr val="accent1"/>
          </a:effectRef>
          <a:fontRef idx="minor">
            <a:schemeClr val="dk1"/>
          </a:fontRef>
        </p:style>
        <p:txBody>
          <a:bodyPr anchor="ctr"/>
          <a:lstStyle/>
          <a:p>
            <a:r>
              <a:rPr lang="uk-UA" sz="1800" dirty="0">
                <a:solidFill>
                  <a:schemeClr val="tx1"/>
                </a:solidFill>
                <a:latin typeface="+mn-lt"/>
              </a:rPr>
              <a:t>Міжнародне визначення</a:t>
            </a:r>
          </a:p>
        </p:txBody>
      </p:sp>
      <p:sp>
        <p:nvSpPr>
          <p:cNvPr id="4" name="Текст 3"/>
          <p:cNvSpPr>
            <a:spLocks noGrp="1"/>
          </p:cNvSpPr>
          <p:nvPr>
            <p:ph type="body" sz="quarter" idx="3"/>
          </p:nvPr>
        </p:nvSpPr>
        <p:spPr>
          <a:xfrm>
            <a:off x="4644008" y="1196752"/>
            <a:ext cx="4041775" cy="504056"/>
          </a:xfrm>
        </p:spPr>
        <p:style>
          <a:lnRef idx="1">
            <a:schemeClr val="accent1"/>
          </a:lnRef>
          <a:fillRef idx="2">
            <a:schemeClr val="accent1"/>
          </a:fillRef>
          <a:effectRef idx="1">
            <a:schemeClr val="accent1"/>
          </a:effectRef>
          <a:fontRef idx="minor">
            <a:schemeClr val="dk1"/>
          </a:fontRef>
        </p:style>
        <p:txBody>
          <a:bodyPr anchor="ctr"/>
          <a:lstStyle/>
          <a:p>
            <a:r>
              <a:rPr lang="uk-UA" sz="1800" dirty="0">
                <a:solidFill>
                  <a:schemeClr val="tx1"/>
                </a:solidFill>
                <a:latin typeface="+mn-lt"/>
              </a:rPr>
              <a:t>Визначення в Україні</a:t>
            </a:r>
          </a:p>
        </p:txBody>
      </p:sp>
      <p:sp>
        <p:nvSpPr>
          <p:cNvPr id="5" name="Объект 4"/>
          <p:cNvSpPr>
            <a:spLocks noGrp="1"/>
          </p:cNvSpPr>
          <p:nvPr>
            <p:ph sz="quarter" idx="13"/>
          </p:nvPr>
        </p:nvSpPr>
        <p:spPr>
          <a:xfrm>
            <a:off x="467544" y="1916832"/>
            <a:ext cx="4041648" cy="2088232"/>
          </a:xfrm>
        </p:spPr>
        <p:style>
          <a:lnRef idx="1">
            <a:schemeClr val="accent1"/>
          </a:lnRef>
          <a:fillRef idx="2">
            <a:schemeClr val="accent1"/>
          </a:fillRef>
          <a:effectRef idx="1">
            <a:schemeClr val="accent1"/>
          </a:effectRef>
          <a:fontRef idx="minor">
            <a:schemeClr val="dk1"/>
          </a:fontRef>
        </p:style>
        <p:txBody>
          <a:bodyPr anchor="ctr">
            <a:normAutofit fontScale="62500" lnSpcReduction="20000"/>
          </a:bodyPr>
          <a:lstStyle/>
          <a:p>
            <a:pPr algn="just">
              <a:lnSpc>
                <a:spcPct val="120000"/>
              </a:lnSpc>
              <a:spcBef>
                <a:spcPts val="0"/>
              </a:spcBef>
            </a:pPr>
            <a:r>
              <a:rPr lang="uk-UA" sz="2600" b="1" dirty="0">
                <a:solidFill>
                  <a:schemeClr val="tx1"/>
                </a:solidFill>
                <a:latin typeface="+mn-lt"/>
              </a:rPr>
              <a:t>ISO/IEC 22123-1:2023</a:t>
            </a:r>
            <a:r>
              <a:rPr lang="uk-UA" sz="2600" dirty="0">
                <a:solidFill>
                  <a:schemeClr val="tx1"/>
                </a:solidFill>
                <a:latin typeface="+mn-lt"/>
              </a:rPr>
              <a:t>: </a:t>
            </a:r>
            <a:endParaRPr lang="uk-UA" sz="2600" dirty="0" smtClean="0">
              <a:solidFill>
                <a:schemeClr val="tx1"/>
              </a:solidFill>
              <a:latin typeface="+mn-lt"/>
            </a:endParaRPr>
          </a:p>
          <a:p>
            <a:pPr marL="0" indent="0" algn="just">
              <a:lnSpc>
                <a:spcPct val="120000"/>
              </a:lnSpc>
              <a:spcBef>
                <a:spcPts val="0"/>
              </a:spcBef>
              <a:buNone/>
            </a:pPr>
            <a:r>
              <a:rPr lang="uk-UA" sz="2600" dirty="0" smtClean="0">
                <a:solidFill>
                  <a:schemeClr val="tx1"/>
                </a:solidFill>
                <a:latin typeface="+mn-lt"/>
              </a:rPr>
              <a:t>Хмарні </a:t>
            </a:r>
            <a:r>
              <a:rPr lang="uk-UA" sz="2600" dirty="0">
                <a:solidFill>
                  <a:schemeClr val="tx1"/>
                </a:solidFill>
                <a:latin typeface="+mn-lt"/>
              </a:rPr>
              <a:t>обчислення – це парадигма для забезпечення мережевого доступу до масштабованого та еластичного пулу спільних фізичних або віртуальних ресурсів з наданням самообслуговування і адмініструванням на вимогу</a:t>
            </a:r>
          </a:p>
          <a:p>
            <a:endParaRPr lang="uk-UA" dirty="0"/>
          </a:p>
        </p:txBody>
      </p:sp>
      <p:sp>
        <p:nvSpPr>
          <p:cNvPr id="6" name="Объект 5"/>
          <p:cNvSpPr>
            <a:spLocks noGrp="1"/>
          </p:cNvSpPr>
          <p:nvPr>
            <p:ph sz="quarter" idx="14"/>
          </p:nvPr>
        </p:nvSpPr>
        <p:spPr>
          <a:xfrm>
            <a:off x="4672584" y="1916833"/>
            <a:ext cx="4041648" cy="2088231"/>
          </a:xfrm>
        </p:spPr>
        <p:style>
          <a:lnRef idx="1">
            <a:schemeClr val="accent1"/>
          </a:lnRef>
          <a:fillRef idx="2">
            <a:schemeClr val="accent1"/>
          </a:fillRef>
          <a:effectRef idx="1">
            <a:schemeClr val="accent1"/>
          </a:effectRef>
          <a:fontRef idx="minor">
            <a:schemeClr val="dk1"/>
          </a:fontRef>
        </p:style>
        <p:txBody>
          <a:bodyPr anchor="ctr">
            <a:normAutofit fontScale="40000" lnSpcReduction="20000"/>
          </a:bodyPr>
          <a:lstStyle/>
          <a:p>
            <a:pPr algn="just">
              <a:lnSpc>
                <a:spcPct val="120000"/>
              </a:lnSpc>
              <a:spcBef>
                <a:spcPts val="0"/>
              </a:spcBef>
            </a:pPr>
            <a:r>
              <a:rPr lang="uk-UA" sz="4000" b="1" dirty="0" smtClean="0">
                <a:solidFill>
                  <a:schemeClr val="tx1"/>
                </a:solidFill>
                <a:latin typeface="+mn-lt"/>
              </a:rPr>
              <a:t>Закон України «Про хмарні послуги» від 17.02.2022 № 2075-ІХ</a:t>
            </a:r>
          </a:p>
          <a:p>
            <a:pPr marL="0" indent="0" algn="just">
              <a:lnSpc>
                <a:spcPct val="120000"/>
              </a:lnSpc>
              <a:spcBef>
                <a:spcPts val="0"/>
              </a:spcBef>
              <a:buNone/>
            </a:pPr>
            <a:r>
              <a:rPr lang="uk-UA" sz="4000" dirty="0" smtClean="0">
                <a:solidFill>
                  <a:schemeClr val="tx1"/>
                </a:solidFill>
                <a:latin typeface="+mn-lt"/>
              </a:rPr>
              <a:t>Технологія </a:t>
            </a:r>
            <a:r>
              <a:rPr lang="uk-UA" sz="4000" dirty="0">
                <a:solidFill>
                  <a:schemeClr val="tx1"/>
                </a:solidFill>
                <a:latin typeface="+mn-lt"/>
              </a:rPr>
              <a:t>хмарних обчислень - технологія забезпечення дистанційного доступу на вимогу користувача до хмарної інфраструктури через електронні комунікаційні мережі.</a:t>
            </a:r>
          </a:p>
          <a:p>
            <a:pPr marL="0" indent="0" algn="just">
              <a:lnSpc>
                <a:spcPct val="120000"/>
              </a:lnSpc>
              <a:spcBef>
                <a:spcPts val="0"/>
              </a:spcBef>
              <a:buNone/>
            </a:pPr>
            <a:r>
              <a:rPr lang="uk-UA" sz="3400" dirty="0">
                <a:solidFill>
                  <a:schemeClr val="tx1"/>
                </a:solidFill>
                <a:latin typeface="+mn-lt"/>
              </a:rPr>
              <a:t> </a:t>
            </a:r>
          </a:p>
          <a:p>
            <a:endParaRPr lang="uk-UA" dirty="0"/>
          </a:p>
        </p:txBody>
      </p:sp>
      <p:pic>
        <p:nvPicPr>
          <p:cNvPr id="7" name="Рисунок 6" descr="https://images.spiceworks.com/wp-content/uploads/2021/07/09134159/38-3.png"/>
          <p:cNvPicPr/>
          <p:nvPr/>
        </p:nvPicPr>
        <p:blipFill>
          <a:blip r:embed="rId2">
            <a:extLst>
              <a:ext uri="{28A0092B-C50C-407E-A947-70E740481C1C}">
                <a14:useLocalDpi xmlns:a14="http://schemas.microsoft.com/office/drawing/2010/main" val="0"/>
              </a:ext>
            </a:extLst>
          </a:blip>
          <a:srcRect/>
          <a:stretch>
            <a:fillRect/>
          </a:stretch>
        </p:blipFill>
        <p:spPr bwMode="auto">
          <a:xfrm>
            <a:off x="2771800" y="4077072"/>
            <a:ext cx="3073668" cy="2376263"/>
          </a:xfrm>
          <a:prstGeom prst="rect">
            <a:avLst/>
          </a:prstGeom>
          <a:noFill/>
          <a:ln>
            <a:noFill/>
          </a:ln>
        </p:spPr>
      </p:pic>
      <p:sp>
        <p:nvSpPr>
          <p:cNvPr id="10" name="Номер слайда 9"/>
          <p:cNvSpPr>
            <a:spLocks noGrp="1"/>
          </p:cNvSpPr>
          <p:nvPr>
            <p:ph type="sldNum" sz="quarter" idx="12"/>
          </p:nvPr>
        </p:nvSpPr>
        <p:spPr/>
        <p:txBody>
          <a:bodyPr/>
          <a:lstStyle/>
          <a:p>
            <a:fld id="{2D9E3F1A-F4BC-46E9-81A7-51CD785F56FB}" type="slidenum">
              <a:rPr lang="uk-UA" smtClean="0"/>
              <a:t>3</a:t>
            </a:fld>
            <a:endParaRPr lang="uk-UA"/>
          </a:p>
        </p:txBody>
      </p:sp>
    </p:spTree>
    <p:extLst>
      <p:ext uri="{BB962C8B-B14F-4D97-AF65-F5344CB8AC3E}">
        <p14:creationId xmlns:p14="http://schemas.microsoft.com/office/powerpoint/2010/main" val="386921520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499993" y="548680"/>
            <a:ext cx="4415408" cy="2304256"/>
          </a:xfrm>
        </p:spPr>
        <p:style>
          <a:lnRef idx="1">
            <a:schemeClr val="accent1"/>
          </a:lnRef>
          <a:fillRef idx="2">
            <a:schemeClr val="accent1"/>
          </a:fillRef>
          <a:effectRef idx="1">
            <a:schemeClr val="accent1"/>
          </a:effectRef>
          <a:fontRef idx="minor">
            <a:schemeClr val="dk1"/>
          </a:fontRef>
        </p:style>
        <p:txBody>
          <a:bodyPr anchor="ctr"/>
          <a:lstStyle/>
          <a:p>
            <a:r>
              <a:rPr lang="en-US" b="1" dirty="0" smtClean="0">
                <a:effectLst/>
              </a:rPr>
              <a:t>X</a:t>
            </a:r>
            <a:r>
              <a:rPr lang="uk-UA" b="1" dirty="0" smtClean="0">
                <a:effectLst/>
              </a:rPr>
              <a:t>марна </a:t>
            </a:r>
            <a:r>
              <a:rPr lang="uk-UA" b="1" dirty="0">
                <a:effectLst/>
              </a:rPr>
              <a:t>послуга </a:t>
            </a:r>
            <a:r>
              <a:rPr lang="uk-UA" dirty="0">
                <a:effectLst/>
              </a:rPr>
              <a:t>- послуга з надання хмарних ресурсів за </a:t>
            </a:r>
            <a:r>
              <a:rPr lang="uk-UA" b="1" dirty="0">
                <a:effectLst/>
              </a:rPr>
              <a:t>допомогою технології хмарних обчислень</a:t>
            </a:r>
            <a:endParaRPr lang="uk-UA" b="1" dirty="0"/>
          </a:p>
        </p:txBody>
      </p:sp>
      <p:sp>
        <p:nvSpPr>
          <p:cNvPr id="4" name="Текст 3"/>
          <p:cNvSpPr>
            <a:spLocks noGrp="1"/>
          </p:cNvSpPr>
          <p:nvPr>
            <p:ph type="body" sz="half" idx="2"/>
          </p:nvPr>
        </p:nvSpPr>
        <p:spPr>
          <a:xfrm>
            <a:off x="4572000" y="3501008"/>
            <a:ext cx="4199384" cy="2553147"/>
          </a:xfrm>
        </p:spPr>
        <p:style>
          <a:lnRef idx="1">
            <a:schemeClr val="accent1"/>
          </a:lnRef>
          <a:fillRef idx="2">
            <a:schemeClr val="accent1"/>
          </a:fillRef>
          <a:effectRef idx="1">
            <a:schemeClr val="accent1"/>
          </a:effectRef>
          <a:fontRef idx="minor">
            <a:schemeClr val="dk1"/>
          </a:fontRef>
        </p:style>
        <p:txBody>
          <a:bodyPr>
            <a:normAutofit/>
          </a:bodyPr>
          <a:lstStyle/>
          <a:p>
            <a:r>
              <a:rPr lang="en-US" dirty="0" smtClean="0">
                <a:solidFill>
                  <a:schemeClr val="tx1"/>
                </a:solidFill>
                <a:latin typeface="+mn-lt"/>
              </a:rPr>
              <a:t>X</a:t>
            </a:r>
            <a:r>
              <a:rPr lang="uk-UA" dirty="0" smtClean="0">
                <a:solidFill>
                  <a:schemeClr val="tx1"/>
                </a:solidFill>
                <a:latin typeface="+mn-lt"/>
              </a:rPr>
              <a:t>марні </a:t>
            </a:r>
            <a:r>
              <a:rPr lang="uk-UA" dirty="0">
                <a:solidFill>
                  <a:schemeClr val="tx1"/>
                </a:solidFill>
                <a:latin typeface="+mn-lt"/>
              </a:rPr>
              <a:t>ресурси - будь-які технічні та програмні засоби або інші компоненти інформаційної (автоматизованої) системи, доступ до яких забезпечують технології хмарних обчислень, зокрема процесорний час (обчислювальна потужність), місце у сховищах даних, обчислювальні мережі, бази даних і комп’ютерні програми</a:t>
            </a:r>
          </a:p>
        </p:txBody>
      </p:sp>
      <p:pic>
        <p:nvPicPr>
          <p:cNvPr id="5" name="Объект 4" descr="https://images.spiceworks.com/wp-content/uploads/2021/07/02105247/Cloud-Computing.png"/>
          <p:cNvPicPr>
            <a:picLocks noGrp="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79512" y="1556793"/>
            <a:ext cx="4176464" cy="2736304"/>
          </a:xfrm>
          <a:prstGeom prst="rect">
            <a:avLst/>
          </a:prstGeom>
          <a:noFill/>
          <a:ln>
            <a:noFill/>
          </a:ln>
        </p:spPr>
      </p:pic>
      <p:sp>
        <p:nvSpPr>
          <p:cNvPr id="9" name="Номер слайда 8"/>
          <p:cNvSpPr>
            <a:spLocks noGrp="1"/>
          </p:cNvSpPr>
          <p:nvPr>
            <p:ph type="sldNum" sz="quarter" idx="12"/>
          </p:nvPr>
        </p:nvSpPr>
        <p:spPr/>
        <p:txBody>
          <a:bodyPr/>
          <a:lstStyle/>
          <a:p>
            <a:fld id="{2D9E3F1A-F4BC-46E9-81A7-51CD785F56FB}" type="slidenum">
              <a:rPr lang="uk-UA" smtClean="0"/>
              <a:t>4</a:t>
            </a:fld>
            <a:endParaRPr lang="uk-UA"/>
          </a:p>
        </p:txBody>
      </p:sp>
    </p:spTree>
    <p:extLst>
      <p:ext uri="{BB962C8B-B14F-4D97-AF65-F5344CB8AC3E}">
        <p14:creationId xmlns:p14="http://schemas.microsoft.com/office/powerpoint/2010/main" val="245150484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хема 3"/>
          <p:cNvGraphicFramePr/>
          <p:nvPr>
            <p:extLst>
              <p:ext uri="{D42A27DB-BD31-4B8C-83A1-F6EECF244321}">
                <p14:modId xmlns:p14="http://schemas.microsoft.com/office/powerpoint/2010/main" val="3835248166"/>
              </p:ext>
            </p:extLst>
          </p:nvPr>
        </p:nvGraphicFramePr>
        <p:xfrm>
          <a:off x="755576" y="836711"/>
          <a:ext cx="8136904" cy="46895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Номер слайда 5"/>
          <p:cNvSpPr>
            <a:spLocks noGrp="1"/>
          </p:cNvSpPr>
          <p:nvPr>
            <p:ph type="sldNum" sz="quarter" idx="12"/>
          </p:nvPr>
        </p:nvSpPr>
        <p:spPr/>
        <p:txBody>
          <a:bodyPr/>
          <a:lstStyle/>
          <a:p>
            <a:fld id="{2D9E3F1A-F4BC-46E9-81A7-51CD785F56FB}" type="slidenum">
              <a:rPr lang="uk-UA" smtClean="0"/>
              <a:t>5</a:t>
            </a:fld>
            <a:endParaRPr lang="uk-UA" dirty="0"/>
          </a:p>
        </p:txBody>
      </p:sp>
    </p:spTree>
    <p:extLst>
      <p:ext uri="{BB962C8B-B14F-4D97-AF65-F5344CB8AC3E}">
        <p14:creationId xmlns:p14="http://schemas.microsoft.com/office/powerpoint/2010/main" val="122851332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Схема 2"/>
          <p:cNvGraphicFramePr/>
          <p:nvPr>
            <p:extLst>
              <p:ext uri="{D42A27DB-BD31-4B8C-83A1-F6EECF244321}">
                <p14:modId xmlns:p14="http://schemas.microsoft.com/office/powerpoint/2010/main" val="1157986810"/>
              </p:ext>
            </p:extLst>
          </p:nvPr>
        </p:nvGraphicFramePr>
        <p:xfrm>
          <a:off x="971600" y="548680"/>
          <a:ext cx="7344816" cy="577400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Номер слайда 4"/>
          <p:cNvSpPr>
            <a:spLocks noGrp="1"/>
          </p:cNvSpPr>
          <p:nvPr>
            <p:ph type="sldNum" sz="quarter" idx="12"/>
          </p:nvPr>
        </p:nvSpPr>
        <p:spPr/>
        <p:txBody>
          <a:bodyPr/>
          <a:lstStyle/>
          <a:p>
            <a:fld id="{2D9E3F1A-F4BC-46E9-81A7-51CD785F56FB}" type="slidenum">
              <a:rPr lang="uk-UA" smtClean="0"/>
              <a:t>6</a:t>
            </a:fld>
            <a:endParaRPr lang="uk-UA"/>
          </a:p>
        </p:txBody>
      </p:sp>
    </p:spTree>
    <p:extLst>
      <p:ext uri="{BB962C8B-B14F-4D97-AF65-F5344CB8AC3E}">
        <p14:creationId xmlns:p14="http://schemas.microsoft.com/office/powerpoint/2010/main" val="347906163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Схема 4"/>
          <p:cNvGraphicFramePr/>
          <p:nvPr>
            <p:extLst>
              <p:ext uri="{D42A27DB-BD31-4B8C-83A1-F6EECF244321}">
                <p14:modId xmlns:p14="http://schemas.microsoft.com/office/powerpoint/2010/main" val="2419651103"/>
              </p:ext>
            </p:extLst>
          </p:nvPr>
        </p:nvGraphicFramePr>
        <p:xfrm>
          <a:off x="899592" y="332656"/>
          <a:ext cx="7787208" cy="12675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7" name="Объект 6"/>
          <p:cNvGraphicFramePr>
            <a:graphicFrameLocks noGrp="1"/>
          </p:cNvGraphicFramePr>
          <p:nvPr>
            <p:ph idx="1"/>
            <p:extLst>
              <p:ext uri="{D42A27DB-BD31-4B8C-83A1-F6EECF244321}">
                <p14:modId xmlns:p14="http://schemas.microsoft.com/office/powerpoint/2010/main" val="3717661330"/>
              </p:ext>
            </p:extLst>
          </p:nvPr>
        </p:nvGraphicFramePr>
        <p:xfrm>
          <a:off x="467544" y="3717032"/>
          <a:ext cx="8219256" cy="2664297"/>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pic>
        <p:nvPicPr>
          <p:cNvPr id="4" name="Рисунок 3" descr="https://k21academy.com/wp-content/uploads/2020/04/Cloud-CDeployment-Model-1-e1627451820602-1024x318.png"/>
          <p:cNvPicPr/>
          <p:nvPr/>
        </p:nvPicPr>
        <p:blipFill>
          <a:blip r:embed="rId12">
            <a:extLst>
              <a:ext uri="{28A0092B-C50C-407E-A947-70E740481C1C}">
                <a14:useLocalDpi xmlns:a14="http://schemas.microsoft.com/office/drawing/2010/main" val="0"/>
              </a:ext>
            </a:extLst>
          </a:blip>
          <a:srcRect/>
          <a:stretch>
            <a:fillRect/>
          </a:stretch>
        </p:blipFill>
        <p:spPr bwMode="auto">
          <a:xfrm>
            <a:off x="899593" y="1772816"/>
            <a:ext cx="7704856" cy="1612523"/>
          </a:xfrm>
          <a:prstGeom prst="rect">
            <a:avLst/>
          </a:prstGeom>
          <a:noFill/>
          <a:ln>
            <a:noFill/>
          </a:ln>
        </p:spPr>
      </p:pic>
      <p:sp>
        <p:nvSpPr>
          <p:cNvPr id="9" name="Номер слайда 8"/>
          <p:cNvSpPr>
            <a:spLocks noGrp="1"/>
          </p:cNvSpPr>
          <p:nvPr>
            <p:ph type="sldNum" sz="quarter" idx="12"/>
          </p:nvPr>
        </p:nvSpPr>
        <p:spPr/>
        <p:txBody>
          <a:bodyPr/>
          <a:lstStyle/>
          <a:p>
            <a:fld id="{2D9E3F1A-F4BC-46E9-81A7-51CD785F56FB}" type="slidenum">
              <a:rPr lang="uk-UA" smtClean="0"/>
              <a:t>7</a:t>
            </a:fld>
            <a:endParaRPr lang="uk-UA"/>
          </a:p>
        </p:txBody>
      </p:sp>
    </p:spTree>
    <p:extLst>
      <p:ext uri="{BB962C8B-B14F-4D97-AF65-F5344CB8AC3E}">
        <p14:creationId xmlns:p14="http://schemas.microsoft.com/office/powerpoint/2010/main" val="345886591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extLst>
              <p:ext uri="{D42A27DB-BD31-4B8C-83A1-F6EECF244321}">
                <p14:modId xmlns:p14="http://schemas.microsoft.com/office/powerpoint/2010/main" val="1645341034"/>
              </p:ext>
            </p:extLst>
          </p:nvPr>
        </p:nvGraphicFramePr>
        <p:xfrm>
          <a:off x="827584" y="379177"/>
          <a:ext cx="7704856" cy="5791704"/>
        </p:xfrm>
        <a:graphic>
          <a:graphicData uri="http://schemas.openxmlformats.org/drawingml/2006/table">
            <a:tbl>
              <a:tblPr firstRow="1" firstCol="1" bandRow="1">
                <a:tableStyleId>{5C22544A-7EE6-4342-B048-85BDC9FD1C3A}</a:tableStyleId>
              </a:tblPr>
              <a:tblGrid>
                <a:gridCol w="428049"/>
                <a:gridCol w="1156127"/>
                <a:gridCol w="6120680"/>
              </a:tblGrid>
              <a:tr h="258219">
                <a:tc>
                  <a:txBody>
                    <a:bodyPr/>
                    <a:lstStyle/>
                    <a:p>
                      <a:pPr algn="ctr">
                        <a:lnSpc>
                          <a:spcPct val="100000"/>
                        </a:lnSpc>
                        <a:spcAft>
                          <a:spcPts val="0"/>
                        </a:spcAft>
                      </a:pPr>
                      <a:r>
                        <a:rPr lang="uk-UA" sz="1400" dirty="0">
                          <a:effectLst/>
                          <a:latin typeface="+mn-lt"/>
                        </a:rPr>
                        <a:t>D</a:t>
                      </a:r>
                      <a:endParaRPr lang="uk-UA" sz="1400" dirty="0">
                        <a:effectLst/>
                        <a:latin typeface="+mn-lt"/>
                        <a:ea typeface="Calibri"/>
                        <a:cs typeface="Times New Roman"/>
                      </a:endParaRPr>
                    </a:p>
                  </a:txBody>
                  <a:tcPr marL="45260" marR="45260" marT="0" marB="0"/>
                </a:tc>
                <a:tc>
                  <a:txBody>
                    <a:bodyPr/>
                    <a:lstStyle/>
                    <a:p>
                      <a:pPr algn="ctr">
                        <a:lnSpc>
                          <a:spcPct val="100000"/>
                        </a:lnSpc>
                        <a:spcAft>
                          <a:spcPts val="0"/>
                        </a:spcAft>
                      </a:pPr>
                      <a:r>
                        <a:rPr lang="uk-UA" sz="1400" dirty="0">
                          <a:effectLst/>
                          <a:latin typeface="+mn-lt"/>
                        </a:rPr>
                        <a:t>Вразливості</a:t>
                      </a:r>
                      <a:endParaRPr lang="uk-UA" sz="1400" dirty="0">
                        <a:effectLst/>
                        <a:latin typeface="+mn-lt"/>
                        <a:ea typeface="Calibri"/>
                        <a:cs typeface="Times New Roman"/>
                      </a:endParaRPr>
                    </a:p>
                  </a:txBody>
                  <a:tcPr marL="45260" marR="45260" marT="0" marB="0">
                    <a:solidFill>
                      <a:srgbClr val="FF3300"/>
                    </a:solidFill>
                  </a:tcPr>
                </a:tc>
                <a:tc>
                  <a:txBody>
                    <a:bodyPr/>
                    <a:lstStyle/>
                    <a:p>
                      <a:pPr algn="ctr">
                        <a:lnSpc>
                          <a:spcPct val="100000"/>
                        </a:lnSpc>
                        <a:spcAft>
                          <a:spcPts val="0"/>
                        </a:spcAft>
                      </a:pPr>
                      <a:r>
                        <a:rPr lang="uk-UA" sz="1400" dirty="0">
                          <a:effectLst/>
                          <a:latin typeface="+mn-lt"/>
                        </a:rPr>
                        <a:t>Опис</a:t>
                      </a:r>
                      <a:endParaRPr lang="uk-UA" sz="1400" dirty="0">
                        <a:effectLst/>
                        <a:latin typeface="+mn-lt"/>
                        <a:ea typeface="Calibri"/>
                        <a:cs typeface="Times New Roman"/>
                      </a:endParaRPr>
                    </a:p>
                  </a:txBody>
                  <a:tcPr marL="45260" marR="45260" marT="0" marB="0">
                    <a:solidFill>
                      <a:srgbClr val="FF3300"/>
                    </a:solidFill>
                  </a:tcPr>
                </a:tc>
              </a:tr>
              <a:tr h="774658">
                <a:tc rowSpan="5">
                  <a:txBody>
                    <a:bodyPr/>
                    <a:lstStyle/>
                    <a:p>
                      <a:pPr algn="ctr">
                        <a:lnSpc>
                          <a:spcPct val="100000"/>
                        </a:lnSpc>
                        <a:spcAft>
                          <a:spcPts val="0"/>
                        </a:spcAft>
                      </a:pPr>
                      <a:endParaRPr lang="en-US" sz="1400" dirty="0" smtClean="0">
                        <a:effectLst/>
                        <a:latin typeface="+mn-lt"/>
                      </a:endParaRPr>
                    </a:p>
                    <a:p>
                      <a:pPr algn="ctr">
                        <a:lnSpc>
                          <a:spcPct val="100000"/>
                        </a:lnSpc>
                        <a:spcAft>
                          <a:spcPts val="0"/>
                        </a:spcAft>
                      </a:pPr>
                      <a:endParaRPr lang="en-US" sz="1400" dirty="0" smtClean="0">
                        <a:effectLst/>
                        <a:latin typeface="+mn-lt"/>
                      </a:endParaRPr>
                    </a:p>
                    <a:p>
                      <a:pPr algn="ctr">
                        <a:lnSpc>
                          <a:spcPct val="100000"/>
                        </a:lnSpc>
                        <a:spcAft>
                          <a:spcPts val="0"/>
                        </a:spcAft>
                      </a:pPr>
                      <a:endParaRPr lang="en-US" sz="1400" dirty="0" smtClean="0">
                        <a:effectLst/>
                        <a:latin typeface="+mn-lt"/>
                      </a:endParaRPr>
                    </a:p>
                    <a:p>
                      <a:pPr algn="ctr">
                        <a:lnSpc>
                          <a:spcPct val="100000"/>
                        </a:lnSpc>
                        <a:spcAft>
                          <a:spcPts val="0"/>
                        </a:spcAft>
                      </a:pPr>
                      <a:endParaRPr lang="en-US" sz="1400" dirty="0" smtClean="0">
                        <a:effectLst/>
                        <a:latin typeface="+mn-lt"/>
                      </a:endParaRPr>
                    </a:p>
                    <a:p>
                      <a:pPr algn="ctr">
                        <a:lnSpc>
                          <a:spcPct val="100000"/>
                        </a:lnSpc>
                        <a:spcAft>
                          <a:spcPts val="0"/>
                        </a:spcAft>
                      </a:pPr>
                      <a:r>
                        <a:rPr lang="uk-UA" sz="1400" dirty="0" smtClean="0">
                          <a:effectLst/>
                          <a:latin typeface="+mn-lt"/>
                        </a:rPr>
                        <a:t>01</a:t>
                      </a:r>
                      <a:endParaRPr lang="uk-UA" sz="1400" dirty="0">
                        <a:effectLst/>
                        <a:latin typeface="+mn-lt"/>
                        <a:ea typeface="Calibri"/>
                        <a:cs typeface="Times New Roman"/>
                      </a:endParaRPr>
                    </a:p>
                  </a:txBody>
                  <a:tcPr marL="45260" marR="45260" marT="0" marB="0"/>
                </a:tc>
                <a:tc rowSpan="5">
                  <a:txBody>
                    <a:bodyPr/>
                    <a:lstStyle/>
                    <a:p>
                      <a:pPr algn="just">
                        <a:lnSpc>
                          <a:spcPct val="100000"/>
                        </a:lnSpc>
                        <a:spcAft>
                          <a:spcPts val="0"/>
                        </a:spcAft>
                      </a:pPr>
                      <a:r>
                        <a:rPr lang="uk-UA" sz="1400" dirty="0">
                          <a:effectLst/>
                          <a:latin typeface="+mn-lt"/>
                        </a:rPr>
                        <a:t>Незахищені інтерфейси та API</a:t>
                      </a:r>
                      <a:endParaRPr lang="uk-UA" sz="1400" dirty="0">
                        <a:effectLst/>
                        <a:latin typeface="+mn-lt"/>
                        <a:ea typeface="Calibri"/>
                        <a:cs typeface="Times New Roman"/>
                      </a:endParaRPr>
                    </a:p>
                  </a:txBody>
                  <a:tcPr marL="45260" marR="45260" marT="0" marB="0"/>
                </a:tc>
                <a:tc>
                  <a:txBody>
                    <a:bodyPr/>
                    <a:lstStyle/>
                    <a:p>
                      <a:pPr algn="just">
                        <a:lnSpc>
                          <a:spcPct val="100000"/>
                        </a:lnSpc>
                        <a:spcAft>
                          <a:spcPts val="0"/>
                        </a:spcAft>
                      </a:pPr>
                      <a:r>
                        <a:rPr lang="uk-UA" sz="1400" dirty="0">
                          <a:effectLst/>
                          <a:latin typeface="+mn-lt"/>
                        </a:rPr>
                        <a:t>Хмарні провайдери пропонують послуги, до яких можна отримати доступ через API (SOAP, REST або HTTP з XML/JSON). Безпека хмари залежить від безпеки цих інтерфейсів. Деякі проблеми:</a:t>
                      </a:r>
                      <a:endParaRPr lang="uk-UA" sz="1400" dirty="0">
                        <a:effectLst/>
                        <a:latin typeface="+mn-lt"/>
                        <a:ea typeface="Calibri"/>
                        <a:cs typeface="Times New Roman"/>
                      </a:endParaRPr>
                    </a:p>
                  </a:txBody>
                  <a:tcPr marL="45260" marR="45260" marT="0" marB="0"/>
                </a:tc>
              </a:tr>
              <a:tr h="258219">
                <a:tc vMerge="1">
                  <a:txBody>
                    <a:bodyPr/>
                    <a:lstStyle/>
                    <a:p>
                      <a:endParaRPr lang="uk-UA"/>
                    </a:p>
                  </a:txBody>
                  <a:tcPr/>
                </a:tc>
                <a:tc vMerge="1">
                  <a:txBody>
                    <a:bodyPr/>
                    <a:lstStyle/>
                    <a:p>
                      <a:endParaRPr lang="uk-UA"/>
                    </a:p>
                  </a:txBody>
                  <a:tcPr/>
                </a:tc>
                <a:tc>
                  <a:txBody>
                    <a:bodyPr/>
                    <a:lstStyle/>
                    <a:p>
                      <a:pPr algn="just">
                        <a:lnSpc>
                          <a:spcPct val="100000"/>
                        </a:lnSpc>
                        <a:spcAft>
                          <a:spcPts val="0"/>
                        </a:spcAft>
                      </a:pPr>
                      <a:r>
                        <a:rPr lang="uk-UA" sz="1400" dirty="0">
                          <a:effectLst/>
                          <a:latin typeface="+mn-lt"/>
                        </a:rPr>
                        <a:t>а) Слабкі облікові дані</a:t>
                      </a:r>
                      <a:endParaRPr lang="uk-UA" sz="1400" dirty="0">
                        <a:effectLst/>
                        <a:latin typeface="+mn-lt"/>
                        <a:ea typeface="Calibri"/>
                        <a:cs typeface="Times New Roman"/>
                      </a:endParaRPr>
                    </a:p>
                  </a:txBody>
                  <a:tcPr marL="45260" marR="45260" marT="0" marB="0"/>
                </a:tc>
              </a:tr>
              <a:tr h="258219">
                <a:tc vMerge="1">
                  <a:txBody>
                    <a:bodyPr/>
                    <a:lstStyle/>
                    <a:p>
                      <a:endParaRPr lang="uk-UA"/>
                    </a:p>
                  </a:txBody>
                  <a:tcPr/>
                </a:tc>
                <a:tc vMerge="1">
                  <a:txBody>
                    <a:bodyPr/>
                    <a:lstStyle/>
                    <a:p>
                      <a:endParaRPr lang="uk-UA"/>
                    </a:p>
                  </a:txBody>
                  <a:tcPr/>
                </a:tc>
                <a:tc>
                  <a:txBody>
                    <a:bodyPr/>
                    <a:lstStyle/>
                    <a:p>
                      <a:pPr algn="just">
                        <a:lnSpc>
                          <a:spcPct val="100000"/>
                        </a:lnSpc>
                        <a:spcAft>
                          <a:spcPts val="0"/>
                        </a:spcAft>
                      </a:pPr>
                      <a:r>
                        <a:rPr lang="uk-UA" sz="1400" dirty="0">
                          <a:effectLst/>
                          <a:latin typeface="+mn-lt"/>
                        </a:rPr>
                        <a:t>b) Недостатні перевірки авторизації</a:t>
                      </a:r>
                      <a:endParaRPr lang="uk-UA" sz="1400" dirty="0">
                        <a:effectLst/>
                        <a:latin typeface="+mn-lt"/>
                        <a:ea typeface="Calibri"/>
                        <a:cs typeface="Times New Roman"/>
                      </a:endParaRPr>
                    </a:p>
                  </a:txBody>
                  <a:tcPr marL="45260" marR="45260" marT="0" marB="0"/>
                </a:tc>
              </a:tr>
              <a:tr h="258219">
                <a:tc vMerge="1">
                  <a:txBody>
                    <a:bodyPr/>
                    <a:lstStyle/>
                    <a:p>
                      <a:endParaRPr lang="uk-UA"/>
                    </a:p>
                  </a:txBody>
                  <a:tcPr/>
                </a:tc>
                <a:tc vMerge="1">
                  <a:txBody>
                    <a:bodyPr/>
                    <a:lstStyle/>
                    <a:p>
                      <a:endParaRPr lang="uk-UA"/>
                    </a:p>
                  </a:txBody>
                  <a:tcPr/>
                </a:tc>
                <a:tc>
                  <a:txBody>
                    <a:bodyPr/>
                    <a:lstStyle/>
                    <a:p>
                      <a:pPr algn="just">
                        <a:lnSpc>
                          <a:spcPct val="100000"/>
                        </a:lnSpc>
                        <a:spcAft>
                          <a:spcPts val="0"/>
                        </a:spcAft>
                      </a:pPr>
                      <a:r>
                        <a:rPr lang="uk-UA" sz="1400" dirty="0">
                          <a:effectLst/>
                          <a:latin typeface="+mn-lt"/>
                        </a:rPr>
                        <a:t>c) Недостатня перевірка вхідних даних</a:t>
                      </a:r>
                      <a:endParaRPr lang="uk-UA" sz="1400" dirty="0">
                        <a:effectLst/>
                        <a:latin typeface="+mn-lt"/>
                        <a:ea typeface="Calibri"/>
                        <a:cs typeface="Times New Roman"/>
                      </a:endParaRPr>
                    </a:p>
                  </a:txBody>
                  <a:tcPr marL="45260" marR="45260" marT="0" marB="0"/>
                </a:tc>
              </a:tr>
              <a:tr h="637341">
                <a:tc vMerge="1">
                  <a:txBody>
                    <a:bodyPr/>
                    <a:lstStyle/>
                    <a:p>
                      <a:endParaRPr lang="uk-UA"/>
                    </a:p>
                  </a:txBody>
                  <a:tcPr/>
                </a:tc>
                <a:tc vMerge="1">
                  <a:txBody>
                    <a:bodyPr/>
                    <a:lstStyle/>
                    <a:p>
                      <a:endParaRPr lang="uk-UA"/>
                    </a:p>
                  </a:txBody>
                  <a:tcPr/>
                </a:tc>
                <a:tc>
                  <a:txBody>
                    <a:bodyPr/>
                    <a:lstStyle/>
                    <a:p>
                      <a:pPr algn="just">
                        <a:lnSpc>
                          <a:spcPct val="100000"/>
                        </a:lnSpc>
                        <a:spcAft>
                          <a:spcPts val="0"/>
                        </a:spcAft>
                      </a:pPr>
                      <a:r>
                        <a:rPr lang="uk-UA" sz="1400" dirty="0">
                          <a:effectLst/>
                          <a:latin typeface="+mn-lt"/>
                        </a:rPr>
                        <a:t>Крім того, хмарні API все ще незрілі, що означає, що вони часто оновлюються. Виправлена ​​помилка може створити ще одну дірку в безпеці програми.</a:t>
                      </a:r>
                      <a:endParaRPr lang="uk-UA" sz="1400" dirty="0">
                        <a:effectLst/>
                        <a:latin typeface="+mn-lt"/>
                        <a:ea typeface="Calibri"/>
                        <a:cs typeface="Times New Roman"/>
                      </a:endParaRPr>
                    </a:p>
                  </a:txBody>
                  <a:tcPr marL="45260" marR="45260" marT="0" marB="0"/>
                </a:tc>
              </a:tr>
              <a:tr h="774658">
                <a:tc>
                  <a:txBody>
                    <a:bodyPr/>
                    <a:lstStyle/>
                    <a:p>
                      <a:pPr algn="ctr">
                        <a:lnSpc>
                          <a:spcPct val="100000"/>
                        </a:lnSpc>
                        <a:spcAft>
                          <a:spcPts val="0"/>
                        </a:spcAft>
                      </a:pPr>
                      <a:endParaRPr lang="en-US" sz="1400" dirty="0" smtClean="0">
                        <a:effectLst/>
                        <a:latin typeface="+mn-lt"/>
                      </a:endParaRPr>
                    </a:p>
                    <a:p>
                      <a:pPr algn="ctr">
                        <a:lnSpc>
                          <a:spcPct val="100000"/>
                        </a:lnSpc>
                        <a:spcAft>
                          <a:spcPts val="0"/>
                        </a:spcAft>
                      </a:pPr>
                      <a:r>
                        <a:rPr lang="uk-UA" sz="1400" dirty="0" smtClean="0">
                          <a:effectLst/>
                          <a:latin typeface="+mn-lt"/>
                        </a:rPr>
                        <a:t>02</a:t>
                      </a:r>
                      <a:endParaRPr lang="uk-UA" sz="1400" dirty="0">
                        <a:effectLst/>
                        <a:latin typeface="+mn-lt"/>
                        <a:ea typeface="Calibri"/>
                        <a:cs typeface="Times New Roman"/>
                      </a:endParaRPr>
                    </a:p>
                  </a:txBody>
                  <a:tcPr marL="45260" marR="45260" marT="0" marB="0"/>
                </a:tc>
                <a:tc>
                  <a:txBody>
                    <a:bodyPr/>
                    <a:lstStyle/>
                    <a:p>
                      <a:pPr algn="just">
                        <a:lnSpc>
                          <a:spcPct val="100000"/>
                        </a:lnSpc>
                        <a:spcAft>
                          <a:spcPts val="0"/>
                        </a:spcAft>
                      </a:pPr>
                      <a:r>
                        <a:rPr lang="uk-UA" sz="1400" dirty="0">
                          <a:effectLst/>
                          <a:latin typeface="+mn-lt"/>
                        </a:rPr>
                        <a:t>Необмежений розподіл ресурсів</a:t>
                      </a:r>
                      <a:endParaRPr lang="uk-UA" sz="1400" dirty="0">
                        <a:effectLst/>
                        <a:latin typeface="+mn-lt"/>
                        <a:ea typeface="Calibri"/>
                        <a:cs typeface="Times New Roman"/>
                      </a:endParaRPr>
                    </a:p>
                  </a:txBody>
                  <a:tcPr marL="45260" marR="45260" marT="0" marB="0"/>
                </a:tc>
                <a:tc>
                  <a:txBody>
                    <a:bodyPr/>
                    <a:lstStyle/>
                    <a:p>
                      <a:pPr algn="just">
                        <a:lnSpc>
                          <a:spcPct val="100000"/>
                        </a:lnSpc>
                        <a:spcAft>
                          <a:spcPts val="0"/>
                        </a:spcAft>
                      </a:pPr>
                      <a:r>
                        <a:rPr lang="uk-UA" sz="1400" dirty="0">
                          <a:effectLst/>
                          <a:latin typeface="+mn-lt"/>
                        </a:rPr>
                        <a:t>Неточне моделювання використання ресурсів може призвести до надмірного резервування або надмірного виділення ресурсів.</a:t>
                      </a:r>
                      <a:endParaRPr lang="uk-UA" sz="1400" dirty="0">
                        <a:effectLst/>
                        <a:latin typeface="+mn-lt"/>
                        <a:ea typeface="Calibri"/>
                        <a:cs typeface="Times New Roman"/>
                      </a:endParaRPr>
                    </a:p>
                  </a:txBody>
                  <a:tcPr marL="45260" marR="45260" marT="0" marB="0"/>
                </a:tc>
              </a:tr>
              <a:tr h="516439">
                <a:tc rowSpan="6">
                  <a:txBody>
                    <a:bodyPr/>
                    <a:lstStyle/>
                    <a:p>
                      <a:pPr algn="ctr">
                        <a:lnSpc>
                          <a:spcPct val="100000"/>
                        </a:lnSpc>
                        <a:spcAft>
                          <a:spcPts val="0"/>
                        </a:spcAft>
                      </a:pPr>
                      <a:endParaRPr lang="en-US" sz="1400" dirty="0" smtClean="0">
                        <a:effectLst/>
                        <a:latin typeface="+mn-lt"/>
                      </a:endParaRPr>
                    </a:p>
                    <a:p>
                      <a:pPr algn="ctr">
                        <a:lnSpc>
                          <a:spcPct val="100000"/>
                        </a:lnSpc>
                        <a:spcAft>
                          <a:spcPts val="0"/>
                        </a:spcAft>
                      </a:pPr>
                      <a:endParaRPr lang="en-US" sz="1400" dirty="0" smtClean="0">
                        <a:effectLst/>
                        <a:latin typeface="+mn-lt"/>
                      </a:endParaRPr>
                    </a:p>
                    <a:p>
                      <a:pPr algn="ctr">
                        <a:lnSpc>
                          <a:spcPct val="100000"/>
                        </a:lnSpc>
                        <a:spcAft>
                          <a:spcPts val="0"/>
                        </a:spcAft>
                      </a:pPr>
                      <a:endParaRPr lang="en-US" sz="1400" dirty="0" smtClean="0">
                        <a:effectLst/>
                        <a:latin typeface="+mn-lt"/>
                      </a:endParaRPr>
                    </a:p>
                    <a:p>
                      <a:pPr algn="ctr">
                        <a:lnSpc>
                          <a:spcPct val="100000"/>
                        </a:lnSpc>
                        <a:spcAft>
                          <a:spcPts val="0"/>
                        </a:spcAft>
                      </a:pPr>
                      <a:endParaRPr lang="en-US" sz="1400" dirty="0" smtClean="0">
                        <a:effectLst/>
                        <a:latin typeface="+mn-lt"/>
                      </a:endParaRPr>
                    </a:p>
                    <a:p>
                      <a:pPr algn="ctr">
                        <a:lnSpc>
                          <a:spcPct val="100000"/>
                        </a:lnSpc>
                        <a:spcAft>
                          <a:spcPts val="0"/>
                        </a:spcAft>
                      </a:pPr>
                      <a:r>
                        <a:rPr lang="uk-UA" sz="1400" dirty="0" smtClean="0">
                          <a:effectLst/>
                          <a:latin typeface="+mn-lt"/>
                        </a:rPr>
                        <a:t>03</a:t>
                      </a:r>
                      <a:endParaRPr lang="uk-UA" sz="1400" dirty="0">
                        <a:effectLst/>
                        <a:latin typeface="+mn-lt"/>
                        <a:ea typeface="Calibri"/>
                        <a:cs typeface="Times New Roman"/>
                      </a:endParaRPr>
                    </a:p>
                  </a:txBody>
                  <a:tcPr marL="45260" marR="45260" marT="0" marB="0"/>
                </a:tc>
                <a:tc rowSpan="6">
                  <a:txBody>
                    <a:bodyPr/>
                    <a:lstStyle/>
                    <a:p>
                      <a:pPr algn="l">
                        <a:lnSpc>
                          <a:spcPct val="100000"/>
                        </a:lnSpc>
                        <a:spcAft>
                          <a:spcPts val="0"/>
                        </a:spcAft>
                      </a:pPr>
                      <a:r>
                        <a:rPr lang="uk-UA" sz="1400" dirty="0">
                          <a:effectLst/>
                          <a:latin typeface="+mn-lt"/>
                        </a:rPr>
                        <a:t>Вразливості, пов’язані з даними</a:t>
                      </a:r>
                      <a:endParaRPr lang="uk-UA" sz="1400" dirty="0">
                        <a:effectLst/>
                        <a:latin typeface="+mn-lt"/>
                        <a:ea typeface="Calibri"/>
                        <a:cs typeface="Times New Roman"/>
                      </a:endParaRPr>
                    </a:p>
                  </a:txBody>
                  <a:tcPr marL="45260" marR="45260" marT="0" marB="0"/>
                </a:tc>
                <a:tc>
                  <a:txBody>
                    <a:bodyPr/>
                    <a:lstStyle/>
                    <a:p>
                      <a:pPr algn="just">
                        <a:lnSpc>
                          <a:spcPct val="100000"/>
                        </a:lnSpc>
                        <a:spcAft>
                          <a:spcPts val="0"/>
                        </a:spcAft>
                      </a:pPr>
                      <a:r>
                        <a:rPr lang="uk-UA" sz="1400" dirty="0">
                          <a:effectLst/>
                          <a:latin typeface="+mn-lt"/>
                        </a:rPr>
                        <a:t>a) Дані можуть бути розміщені разом із даними невідомих власників (конкурентів або зловмисників) із слабким розділенням.</a:t>
                      </a:r>
                      <a:endParaRPr lang="uk-UA" sz="1400" dirty="0">
                        <a:effectLst/>
                        <a:latin typeface="+mn-lt"/>
                        <a:ea typeface="Calibri"/>
                        <a:cs typeface="Times New Roman"/>
                      </a:endParaRPr>
                    </a:p>
                  </a:txBody>
                  <a:tcPr marL="45260" marR="45260" marT="0" marB="0"/>
                </a:tc>
              </a:tr>
              <a:tr h="424895">
                <a:tc vMerge="1">
                  <a:txBody>
                    <a:bodyPr/>
                    <a:lstStyle/>
                    <a:p>
                      <a:endParaRPr lang="uk-UA"/>
                    </a:p>
                  </a:txBody>
                  <a:tcPr/>
                </a:tc>
                <a:tc vMerge="1">
                  <a:txBody>
                    <a:bodyPr/>
                    <a:lstStyle/>
                    <a:p>
                      <a:endParaRPr lang="uk-UA"/>
                    </a:p>
                  </a:txBody>
                  <a:tcPr/>
                </a:tc>
                <a:tc>
                  <a:txBody>
                    <a:bodyPr/>
                    <a:lstStyle/>
                    <a:p>
                      <a:pPr algn="just">
                        <a:lnSpc>
                          <a:spcPct val="100000"/>
                        </a:lnSpc>
                        <a:spcAft>
                          <a:spcPts val="0"/>
                        </a:spcAft>
                      </a:pPr>
                      <a:r>
                        <a:rPr lang="uk-UA" sz="1400" dirty="0">
                          <a:effectLst/>
                          <a:latin typeface="+mn-lt"/>
                        </a:rPr>
                        <a:t>b) Дані можуть знаходитися в різних юрисдикціях з різним законодавством.</a:t>
                      </a:r>
                      <a:endParaRPr lang="uk-UA" sz="1400" dirty="0">
                        <a:effectLst/>
                        <a:latin typeface="+mn-lt"/>
                        <a:ea typeface="Calibri"/>
                        <a:cs typeface="Times New Roman"/>
                      </a:endParaRPr>
                    </a:p>
                  </a:txBody>
                  <a:tcPr marL="45260" marR="45260" marT="0" marB="0"/>
                </a:tc>
              </a:tr>
              <a:tr h="258219">
                <a:tc vMerge="1">
                  <a:txBody>
                    <a:bodyPr/>
                    <a:lstStyle/>
                    <a:p>
                      <a:endParaRPr lang="uk-UA"/>
                    </a:p>
                  </a:txBody>
                  <a:tcPr/>
                </a:tc>
                <a:tc vMerge="1">
                  <a:txBody>
                    <a:bodyPr/>
                    <a:lstStyle/>
                    <a:p>
                      <a:endParaRPr lang="uk-UA"/>
                    </a:p>
                  </a:txBody>
                  <a:tcPr/>
                </a:tc>
                <a:tc>
                  <a:txBody>
                    <a:bodyPr/>
                    <a:lstStyle/>
                    <a:p>
                      <a:pPr algn="just">
                        <a:lnSpc>
                          <a:spcPct val="100000"/>
                        </a:lnSpc>
                        <a:spcAft>
                          <a:spcPts val="0"/>
                        </a:spcAft>
                      </a:pPr>
                      <a:r>
                        <a:rPr lang="uk-UA" sz="1400" dirty="0">
                          <a:effectLst/>
                          <a:latin typeface="+mn-lt"/>
                        </a:rPr>
                        <a:t>c) Неповне видалення даних – дані не можуть бути повністю видалені.</a:t>
                      </a:r>
                      <a:endParaRPr lang="uk-UA" sz="1400" dirty="0">
                        <a:effectLst/>
                        <a:latin typeface="+mn-lt"/>
                        <a:ea typeface="Calibri"/>
                        <a:cs typeface="Times New Roman"/>
                      </a:endParaRPr>
                    </a:p>
                  </a:txBody>
                  <a:tcPr marL="45260" marR="45260" marT="0" marB="0"/>
                </a:tc>
              </a:tr>
              <a:tr h="424895">
                <a:tc vMerge="1">
                  <a:txBody>
                    <a:bodyPr/>
                    <a:lstStyle/>
                    <a:p>
                      <a:endParaRPr lang="uk-UA"/>
                    </a:p>
                  </a:txBody>
                  <a:tcPr/>
                </a:tc>
                <a:tc vMerge="1">
                  <a:txBody>
                    <a:bodyPr/>
                    <a:lstStyle/>
                    <a:p>
                      <a:endParaRPr lang="uk-UA"/>
                    </a:p>
                  </a:txBody>
                  <a:tcPr/>
                </a:tc>
                <a:tc>
                  <a:txBody>
                    <a:bodyPr/>
                    <a:lstStyle/>
                    <a:p>
                      <a:pPr algn="just">
                        <a:lnSpc>
                          <a:spcPct val="100000"/>
                        </a:lnSpc>
                        <a:spcAft>
                          <a:spcPts val="0"/>
                        </a:spcAft>
                      </a:pPr>
                      <a:r>
                        <a:rPr lang="uk-UA" sz="1400" dirty="0">
                          <a:effectLst/>
                          <a:latin typeface="+mn-lt"/>
                        </a:rPr>
                        <a:t>d) Резервне копіювання даних, виконане ненадійними сторонніми постачальниками.</a:t>
                      </a:r>
                      <a:endParaRPr lang="uk-UA" sz="1400" dirty="0">
                        <a:effectLst/>
                        <a:latin typeface="+mn-lt"/>
                        <a:ea typeface="Calibri"/>
                        <a:cs typeface="Times New Roman"/>
                      </a:endParaRPr>
                    </a:p>
                  </a:txBody>
                  <a:tcPr marL="45260" marR="45260" marT="0" marB="0"/>
                </a:tc>
              </a:tr>
              <a:tr h="516439">
                <a:tc vMerge="1">
                  <a:txBody>
                    <a:bodyPr/>
                    <a:lstStyle/>
                    <a:p>
                      <a:endParaRPr lang="uk-UA"/>
                    </a:p>
                  </a:txBody>
                  <a:tcPr/>
                </a:tc>
                <a:tc vMerge="1">
                  <a:txBody>
                    <a:bodyPr/>
                    <a:lstStyle/>
                    <a:p>
                      <a:endParaRPr lang="uk-UA"/>
                    </a:p>
                  </a:txBody>
                  <a:tcPr/>
                </a:tc>
                <a:tc>
                  <a:txBody>
                    <a:bodyPr/>
                    <a:lstStyle/>
                    <a:p>
                      <a:pPr algn="just">
                        <a:lnSpc>
                          <a:spcPct val="100000"/>
                        </a:lnSpc>
                        <a:spcAft>
                          <a:spcPts val="0"/>
                        </a:spcAft>
                      </a:pPr>
                      <a:r>
                        <a:rPr lang="uk-UA" sz="1400" dirty="0">
                          <a:effectLst/>
                          <a:latin typeface="+mn-lt"/>
                        </a:rPr>
                        <a:t>e) Інформація про місцезнаходження даних зазвичай недоступна або не розкривається користувачам.</a:t>
                      </a:r>
                      <a:endParaRPr lang="uk-UA" sz="1400" dirty="0">
                        <a:effectLst/>
                        <a:latin typeface="+mn-lt"/>
                        <a:ea typeface="Calibri"/>
                        <a:cs typeface="Times New Roman"/>
                      </a:endParaRPr>
                    </a:p>
                  </a:txBody>
                  <a:tcPr marL="45260" marR="45260" marT="0" marB="0"/>
                </a:tc>
              </a:tr>
              <a:tr h="424895">
                <a:tc vMerge="1">
                  <a:txBody>
                    <a:bodyPr/>
                    <a:lstStyle/>
                    <a:p>
                      <a:endParaRPr lang="uk-UA"/>
                    </a:p>
                  </a:txBody>
                  <a:tcPr/>
                </a:tc>
                <a:tc vMerge="1">
                  <a:txBody>
                    <a:bodyPr/>
                    <a:lstStyle/>
                    <a:p>
                      <a:endParaRPr lang="uk-UA"/>
                    </a:p>
                  </a:txBody>
                  <a:tcPr/>
                </a:tc>
                <a:tc>
                  <a:txBody>
                    <a:bodyPr/>
                    <a:lstStyle/>
                    <a:p>
                      <a:pPr algn="just">
                        <a:lnSpc>
                          <a:spcPct val="100000"/>
                        </a:lnSpc>
                        <a:spcAft>
                          <a:spcPts val="0"/>
                        </a:spcAft>
                      </a:pPr>
                      <a:r>
                        <a:rPr lang="uk-UA" sz="1400" dirty="0">
                          <a:effectLst/>
                          <a:latin typeface="+mn-lt"/>
                        </a:rPr>
                        <a:t>f) Дані часто зберігаються, обробляються та передаються у вигляді відкритого  тексту</a:t>
                      </a:r>
                      <a:endParaRPr lang="uk-UA" sz="1400" dirty="0">
                        <a:effectLst/>
                        <a:latin typeface="+mn-lt"/>
                        <a:ea typeface="Calibri"/>
                        <a:cs typeface="Times New Roman"/>
                      </a:endParaRPr>
                    </a:p>
                  </a:txBody>
                  <a:tcPr marL="45260" marR="45260" marT="0" marB="0"/>
                </a:tc>
              </a:tr>
            </a:tbl>
          </a:graphicData>
        </a:graphic>
      </p:graphicFrame>
      <p:sp>
        <p:nvSpPr>
          <p:cNvPr id="4" name="Номер слайда 3"/>
          <p:cNvSpPr>
            <a:spLocks noGrp="1"/>
          </p:cNvSpPr>
          <p:nvPr>
            <p:ph type="sldNum" sz="quarter" idx="12"/>
          </p:nvPr>
        </p:nvSpPr>
        <p:spPr/>
        <p:txBody>
          <a:bodyPr/>
          <a:lstStyle/>
          <a:p>
            <a:fld id="{2D9E3F1A-F4BC-46E9-81A7-51CD785F56FB}" type="slidenum">
              <a:rPr lang="uk-UA" smtClean="0"/>
              <a:t>8</a:t>
            </a:fld>
            <a:endParaRPr lang="uk-UA" dirty="0"/>
          </a:p>
        </p:txBody>
      </p:sp>
    </p:spTree>
    <p:extLst>
      <p:ext uri="{BB962C8B-B14F-4D97-AF65-F5344CB8AC3E}">
        <p14:creationId xmlns:p14="http://schemas.microsoft.com/office/powerpoint/2010/main" val="14495261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extLst>
              <p:ext uri="{D42A27DB-BD31-4B8C-83A1-F6EECF244321}">
                <p14:modId xmlns:p14="http://schemas.microsoft.com/office/powerpoint/2010/main" val="2915182032"/>
              </p:ext>
            </p:extLst>
          </p:nvPr>
        </p:nvGraphicFramePr>
        <p:xfrm>
          <a:off x="251520" y="476670"/>
          <a:ext cx="8640959" cy="5760644"/>
        </p:xfrm>
        <a:graphic>
          <a:graphicData uri="http://schemas.openxmlformats.org/drawingml/2006/table">
            <a:tbl>
              <a:tblPr firstRow="1" firstCol="1" bandRow="1">
                <a:tableStyleId>{5C22544A-7EE6-4342-B048-85BDC9FD1C3A}</a:tableStyleId>
              </a:tblPr>
              <a:tblGrid>
                <a:gridCol w="456283"/>
                <a:gridCol w="1415925"/>
                <a:gridCol w="6768751"/>
              </a:tblGrid>
              <a:tr h="222222">
                <a:tc>
                  <a:txBody>
                    <a:bodyPr/>
                    <a:lstStyle/>
                    <a:p>
                      <a:pPr algn="ctr">
                        <a:lnSpc>
                          <a:spcPct val="100000"/>
                        </a:lnSpc>
                        <a:spcAft>
                          <a:spcPts val="0"/>
                        </a:spcAft>
                      </a:pPr>
                      <a:r>
                        <a:rPr lang="uk-UA" sz="1400" dirty="0">
                          <a:effectLst/>
                          <a:latin typeface="+mn-lt"/>
                        </a:rPr>
                        <a:t>D</a:t>
                      </a:r>
                      <a:endParaRPr lang="uk-UA" sz="1400" dirty="0">
                        <a:effectLst/>
                        <a:latin typeface="+mn-lt"/>
                        <a:ea typeface="Calibri"/>
                        <a:cs typeface="Times New Roman"/>
                      </a:endParaRPr>
                    </a:p>
                  </a:txBody>
                  <a:tcPr marL="38374" marR="38374" marT="0" marB="0"/>
                </a:tc>
                <a:tc>
                  <a:txBody>
                    <a:bodyPr/>
                    <a:lstStyle/>
                    <a:p>
                      <a:pPr algn="ctr">
                        <a:lnSpc>
                          <a:spcPct val="100000"/>
                        </a:lnSpc>
                        <a:spcAft>
                          <a:spcPts val="0"/>
                        </a:spcAft>
                      </a:pPr>
                      <a:r>
                        <a:rPr lang="uk-UA" sz="1400" dirty="0">
                          <a:effectLst/>
                          <a:latin typeface="+mn-lt"/>
                        </a:rPr>
                        <a:t>Вразливості</a:t>
                      </a:r>
                      <a:endParaRPr lang="uk-UA" sz="1400" dirty="0">
                        <a:effectLst/>
                        <a:latin typeface="+mn-lt"/>
                        <a:ea typeface="Calibri"/>
                        <a:cs typeface="Times New Roman"/>
                      </a:endParaRPr>
                    </a:p>
                  </a:txBody>
                  <a:tcPr marL="38374" marR="38374" marT="0" marB="0">
                    <a:solidFill>
                      <a:srgbClr val="FF3300"/>
                    </a:solidFill>
                  </a:tcPr>
                </a:tc>
                <a:tc>
                  <a:txBody>
                    <a:bodyPr/>
                    <a:lstStyle/>
                    <a:p>
                      <a:pPr algn="ctr">
                        <a:lnSpc>
                          <a:spcPct val="100000"/>
                        </a:lnSpc>
                        <a:spcAft>
                          <a:spcPts val="0"/>
                        </a:spcAft>
                      </a:pPr>
                      <a:r>
                        <a:rPr lang="uk-UA" sz="1400" dirty="0">
                          <a:effectLst/>
                          <a:latin typeface="+mn-lt"/>
                        </a:rPr>
                        <a:t>Опис</a:t>
                      </a:r>
                      <a:endParaRPr lang="uk-UA" sz="1400" dirty="0">
                        <a:effectLst/>
                        <a:latin typeface="+mn-lt"/>
                        <a:ea typeface="Calibri"/>
                        <a:cs typeface="Times New Roman"/>
                      </a:endParaRPr>
                    </a:p>
                  </a:txBody>
                  <a:tcPr marL="38374" marR="38374" marT="0" marB="0">
                    <a:solidFill>
                      <a:srgbClr val="FF3300"/>
                    </a:solidFill>
                  </a:tcPr>
                </a:tc>
              </a:tr>
              <a:tr h="222222">
                <a:tc rowSpan="6">
                  <a:txBody>
                    <a:bodyPr/>
                    <a:lstStyle/>
                    <a:p>
                      <a:pPr algn="ctr">
                        <a:lnSpc>
                          <a:spcPct val="100000"/>
                        </a:lnSpc>
                        <a:spcAft>
                          <a:spcPts val="0"/>
                        </a:spcAft>
                      </a:pPr>
                      <a:endParaRPr lang="en-US" sz="1400" dirty="0" smtClean="0">
                        <a:effectLst/>
                        <a:latin typeface="+mn-lt"/>
                      </a:endParaRPr>
                    </a:p>
                    <a:p>
                      <a:pPr algn="ctr">
                        <a:lnSpc>
                          <a:spcPct val="100000"/>
                        </a:lnSpc>
                        <a:spcAft>
                          <a:spcPts val="0"/>
                        </a:spcAft>
                      </a:pPr>
                      <a:endParaRPr lang="en-US" sz="1400" dirty="0" smtClean="0">
                        <a:effectLst/>
                        <a:latin typeface="+mn-lt"/>
                      </a:endParaRPr>
                    </a:p>
                    <a:p>
                      <a:pPr algn="ctr">
                        <a:lnSpc>
                          <a:spcPct val="100000"/>
                        </a:lnSpc>
                        <a:spcAft>
                          <a:spcPts val="0"/>
                        </a:spcAft>
                      </a:pPr>
                      <a:endParaRPr lang="en-US" sz="1400" dirty="0" smtClean="0">
                        <a:effectLst/>
                        <a:latin typeface="+mn-lt"/>
                      </a:endParaRPr>
                    </a:p>
                    <a:p>
                      <a:pPr algn="ctr">
                        <a:lnSpc>
                          <a:spcPct val="100000"/>
                        </a:lnSpc>
                        <a:spcAft>
                          <a:spcPts val="0"/>
                        </a:spcAft>
                      </a:pPr>
                      <a:endParaRPr lang="en-US" sz="1400" dirty="0" smtClean="0">
                        <a:effectLst/>
                        <a:latin typeface="+mn-lt"/>
                      </a:endParaRPr>
                    </a:p>
                    <a:p>
                      <a:pPr algn="ctr">
                        <a:lnSpc>
                          <a:spcPct val="100000"/>
                        </a:lnSpc>
                        <a:spcAft>
                          <a:spcPts val="0"/>
                        </a:spcAft>
                      </a:pPr>
                      <a:endParaRPr lang="en-US" sz="1400" dirty="0" smtClean="0">
                        <a:effectLst/>
                        <a:latin typeface="+mn-lt"/>
                      </a:endParaRPr>
                    </a:p>
                    <a:p>
                      <a:pPr algn="ctr">
                        <a:lnSpc>
                          <a:spcPct val="100000"/>
                        </a:lnSpc>
                        <a:spcAft>
                          <a:spcPts val="0"/>
                        </a:spcAft>
                      </a:pPr>
                      <a:endParaRPr lang="en-US" sz="1400" dirty="0" smtClean="0">
                        <a:effectLst/>
                        <a:latin typeface="+mn-lt"/>
                      </a:endParaRPr>
                    </a:p>
                    <a:p>
                      <a:pPr algn="ctr">
                        <a:lnSpc>
                          <a:spcPct val="100000"/>
                        </a:lnSpc>
                        <a:spcAft>
                          <a:spcPts val="0"/>
                        </a:spcAft>
                      </a:pPr>
                      <a:endParaRPr lang="en-US" sz="1400" dirty="0" smtClean="0">
                        <a:effectLst/>
                        <a:latin typeface="+mn-lt"/>
                      </a:endParaRPr>
                    </a:p>
                    <a:p>
                      <a:pPr algn="ctr">
                        <a:lnSpc>
                          <a:spcPct val="100000"/>
                        </a:lnSpc>
                        <a:spcAft>
                          <a:spcPts val="0"/>
                        </a:spcAft>
                      </a:pPr>
                      <a:endParaRPr lang="en-US" sz="1400" dirty="0" smtClean="0">
                        <a:effectLst/>
                        <a:latin typeface="+mn-lt"/>
                      </a:endParaRPr>
                    </a:p>
                    <a:p>
                      <a:pPr algn="ctr">
                        <a:lnSpc>
                          <a:spcPct val="100000"/>
                        </a:lnSpc>
                        <a:spcAft>
                          <a:spcPts val="0"/>
                        </a:spcAft>
                      </a:pPr>
                      <a:r>
                        <a:rPr lang="uk-UA" sz="1400" dirty="0" smtClean="0">
                          <a:effectLst/>
                          <a:latin typeface="+mn-lt"/>
                        </a:rPr>
                        <a:t>04</a:t>
                      </a:r>
                      <a:endParaRPr lang="uk-UA" sz="1400" dirty="0">
                        <a:effectLst/>
                        <a:latin typeface="+mn-lt"/>
                        <a:ea typeface="Calibri"/>
                        <a:cs typeface="Times New Roman"/>
                      </a:endParaRPr>
                    </a:p>
                  </a:txBody>
                  <a:tcPr marL="38374" marR="38374" marT="0" marB="0"/>
                </a:tc>
                <a:tc rowSpan="6">
                  <a:txBody>
                    <a:bodyPr/>
                    <a:lstStyle/>
                    <a:p>
                      <a:pPr algn="l">
                        <a:lnSpc>
                          <a:spcPct val="100000"/>
                        </a:lnSpc>
                        <a:spcAft>
                          <a:spcPts val="0"/>
                        </a:spcAft>
                      </a:pPr>
                      <a:r>
                        <a:rPr lang="uk-UA" sz="1400" dirty="0">
                          <a:effectLst/>
                          <a:latin typeface="+mn-lt"/>
                        </a:rPr>
                        <a:t>Вразливості у віртуальних машинах</a:t>
                      </a:r>
                      <a:endParaRPr lang="uk-UA" sz="1400" dirty="0">
                        <a:effectLst/>
                        <a:latin typeface="+mn-lt"/>
                        <a:ea typeface="Calibri"/>
                        <a:cs typeface="Times New Roman"/>
                      </a:endParaRPr>
                    </a:p>
                  </a:txBody>
                  <a:tcPr marL="38374" marR="38374" marT="0" marB="0"/>
                </a:tc>
                <a:tc>
                  <a:txBody>
                    <a:bodyPr/>
                    <a:lstStyle/>
                    <a:p>
                      <a:pPr algn="just">
                        <a:lnSpc>
                          <a:spcPct val="100000"/>
                        </a:lnSpc>
                        <a:spcAft>
                          <a:spcPts val="0"/>
                        </a:spcAft>
                      </a:pPr>
                      <a:r>
                        <a:rPr lang="uk-UA" sz="1400">
                          <a:effectLst/>
                          <a:latin typeface="+mn-lt"/>
                        </a:rPr>
                        <a:t>a) Можливі приховані канали в спільному розміщенні віртуальних машин.</a:t>
                      </a:r>
                      <a:endParaRPr lang="uk-UA" sz="1400">
                        <a:effectLst/>
                        <a:latin typeface="+mn-lt"/>
                        <a:ea typeface="Calibri"/>
                        <a:cs typeface="Times New Roman"/>
                      </a:endParaRPr>
                    </a:p>
                  </a:txBody>
                  <a:tcPr marL="38374" marR="38374" marT="0" marB="0"/>
                </a:tc>
              </a:tr>
              <a:tr h="222222">
                <a:tc vMerge="1">
                  <a:txBody>
                    <a:bodyPr/>
                    <a:lstStyle/>
                    <a:p>
                      <a:endParaRPr lang="uk-UA"/>
                    </a:p>
                  </a:txBody>
                  <a:tcPr/>
                </a:tc>
                <a:tc vMerge="1">
                  <a:txBody>
                    <a:bodyPr/>
                    <a:lstStyle/>
                    <a:p>
                      <a:endParaRPr lang="uk-UA"/>
                    </a:p>
                  </a:txBody>
                  <a:tcPr/>
                </a:tc>
                <a:tc>
                  <a:txBody>
                    <a:bodyPr/>
                    <a:lstStyle/>
                    <a:p>
                      <a:pPr algn="just">
                        <a:lnSpc>
                          <a:spcPct val="100000"/>
                        </a:lnSpc>
                        <a:spcAft>
                          <a:spcPts val="0"/>
                        </a:spcAft>
                      </a:pPr>
                      <a:r>
                        <a:rPr lang="uk-UA" sz="1400">
                          <a:effectLst/>
                          <a:latin typeface="+mn-lt"/>
                        </a:rPr>
                        <a:t>b) Необмежений розподіл і звільнення ресурсів за допомогою віртуальних машин.</a:t>
                      </a:r>
                      <a:endParaRPr lang="uk-UA" sz="1400">
                        <a:effectLst/>
                        <a:latin typeface="+mn-lt"/>
                        <a:ea typeface="Calibri"/>
                        <a:cs typeface="Times New Roman"/>
                      </a:endParaRPr>
                    </a:p>
                  </a:txBody>
                  <a:tcPr marL="38374" marR="38374" marT="0" marB="0"/>
                </a:tc>
              </a:tr>
              <a:tr h="666665">
                <a:tc vMerge="1">
                  <a:txBody>
                    <a:bodyPr/>
                    <a:lstStyle/>
                    <a:p>
                      <a:endParaRPr lang="uk-UA"/>
                    </a:p>
                  </a:txBody>
                  <a:tcPr/>
                </a:tc>
                <a:tc vMerge="1">
                  <a:txBody>
                    <a:bodyPr/>
                    <a:lstStyle/>
                    <a:p>
                      <a:endParaRPr lang="uk-UA"/>
                    </a:p>
                  </a:txBody>
                  <a:tcPr/>
                </a:tc>
                <a:tc>
                  <a:txBody>
                    <a:bodyPr/>
                    <a:lstStyle/>
                    <a:p>
                      <a:pPr algn="just">
                        <a:lnSpc>
                          <a:spcPct val="100000"/>
                        </a:lnSpc>
                        <a:spcAft>
                          <a:spcPts val="0"/>
                        </a:spcAft>
                      </a:pPr>
                      <a:r>
                        <a:rPr lang="uk-UA" sz="1400" dirty="0">
                          <a:effectLst/>
                          <a:latin typeface="+mn-lt"/>
                        </a:rPr>
                        <a:t>c) Неконтрольована міграція – віртуальні машини можна перенести з одного сервера на інший через </a:t>
                      </a:r>
                      <a:r>
                        <a:rPr lang="uk-UA" sz="1400" dirty="0" err="1">
                          <a:effectLst/>
                          <a:latin typeface="+mn-lt"/>
                        </a:rPr>
                        <a:t>відмовостійкість</a:t>
                      </a:r>
                      <a:r>
                        <a:rPr lang="uk-UA" sz="1400" dirty="0">
                          <a:effectLst/>
                          <a:latin typeface="+mn-lt"/>
                        </a:rPr>
                        <a:t>, балансування навантаження або технічне обслуговування обладнання.</a:t>
                      </a:r>
                      <a:endParaRPr lang="uk-UA" sz="1400" dirty="0">
                        <a:effectLst/>
                        <a:latin typeface="+mn-lt"/>
                        <a:ea typeface="Calibri"/>
                        <a:cs typeface="Times New Roman"/>
                      </a:endParaRPr>
                    </a:p>
                  </a:txBody>
                  <a:tcPr marL="38374" marR="38374" marT="0" marB="0"/>
                </a:tc>
              </a:tr>
              <a:tr h="658105">
                <a:tc vMerge="1">
                  <a:txBody>
                    <a:bodyPr/>
                    <a:lstStyle/>
                    <a:p>
                      <a:endParaRPr lang="uk-UA"/>
                    </a:p>
                  </a:txBody>
                  <a:tcPr/>
                </a:tc>
                <a:tc vMerge="1">
                  <a:txBody>
                    <a:bodyPr/>
                    <a:lstStyle/>
                    <a:p>
                      <a:endParaRPr lang="uk-UA"/>
                    </a:p>
                  </a:txBody>
                  <a:tcPr/>
                </a:tc>
                <a:tc>
                  <a:txBody>
                    <a:bodyPr/>
                    <a:lstStyle/>
                    <a:p>
                      <a:pPr algn="just">
                        <a:lnSpc>
                          <a:spcPct val="100000"/>
                        </a:lnSpc>
                        <a:spcAft>
                          <a:spcPts val="0"/>
                        </a:spcAft>
                      </a:pPr>
                      <a:r>
                        <a:rPr lang="uk-UA" sz="1400" dirty="0">
                          <a:effectLst/>
                          <a:latin typeface="+mn-lt"/>
                        </a:rPr>
                        <a:t>d) Неконтрольовані </a:t>
                      </a:r>
                      <a:r>
                        <a:rPr lang="uk-UA" sz="1400" dirty="0" err="1">
                          <a:effectLst/>
                          <a:latin typeface="+mn-lt"/>
                        </a:rPr>
                        <a:t>снапшоти</a:t>
                      </a:r>
                      <a:r>
                        <a:rPr lang="uk-UA" sz="1400" dirty="0">
                          <a:effectLst/>
                          <a:latin typeface="+mn-lt"/>
                        </a:rPr>
                        <a:t> (знімки файлової системи) – віртуальні машини можна копіювати для забезпечення гнучкості, що може призвести до витоку даних.</a:t>
                      </a:r>
                      <a:endParaRPr lang="uk-UA" sz="1400" dirty="0">
                        <a:effectLst/>
                        <a:latin typeface="+mn-lt"/>
                        <a:ea typeface="Calibri"/>
                        <a:cs typeface="Times New Roman"/>
                      </a:endParaRPr>
                    </a:p>
                  </a:txBody>
                  <a:tcPr marL="38374" marR="38374" marT="0" marB="0"/>
                </a:tc>
              </a:tr>
              <a:tr h="888886">
                <a:tc vMerge="1">
                  <a:txBody>
                    <a:bodyPr/>
                    <a:lstStyle/>
                    <a:p>
                      <a:endParaRPr lang="uk-UA"/>
                    </a:p>
                  </a:txBody>
                  <a:tcPr/>
                </a:tc>
                <a:tc vMerge="1">
                  <a:txBody>
                    <a:bodyPr/>
                    <a:lstStyle/>
                    <a:p>
                      <a:endParaRPr lang="uk-UA"/>
                    </a:p>
                  </a:txBody>
                  <a:tcPr/>
                </a:tc>
                <a:tc>
                  <a:txBody>
                    <a:bodyPr/>
                    <a:lstStyle/>
                    <a:p>
                      <a:pPr algn="just">
                        <a:lnSpc>
                          <a:spcPct val="100000"/>
                        </a:lnSpc>
                        <a:spcAft>
                          <a:spcPts val="0"/>
                        </a:spcAft>
                      </a:pPr>
                      <a:r>
                        <a:rPr lang="uk-UA" sz="1400" dirty="0">
                          <a:effectLst/>
                          <a:latin typeface="+mn-lt"/>
                        </a:rPr>
                        <a:t>e) Неконтрольований </a:t>
                      </a:r>
                      <a:r>
                        <a:rPr lang="uk-UA" sz="1400" dirty="0" err="1">
                          <a:effectLst/>
                          <a:latin typeface="+mn-lt"/>
                        </a:rPr>
                        <a:t>відкат</a:t>
                      </a:r>
                      <a:r>
                        <a:rPr lang="uk-UA" sz="1400" dirty="0">
                          <a:effectLst/>
                          <a:latin typeface="+mn-lt"/>
                        </a:rPr>
                        <a:t> (</a:t>
                      </a:r>
                      <a:r>
                        <a:rPr lang="uk-UA" sz="1400" dirty="0" err="1">
                          <a:effectLst/>
                          <a:latin typeface="+mn-lt"/>
                        </a:rPr>
                        <a:t>англ</a:t>
                      </a:r>
                      <a:r>
                        <a:rPr lang="uk-UA" sz="1400" dirty="0">
                          <a:effectLst/>
                          <a:latin typeface="+mn-lt"/>
                        </a:rPr>
                        <a:t>. </a:t>
                      </a:r>
                      <a:r>
                        <a:rPr lang="uk-UA" sz="1400" dirty="0" err="1">
                          <a:effectLst/>
                          <a:latin typeface="+mn-lt"/>
                        </a:rPr>
                        <a:t>Rollback</a:t>
                      </a:r>
                      <a:r>
                        <a:rPr lang="uk-UA" sz="1400" dirty="0">
                          <a:effectLst/>
                          <a:latin typeface="+mn-lt"/>
                        </a:rPr>
                        <a:t>) може призвести до скидання </a:t>
                      </a:r>
                      <a:r>
                        <a:rPr lang="uk-UA" sz="1400" dirty="0" err="1">
                          <a:effectLst/>
                          <a:latin typeface="+mn-lt"/>
                        </a:rPr>
                        <a:t>вразливостей</a:t>
                      </a:r>
                      <a:r>
                        <a:rPr lang="uk-UA" sz="1400" dirty="0">
                          <a:effectLst/>
                          <a:latin typeface="+mn-lt"/>
                        </a:rPr>
                        <a:t> - віртуальні машини можуть створити резервну копію до попереднього стану для відновлення, але оновлення та виправлення, застосовані після попереднього стану, зникають.</a:t>
                      </a:r>
                      <a:endParaRPr lang="uk-UA" sz="1400" dirty="0">
                        <a:effectLst/>
                        <a:latin typeface="+mn-lt"/>
                        <a:ea typeface="Calibri"/>
                        <a:cs typeface="Times New Roman"/>
                      </a:endParaRPr>
                    </a:p>
                  </a:txBody>
                  <a:tcPr marL="38374" marR="38374" marT="0" marB="0"/>
                </a:tc>
              </a:tr>
              <a:tr h="666665">
                <a:tc vMerge="1">
                  <a:txBody>
                    <a:bodyPr/>
                    <a:lstStyle/>
                    <a:p>
                      <a:endParaRPr lang="uk-UA"/>
                    </a:p>
                  </a:txBody>
                  <a:tcPr/>
                </a:tc>
                <a:tc vMerge="1">
                  <a:txBody>
                    <a:bodyPr/>
                    <a:lstStyle/>
                    <a:p>
                      <a:endParaRPr lang="uk-UA"/>
                    </a:p>
                  </a:txBody>
                  <a:tcPr/>
                </a:tc>
                <a:tc>
                  <a:txBody>
                    <a:bodyPr/>
                    <a:lstStyle/>
                    <a:p>
                      <a:pPr algn="just">
                        <a:lnSpc>
                          <a:spcPct val="100000"/>
                        </a:lnSpc>
                        <a:spcAft>
                          <a:spcPts val="0"/>
                        </a:spcAft>
                      </a:pPr>
                      <a:r>
                        <a:rPr lang="uk-UA" sz="1400" dirty="0">
                          <a:effectLst/>
                          <a:latin typeface="+mn-lt"/>
                        </a:rPr>
                        <a:t>f) Віртуальні машини мають IP-адреси, видимі будь-кому в хмарі – зловмисники можуть визначити, де знаходиться цільова віртуальна машина в хмарі (хмарна картографія.</a:t>
                      </a:r>
                      <a:endParaRPr lang="uk-UA" sz="1400" dirty="0">
                        <a:effectLst/>
                        <a:latin typeface="+mn-lt"/>
                        <a:ea typeface="Calibri"/>
                        <a:cs typeface="Times New Roman"/>
                      </a:endParaRPr>
                    </a:p>
                  </a:txBody>
                  <a:tcPr marL="38374" marR="38374" marT="0" marB="0"/>
                </a:tc>
              </a:tr>
              <a:tr h="222222">
                <a:tc rowSpan="2">
                  <a:txBody>
                    <a:bodyPr/>
                    <a:lstStyle/>
                    <a:p>
                      <a:pPr algn="ctr">
                        <a:lnSpc>
                          <a:spcPct val="100000"/>
                        </a:lnSpc>
                        <a:spcAft>
                          <a:spcPts val="0"/>
                        </a:spcAft>
                      </a:pPr>
                      <a:endParaRPr lang="en-US" sz="1400" dirty="0" smtClean="0">
                        <a:effectLst/>
                        <a:latin typeface="+mn-lt"/>
                      </a:endParaRPr>
                    </a:p>
                    <a:p>
                      <a:pPr algn="ctr">
                        <a:lnSpc>
                          <a:spcPct val="100000"/>
                        </a:lnSpc>
                        <a:spcAft>
                          <a:spcPts val="0"/>
                        </a:spcAft>
                      </a:pPr>
                      <a:r>
                        <a:rPr lang="uk-UA" sz="1400" dirty="0" smtClean="0">
                          <a:effectLst/>
                          <a:latin typeface="+mn-lt"/>
                        </a:rPr>
                        <a:t>05</a:t>
                      </a:r>
                      <a:endParaRPr lang="uk-UA" sz="1400" dirty="0">
                        <a:effectLst/>
                        <a:latin typeface="+mn-lt"/>
                        <a:ea typeface="Calibri"/>
                        <a:cs typeface="Times New Roman"/>
                      </a:endParaRPr>
                    </a:p>
                  </a:txBody>
                  <a:tcPr marL="38374" marR="38374" marT="0" marB="0"/>
                </a:tc>
                <a:tc rowSpan="2">
                  <a:txBody>
                    <a:bodyPr/>
                    <a:lstStyle/>
                    <a:p>
                      <a:pPr algn="l">
                        <a:lnSpc>
                          <a:spcPct val="100000"/>
                        </a:lnSpc>
                        <a:spcAft>
                          <a:spcPts val="0"/>
                        </a:spcAft>
                      </a:pPr>
                      <a:r>
                        <a:rPr lang="uk-UA" sz="1400" dirty="0">
                          <a:effectLst/>
                          <a:latin typeface="+mn-lt"/>
                        </a:rPr>
                        <a:t>Вразливості в образах віртуальних машин</a:t>
                      </a:r>
                      <a:endParaRPr lang="uk-UA" sz="1400" dirty="0">
                        <a:effectLst/>
                        <a:latin typeface="+mn-lt"/>
                        <a:ea typeface="Calibri"/>
                        <a:cs typeface="Times New Roman"/>
                      </a:endParaRPr>
                    </a:p>
                  </a:txBody>
                  <a:tcPr marL="38374" marR="38374" marT="0" marB="0"/>
                </a:tc>
                <a:tc>
                  <a:txBody>
                    <a:bodyPr/>
                    <a:lstStyle/>
                    <a:p>
                      <a:pPr algn="just">
                        <a:lnSpc>
                          <a:spcPct val="100000"/>
                        </a:lnSpc>
                        <a:spcAft>
                          <a:spcPts val="0"/>
                        </a:spcAft>
                      </a:pPr>
                      <a:r>
                        <a:rPr lang="uk-UA" sz="1400" dirty="0">
                          <a:effectLst/>
                          <a:latin typeface="+mn-lt"/>
                        </a:rPr>
                        <a:t>a) Неконтрольоване розміщення образів ВМ у загальнодоступних </a:t>
                      </a:r>
                      <a:r>
                        <a:rPr lang="uk-UA" sz="1400" dirty="0" err="1">
                          <a:effectLst/>
                          <a:latin typeface="+mn-lt"/>
                        </a:rPr>
                        <a:t>репозиторіях</a:t>
                      </a:r>
                      <a:r>
                        <a:rPr lang="uk-UA" sz="1400" dirty="0">
                          <a:effectLst/>
                          <a:latin typeface="+mn-lt"/>
                        </a:rPr>
                        <a:t>.</a:t>
                      </a:r>
                      <a:endParaRPr lang="uk-UA" sz="1400" dirty="0">
                        <a:effectLst/>
                        <a:latin typeface="+mn-lt"/>
                        <a:ea typeface="Calibri"/>
                        <a:cs typeface="Times New Roman"/>
                      </a:endParaRPr>
                    </a:p>
                  </a:txBody>
                  <a:tcPr marL="38374" marR="38374" marT="0" marB="0"/>
                </a:tc>
              </a:tr>
              <a:tr h="658105">
                <a:tc vMerge="1">
                  <a:txBody>
                    <a:bodyPr/>
                    <a:lstStyle/>
                    <a:p>
                      <a:endParaRPr lang="uk-UA"/>
                    </a:p>
                  </a:txBody>
                  <a:tcPr/>
                </a:tc>
                <a:tc vMerge="1">
                  <a:txBody>
                    <a:bodyPr/>
                    <a:lstStyle/>
                    <a:p>
                      <a:endParaRPr lang="uk-UA"/>
                    </a:p>
                  </a:txBody>
                  <a:tcPr/>
                </a:tc>
                <a:tc>
                  <a:txBody>
                    <a:bodyPr/>
                    <a:lstStyle/>
                    <a:p>
                      <a:pPr algn="just">
                        <a:lnSpc>
                          <a:spcPct val="100000"/>
                        </a:lnSpc>
                        <a:spcAft>
                          <a:spcPts val="0"/>
                        </a:spcAft>
                      </a:pPr>
                      <a:r>
                        <a:rPr lang="uk-UA" sz="1400" dirty="0">
                          <a:effectLst/>
                          <a:latin typeface="+mn-lt"/>
                        </a:rPr>
                        <a:t>b) Образ VM неможливо виправити, оскільки вони є неактивними артефактами.</a:t>
                      </a:r>
                      <a:endParaRPr lang="uk-UA" sz="1400" dirty="0">
                        <a:effectLst/>
                        <a:latin typeface="+mn-lt"/>
                        <a:ea typeface="Calibri"/>
                        <a:cs typeface="Times New Roman"/>
                      </a:endParaRPr>
                    </a:p>
                  </a:txBody>
                  <a:tcPr marL="38374" marR="38374" marT="0" marB="0"/>
                </a:tc>
              </a:tr>
              <a:tr h="222222">
                <a:tc rowSpan="2">
                  <a:txBody>
                    <a:bodyPr/>
                    <a:lstStyle/>
                    <a:p>
                      <a:pPr algn="ctr">
                        <a:lnSpc>
                          <a:spcPct val="100000"/>
                        </a:lnSpc>
                        <a:spcAft>
                          <a:spcPts val="0"/>
                        </a:spcAft>
                      </a:pPr>
                      <a:endParaRPr lang="en-US" sz="1400" dirty="0" smtClean="0">
                        <a:effectLst/>
                        <a:latin typeface="+mn-lt"/>
                      </a:endParaRPr>
                    </a:p>
                    <a:p>
                      <a:pPr algn="ctr">
                        <a:lnSpc>
                          <a:spcPct val="100000"/>
                        </a:lnSpc>
                        <a:spcAft>
                          <a:spcPts val="0"/>
                        </a:spcAft>
                      </a:pPr>
                      <a:r>
                        <a:rPr lang="uk-UA" sz="1400" dirty="0" smtClean="0">
                          <a:effectLst/>
                          <a:latin typeface="+mn-lt"/>
                        </a:rPr>
                        <a:t>06</a:t>
                      </a:r>
                      <a:endParaRPr lang="uk-UA" sz="1400" dirty="0">
                        <a:effectLst/>
                        <a:latin typeface="+mn-lt"/>
                        <a:ea typeface="Calibri"/>
                        <a:cs typeface="Times New Roman"/>
                      </a:endParaRPr>
                    </a:p>
                  </a:txBody>
                  <a:tcPr marL="38374" marR="38374" marT="0" marB="0"/>
                </a:tc>
                <a:tc rowSpan="2">
                  <a:txBody>
                    <a:bodyPr/>
                    <a:lstStyle/>
                    <a:p>
                      <a:pPr algn="l">
                        <a:lnSpc>
                          <a:spcPct val="100000"/>
                        </a:lnSpc>
                        <a:spcAft>
                          <a:spcPts val="0"/>
                        </a:spcAft>
                      </a:pPr>
                      <a:r>
                        <a:rPr lang="uk-UA" sz="1400" dirty="0">
                          <a:effectLst/>
                          <a:latin typeface="+mn-lt"/>
                        </a:rPr>
                        <a:t>Вразливості в </a:t>
                      </a:r>
                      <a:r>
                        <a:rPr lang="uk-UA" sz="1400" dirty="0" err="1">
                          <a:effectLst/>
                          <a:latin typeface="+mn-lt"/>
                        </a:rPr>
                        <a:t>гіпервізорах</a:t>
                      </a:r>
                      <a:endParaRPr lang="uk-UA" sz="1400" dirty="0">
                        <a:effectLst/>
                        <a:latin typeface="+mn-lt"/>
                        <a:ea typeface="Calibri"/>
                        <a:cs typeface="Times New Roman"/>
                      </a:endParaRPr>
                    </a:p>
                  </a:txBody>
                  <a:tcPr marL="38374" marR="38374" marT="0" marB="0"/>
                </a:tc>
                <a:tc>
                  <a:txBody>
                    <a:bodyPr/>
                    <a:lstStyle/>
                    <a:p>
                      <a:pPr algn="just">
                        <a:lnSpc>
                          <a:spcPct val="100000"/>
                        </a:lnSpc>
                        <a:spcAft>
                          <a:spcPts val="0"/>
                        </a:spcAft>
                      </a:pPr>
                      <a:r>
                        <a:rPr lang="uk-UA" sz="1400" dirty="0">
                          <a:effectLst/>
                          <a:latin typeface="+mn-lt"/>
                        </a:rPr>
                        <a:t>а) Складний код </a:t>
                      </a:r>
                      <a:r>
                        <a:rPr lang="uk-UA" sz="1400" dirty="0" err="1">
                          <a:effectLst/>
                          <a:latin typeface="+mn-lt"/>
                        </a:rPr>
                        <a:t>гіпервізора</a:t>
                      </a:r>
                      <a:r>
                        <a:rPr lang="uk-UA" sz="1400" dirty="0">
                          <a:effectLst/>
                          <a:latin typeface="+mn-lt"/>
                        </a:rPr>
                        <a:t>.</a:t>
                      </a:r>
                      <a:endParaRPr lang="uk-UA" sz="1400" dirty="0">
                        <a:effectLst/>
                        <a:latin typeface="+mn-lt"/>
                        <a:ea typeface="Calibri"/>
                        <a:cs typeface="Times New Roman"/>
                      </a:endParaRPr>
                    </a:p>
                  </a:txBody>
                  <a:tcPr marL="38374" marR="38374" marT="0" marB="0"/>
                </a:tc>
              </a:tr>
              <a:tr h="444443">
                <a:tc vMerge="1">
                  <a:txBody>
                    <a:bodyPr/>
                    <a:lstStyle/>
                    <a:p>
                      <a:endParaRPr lang="uk-UA"/>
                    </a:p>
                  </a:txBody>
                  <a:tcPr/>
                </a:tc>
                <a:tc vMerge="1">
                  <a:txBody>
                    <a:bodyPr/>
                    <a:lstStyle/>
                    <a:p>
                      <a:endParaRPr lang="uk-UA"/>
                    </a:p>
                  </a:txBody>
                  <a:tcPr/>
                </a:tc>
                <a:tc>
                  <a:txBody>
                    <a:bodyPr/>
                    <a:lstStyle/>
                    <a:p>
                      <a:pPr algn="just">
                        <a:lnSpc>
                          <a:spcPct val="100000"/>
                        </a:lnSpc>
                        <a:spcAft>
                          <a:spcPts val="0"/>
                        </a:spcAft>
                      </a:pPr>
                      <a:r>
                        <a:rPr lang="uk-UA" sz="1400" dirty="0">
                          <a:effectLst/>
                          <a:latin typeface="+mn-lt"/>
                        </a:rPr>
                        <a:t>b) Можна використовувати гнучку конфігурацію віртуальних машин або </a:t>
                      </a:r>
                      <a:r>
                        <a:rPr lang="uk-UA" sz="1400" dirty="0" err="1">
                          <a:effectLst/>
                          <a:latin typeface="+mn-lt"/>
                        </a:rPr>
                        <a:t>гіпервізорів</a:t>
                      </a:r>
                      <a:r>
                        <a:rPr lang="uk-UA" sz="1400" dirty="0">
                          <a:effectLst/>
                          <a:latin typeface="+mn-lt"/>
                        </a:rPr>
                        <a:t> для задоволення потреб організації.</a:t>
                      </a:r>
                      <a:endParaRPr lang="uk-UA" sz="1400" dirty="0">
                        <a:effectLst/>
                        <a:latin typeface="+mn-lt"/>
                        <a:ea typeface="Calibri"/>
                        <a:cs typeface="Times New Roman"/>
                      </a:endParaRPr>
                    </a:p>
                  </a:txBody>
                  <a:tcPr marL="38374" marR="38374" marT="0" marB="0"/>
                </a:tc>
              </a:tr>
              <a:tr h="666665">
                <a:tc>
                  <a:txBody>
                    <a:bodyPr/>
                    <a:lstStyle/>
                    <a:p>
                      <a:pPr algn="ctr">
                        <a:lnSpc>
                          <a:spcPct val="100000"/>
                        </a:lnSpc>
                        <a:spcAft>
                          <a:spcPts val="0"/>
                        </a:spcAft>
                      </a:pPr>
                      <a:endParaRPr lang="en-US" sz="1400" dirty="0" smtClean="0">
                        <a:effectLst/>
                        <a:latin typeface="+mn-lt"/>
                      </a:endParaRPr>
                    </a:p>
                    <a:p>
                      <a:pPr algn="ctr">
                        <a:lnSpc>
                          <a:spcPct val="100000"/>
                        </a:lnSpc>
                        <a:spcAft>
                          <a:spcPts val="0"/>
                        </a:spcAft>
                      </a:pPr>
                      <a:r>
                        <a:rPr lang="uk-UA" sz="1400" dirty="0" smtClean="0">
                          <a:effectLst/>
                          <a:latin typeface="+mn-lt"/>
                        </a:rPr>
                        <a:t>07</a:t>
                      </a:r>
                      <a:endParaRPr lang="uk-UA" sz="1400" dirty="0">
                        <a:effectLst/>
                        <a:latin typeface="+mn-lt"/>
                        <a:ea typeface="Calibri"/>
                        <a:cs typeface="Times New Roman"/>
                      </a:endParaRPr>
                    </a:p>
                  </a:txBody>
                  <a:tcPr marL="38374" marR="38374" marT="0" marB="0"/>
                </a:tc>
                <a:tc>
                  <a:txBody>
                    <a:bodyPr/>
                    <a:lstStyle/>
                    <a:p>
                      <a:pPr algn="l">
                        <a:lnSpc>
                          <a:spcPct val="100000"/>
                        </a:lnSpc>
                        <a:spcAft>
                          <a:spcPts val="0"/>
                        </a:spcAft>
                      </a:pPr>
                      <a:r>
                        <a:rPr lang="uk-UA" sz="1400" dirty="0">
                          <a:effectLst/>
                          <a:latin typeface="+mn-lt"/>
                        </a:rPr>
                        <a:t>Вразливості у віртуальних мережах</a:t>
                      </a:r>
                      <a:endParaRPr lang="uk-UA" sz="1400" dirty="0">
                        <a:effectLst/>
                        <a:latin typeface="+mn-lt"/>
                        <a:ea typeface="Calibri"/>
                        <a:cs typeface="Times New Roman"/>
                      </a:endParaRPr>
                    </a:p>
                  </a:txBody>
                  <a:tcPr marL="38374" marR="38374" marT="0" marB="0"/>
                </a:tc>
                <a:tc>
                  <a:txBody>
                    <a:bodyPr/>
                    <a:lstStyle/>
                    <a:p>
                      <a:pPr algn="just">
                        <a:lnSpc>
                          <a:spcPct val="100000"/>
                        </a:lnSpc>
                        <a:spcAft>
                          <a:spcPts val="0"/>
                        </a:spcAft>
                      </a:pPr>
                      <a:r>
                        <a:rPr lang="uk-UA" sz="1400" dirty="0">
                          <a:effectLst/>
                          <a:latin typeface="+mn-lt"/>
                        </a:rPr>
                        <a:t>Спільне використання віртуальних мостів кількома віртуальними машинами.</a:t>
                      </a:r>
                      <a:endParaRPr lang="uk-UA" sz="1400" dirty="0">
                        <a:effectLst/>
                        <a:latin typeface="+mn-lt"/>
                        <a:ea typeface="Calibri"/>
                        <a:cs typeface="Times New Roman"/>
                      </a:endParaRPr>
                    </a:p>
                  </a:txBody>
                  <a:tcPr marL="38374" marR="38374" marT="0" marB="0"/>
                </a:tc>
              </a:tr>
            </a:tbl>
          </a:graphicData>
        </a:graphic>
      </p:graphicFrame>
      <p:sp>
        <p:nvSpPr>
          <p:cNvPr id="4" name="Номер слайда 3"/>
          <p:cNvSpPr>
            <a:spLocks noGrp="1"/>
          </p:cNvSpPr>
          <p:nvPr>
            <p:ph type="sldNum" sz="quarter" idx="12"/>
          </p:nvPr>
        </p:nvSpPr>
        <p:spPr/>
        <p:txBody>
          <a:bodyPr/>
          <a:lstStyle/>
          <a:p>
            <a:fld id="{2D9E3F1A-F4BC-46E9-81A7-51CD785F56FB}" type="slidenum">
              <a:rPr lang="uk-UA" smtClean="0"/>
              <a:t>9</a:t>
            </a:fld>
            <a:endParaRPr lang="uk-UA"/>
          </a:p>
        </p:txBody>
      </p:sp>
    </p:spTree>
    <p:extLst>
      <p:ext uri="{BB962C8B-B14F-4D97-AF65-F5344CB8AC3E}">
        <p14:creationId xmlns:p14="http://schemas.microsoft.com/office/powerpoint/2010/main" val="1772472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сполнительная">
  <a:themeElements>
    <a:clrScheme name="Техническая">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Исполнитель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Executive</Template>
  <TotalTime>327</TotalTime>
  <Words>1555</Words>
  <Application>Microsoft Office PowerPoint</Application>
  <PresentationFormat>Экран (4:3)</PresentationFormat>
  <Paragraphs>189</Paragraphs>
  <Slides>14</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Исполнительная</vt:lpstr>
      <vt:lpstr> Національний університет «Запорізька політехніка» Факультет інформаційної безпеки та електронних комунікацій Кафедра «Інформаційна безпека та наноелектроніка» </vt:lpstr>
      <vt:lpstr>Презентация PowerPoint</vt:lpstr>
      <vt:lpstr>Визначення хмарних обчислень</vt:lpstr>
      <vt:lpstr>Xмарна послуга - послуга з надання хмарних ресурсів за допомогою технології хмарних обчислень</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Дякую за увагу</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Національний університет «Запорізька політехніка» Факультет інформаційної безпеки та електронних комунікацій Кафедра «Інформаційна безпека та наноелектроніка»</dc:title>
  <dc:creator>Наталья Прудкая</dc:creator>
  <cp:lastModifiedBy>Наталья Прудкая</cp:lastModifiedBy>
  <cp:revision>31</cp:revision>
  <dcterms:created xsi:type="dcterms:W3CDTF">2023-11-11T14:21:50Z</dcterms:created>
  <dcterms:modified xsi:type="dcterms:W3CDTF">2023-11-13T08:16:10Z</dcterms:modified>
</cp:coreProperties>
</file>